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0"/>
  </p:notesMasterIdLst>
  <p:sldIdLst>
    <p:sldId id="3462" r:id="rId2"/>
    <p:sldId id="3463" r:id="rId3"/>
    <p:sldId id="3464" r:id="rId4"/>
    <p:sldId id="3778" r:id="rId5"/>
    <p:sldId id="3472" r:id="rId6"/>
    <p:sldId id="3779" r:id="rId7"/>
    <p:sldId id="3474" r:id="rId8"/>
    <p:sldId id="3475" r:id="rId9"/>
    <p:sldId id="3476" r:id="rId10"/>
    <p:sldId id="3786" r:id="rId11"/>
    <p:sldId id="3866" r:id="rId12"/>
    <p:sldId id="3867" r:id="rId13"/>
    <p:sldId id="3789" r:id="rId14"/>
    <p:sldId id="3792" r:id="rId15"/>
    <p:sldId id="3797" r:id="rId16"/>
    <p:sldId id="3799" r:id="rId17"/>
    <p:sldId id="3812" r:id="rId18"/>
    <p:sldId id="3868" r:id="rId19"/>
    <p:sldId id="1270" r:id="rId20"/>
    <p:sldId id="1273" r:id="rId21"/>
    <p:sldId id="938" r:id="rId22"/>
    <p:sldId id="4818" r:id="rId23"/>
    <p:sldId id="316" r:id="rId24"/>
    <p:sldId id="266" r:id="rId25"/>
    <p:sldId id="287" r:id="rId26"/>
    <p:sldId id="288" r:id="rId27"/>
    <p:sldId id="276" r:id="rId28"/>
    <p:sldId id="274" r:id="rId29"/>
    <p:sldId id="3026" r:id="rId30"/>
    <p:sldId id="3222" r:id="rId31"/>
    <p:sldId id="920" r:id="rId32"/>
    <p:sldId id="921" r:id="rId33"/>
    <p:sldId id="935" r:id="rId34"/>
    <p:sldId id="4817" r:id="rId35"/>
    <p:sldId id="865" r:id="rId36"/>
    <p:sldId id="866" r:id="rId37"/>
    <p:sldId id="867" r:id="rId38"/>
    <p:sldId id="868" r:id="rId39"/>
    <p:sldId id="869" r:id="rId40"/>
    <p:sldId id="870" r:id="rId41"/>
    <p:sldId id="907" r:id="rId42"/>
    <p:sldId id="908" r:id="rId43"/>
    <p:sldId id="947" r:id="rId44"/>
    <p:sldId id="347" r:id="rId45"/>
    <p:sldId id="900" r:id="rId46"/>
    <p:sldId id="877" r:id="rId47"/>
    <p:sldId id="878" r:id="rId48"/>
    <p:sldId id="879" r:id="rId49"/>
    <p:sldId id="880" r:id="rId50"/>
    <p:sldId id="881" r:id="rId51"/>
    <p:sldId id="882" r:id="rId52"/>
    <p:sldId id="883" r:id="rId53"/>
    <p:sldId id="884" r:id="rId54"/>
    <p:sldId id="885" r:id="rId55"/>
    <p:sldId id="886" r:id="rId56"/>
    <p:sldId id="910" r:id="rId57"/>
    <p:sldId id="909" r:id="rId58"/>
    <p:sldId id="4784" r:id="rId59"/>
    <p:sldId id="4795" r:id="rId60"/>
    <p:sldId id="4787" r:id="rId61"/>
    <p:sldId id="4789" r:id="rId62"/>
    <p:sldId id="4819" r:id="rId63"/>
    <p:sldId id="4820" r:id="rId64"/>
    <p:sldId id="4821" r:id="rId65"/>
    <p:sldId id="4816" r:id="rId66"/>
    <p:sldId id="4791" r:id="rId67"/>
    <p:sldId id="4811" r:id="rId68"/>
    <p:sldId id="4813" r:id="rId69"/>
    <p:sldId id="4814" r:id="rId70"/>
    <p:sldId id="4815" r:id="rId71"/>
    <p:sldId id="4779" r:id="rId72"/>
    <p:sldId id="4781" r:id="rId73"/>
    <p:sldId id="4780" r:id="rId74"/>
    <p:sldId id="4782" r:id="rId75"/>
    <p:sldId id="4783" r:id="rId76"/>
    <p:sldId id="4310" r:id="rId77"/>
    <p:sldId id="4313" r:id="rId78"/>
    <p:sldId id="4312" r:id="rId79"/>
    <p:sldId id="4245" r:id="rId80"/>
    <p:sldId id="4246" r:id="rId81"/>
    <p:sldId id="4270" r:id="rId82"/>
    <p:sldId id="4792" r:id="rId83"/>
    <p:sldId id="4793" r:id="rId84"/>
    <p:sldId id="4794" r:id="rId85"/>
    <p:sldId id="4304" r:id="rId86"/>
    <p:sldId id="4306" r:id="rId87"/>
    <p:sldId id="4309" r:id="rId88"/>
    <p:sldId id="4308" r:id="rId89"/>
    <p:sldId id="4272" r:id="rId90"/>
    <p:sldId id="4760" r:id="rId91"/>
    <p:sldId id="4761" r:id="rId92"/>
    <p:sldId id="3805" r:id="rId93"/>
    <p:sldId id="4758" r:id="rId94"/>
    <p:sldId id="4759" r:id="rId95"/>
    <p:sldId id="1005" r:id="rId96"/>
    <p:sldId id="1006" r:id="rId97"/>
    <p:sldId id="3810" r:id="rId98"/>
    <p:sldId id="3466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9"/>
    <p:restoredTop sz="89207"/>
  </p:normalViewPr>
  <p:slideViewPr>
    <p:cSldViewPr snapToGrid="0" snapToObjects="1">
      <p:cViewPr varScale="1">
        <p:scale>
          <a:sx n="90" d="100"/>
          <a:sy n="90" d="100"/>
        </p:scale>
        <p:origin x="4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3/7/23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41350" y="1162050"/>
            <a:ext cx="5575300" cy="3135313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>
          <a:xfrm>
            <a:off x="3575050" y="8304078"/>
            <a:ext cx="2811463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E402D1-88AD-43C2-B8BB-8C7904BBCA1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83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D731D-6EDE-4E26-BB49-5A623AEE8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22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D731D-6EDE-4E26-BB49-5A623AEE8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920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中英文影片 </a:t>
            </a:r>
            <a:r>
              <a:rPr lang="en-US" altLang="zh-TW"/>
              <a:t>+</a:t>
            </a:r>
            <a:r>
              <a:rPr lang="zh-TW" altLang="en-US"/>
              <a:t> 英文教材</a:t>
            </a:r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D731D-6EDE-4E26-BB49-5A623AEE8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28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約</a:t>
            </a:r>
            <a:r>
              <a:rPr lang="en-US" altLang="zh-TW"/>
              <a:t>10</a:t>
            </a:r>
            <a:r>
              <a:rPr lang="zh-TW" altLang="en-US"/>
              <a:t>頁的提案</a:t>
            </a:r>
            <a:endParaRPr lang="en-US" altLang="zh-TW"/>
          </a:p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D731D-6EDE-4E26-BB49-5A623AEE8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9608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/>
              <a:t>約</a:t>
            </a:r>
            <a:r>
              <a:rPr lang="en-US" altLang="zh-TW"/>
              <a:t>10</a:t>
            </a:r>
            <a:r>
              <a:rPr lang="zh-TW" altLang="en-US"/>
              <a:t>頁的提案</a:t>
            </a:r>
            <a:endParaRPr lang="en-US" altLang="zh-TW"/>
          </a:p>
          <a:p>
            <a:endParaRPr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D731D-6EDE-4E26-BB49-5A623AEE86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4900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FDD54009-904C-EC4E-984C-FE91AD629703}" type="slidenum">
              <a:rPr lang="en-US" altLang="zh-TW" sz="1300"/>
              <a:pPr eaLnBrk="1" hangingPunct="1">
                <a:spcBef>
                  <a:spcPct val="0"/>
                </a:spcBef>
              </a:pPr>
              <a:t>42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615515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zh-TW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35B40A12-749F-8B43-BABD-E2F0D11C9DAA}" type="slidenum">
              <a:rPr lang="en-US" altLang="zh-TW" sz="1300"/>
              <a:pPr eaLnBrk="1" hangingPunct="1">
                <a:spcBef>
                  <a:spcPct val="0"/>
                </a:spcBef>
              </a:pPr>
              <a:t>45</a:t>
            </a:fld>
            <a:endParaRPr lang="en-US" altLang="zh-TW" sz="1300"/>
          </a:p>
        </p:txBody>
      </p:sp>
    </p:spTree>
    <p:extLst>
      <p:ext uri="{BB962C8B-B14F-4D97-AF65-F5344CB8AC3E}">
        <p14:creationId xmlns:p14="http://schemas.microsoft.com/office/powerpoint/2010/main" val="3532183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AS - 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152" y="256032"/>
            <a:ext cx="10521696" cy="609600"/>
          </a:xfrm>
        </p:spPr>
        <p:txBody>
          <a:bodyPr anchor="ctr" anchorCtr="0">
            <a:noAutofit/>
          </a:bodyPr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76208B-6111-490B-8CEC-FFB249DB21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3/7/23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3/7/23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3/7/23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3/7/23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3/7/23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amazon.com/Hands-Machine-Learning-Scikit-Learn-TensorFlow/dp/109812597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image" Target="../media/image11.png"/><Relationship Id="rId7" Type="http://schemas.openxmlformats.org/officeDocument/2006/relationships/image" Target="../media/image8.tiff"/><Relationship Id="rId12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jpeg"/><Relationship Id="rId10" Type="http://schemas.openxmlformats.org/officeDocument/2006/relationships/image" Target="../media/image17.jpg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www.amazon.com/Python-Finance-powerful-quantitative-analysis/dp/1787125696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www.amazon.com/Network-Analysis-Applications-Lecture-Networks/dp/3319781952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s.com/en_us/software/viya-for-learners.html" TargetMode="External"/><Relationship Id="rId3" Type="http://schemas.openxmlformats.org/officeDocument/2006/relationships/image" Target="../media/image31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gp/product/1466568704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Social-Data-Mining-Hiroshi-Ishikawa/dp/149871093X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hyperlink" Target="https://www.amazon.com/Data-Mining-Machine-Learning-Practitioners/dp/1118618041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Analytics-Turning-Money/dp/1118147596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Big-Data-Revolution-Transform-Mayer-Schonberger/dp/B00D81X2YE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software.intel.com/sites/default/files/article/402274/etl-big-data-with-hadoop.pdf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software.intel.com/sites/default/files/article/402274/etl-big-data-with-hadoop.pdf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spark.apache.org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chat.openai.com/chat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openai.com/blog/chatgp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sv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blog/rlh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s://huggingface.co/blog/rlhf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https://openai.com/dall-e-2/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huggingface.co/spaces/stabilityai/stable-diffusion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https://github.com/woctezuma/stable-diffusion-colab" TargetMode="Externa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lexica.art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hyperlink" Target="https://azure.microsoft.com/en-gb/products/cognitive-services/text-to-speech/" TargetMode="Externa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huggingface.co/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huggingface.co/bigscience/bloom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huggingface.co/spaces/openai/whisper" TargetMode="Externa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eb.ntpu.edu.tw/~myday/teaching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hyperlink" Target="https://web.ntpu.edu.tw/~myday/cindex.htm#projects" TargetMode="Externa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s://www.ntpu.edu.tw/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06.jpeg"/><Relationship Id="rId2" Type="http://schemas.openxmlformats.org/officeDocument/2006/relationships/hyperlink" Target="http://www.mis.ntpu.edu.tw/en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8.tiff"/><Relationship Id="rId4" Type="http://schemas.openxmlformats.org/officeDocument/2006/relationships/hyperlink" Target="http://web.ntpu.edu.tw/~myday/" TargetMode="Externa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Introduction to 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Big 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1112BDA01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(M6031) (Spring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(B8F40)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2023-02-21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8C256028-68B1-E7A5-6975-F4F845636E5C}"/>
              </a:ext>
            </a:extLst>
          </p:cNvPr>
          <p:cNvSpPr txBox="1">
            <a:spLocks/>
          </p:cNvSpPr>
          <p:nvPr/>
        </p:nvSpPr>
        <p:spPr>
          <a:xfrm>
            <a:off x="1401867" y="105238"/>
            <a:ext cx="9293027" cy="588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40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Big Data Analysis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1  2023/02/21  Introduction to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2  2023/02/28  (Day Off)</a:t>
            </a:r>
          </a:p>
          <a:p>
            <a:pPr marL="0" indent="0">
              <a:buNone/>
            </a:pPr>
            <a:r>
              <a:rPr lang="en-US" sz="2800" dirty="0"/>
              <a:t>3  2023/03/07  AI, Data Science and Big Data Analysis</a:t>
            </a:r>
          </a:p>
          <a:p>
            <a:pPr marL="0" indent="0">
              <a:buNone/>
            </a:pPr>
            <a:r>
              <a:rPr lang="en-US" sz="2800" dirty="0"/>
              <a:t>4  2023/03/14  Foundations of Big Data Analysis in Python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 2023/03/21  Case Study on Big Data Analysis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6  2023/03/28  Machine Learning: SAS Viya, Data Preparation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Algorithm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 2023/04/04  (Children's Day) (Day off)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2023/04/11 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9  2023/04/18  Machine Learning: Decision Trees and Ensembles of Trees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10  2023/04/25  Machine Learning: Neural Networks (NN) and 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Support Vector Machines (SVM)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11  2023/05/02  Case Study on Big Data Analysis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12  2023/05/09  Machine Learning: Model Assessment and Deployment</a:t>
            </a:r>
            <a:br>
              <a:rPr lang="en-US" sz="28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800" dirty="0"/>
              <a:t>                                                 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464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2023/05/16  </a:t>
            </a:r>
            <a:r>
              <a:rPr lang="en-US" sz="2800" dirty="0" err="1"/>
              <a:t>ChatGPT</a:t>
            </a:r>
            <a:r>
              <a:rPr lang="en-US" sz="2800" dirty="0"/>
              <a:t> and Large Language Models (LLM) </a:t>
            </a:r>
            <a:br>
              <a:rPr lang="en-US" sz="2800" dirty="0"/>
            </a:br>
            <a:r>
              <a:rPr lang="en-US" sz="2800" dirty="0"/>
              <a:t>                              for Big Data Analysis</a:t>
            </a:r>
          </a:p>
          <a:p>
            <a:pPr marL="0" indent="0">
              <a:buNone/>
            </a:pPr>
            <a:r>
              <a:rPr lang="en-US" sz="2800" dirty="0"/>
              <a:t>14  2023/05/23  Deep Learning for Finance Big Data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2023/05/30 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2023/06/06  Final Project Report II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17  2023/06/13  Self-learning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18  2023/06/20  Self-learning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94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Teaching Methods and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Lecture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Discussion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sz="4400" dirty="0"/>
              <a:t>Practicum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987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Individual Presentation 60 %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Group Presentation 10 %</a:t>
            </a:r>
            <a:endParaRPr lang="zh-TW" altLang="en-US" sz="4400" dirty="0"/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Case Report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Class Participation 10 %</a:t>
            </a:r>
          </a:p>
          <a:p>
            <a:pPr marL="320040" indent="-320040">
              <a:lnSpc>
                <a:spcPct val="120000"/>
              </a:lnSpc>
              <a:spcAft>
                <a:spcPts val="600"/>
              </a:spcAft>
            </a:pPr>
            <a:r>
              <a:rPr lang="en-US" altLang="zh-TW" sz="4400" dirty="0"/>
              <a:t>Assignment 10 %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7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Required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Aurélien</a:t>
            </a:r>
            <a:r>
              <a:rPr lang="en-US" sz="3600" dirty="0"/>
              <a:t> </a:t>
            </a:r>
            <a:r>
              <a:rPr lang="en-US" sz="3600" dirty="0" err="1"/>
              <a:t>Géron</a:t>
            </a:r>
            <a:r>
              <a:rPr lang="en-US" sz="3600" dirty="0"/>
              <a:t> (2022), </a:t>
            </a:r>
            <a:br>
              <a:rPr lang="en-US" sz="3600" dirty="0"/>
            </a:br>
            <a:r>
              <a:rPr lang="en-US" sz="3600" dirty="0"/>
              <a:t>Hands-On Machine Learning with Scikit-Learn, </a:t>
            </a:r>
            <a:r>
              <a:rPr lang="en-US" sz="3600" dirty="0" err="1"/>
              <a:t>Keras</a:t>
            </a:r>
            <a:r>
              <a:rPr lang="en-US" sz="3600" dirty="0"/>
              <a:t>, and TensorFlow: Concepts, Tools, and Techniques to Build Intelligent Systems, </a:t>
            </a:r>
            <a:br>
              <a:rPr lang="en-US" sz="3600" dirty="0"/>
            </a:br>
            <a:r>
              <a:rPr lang="en-US" sz="3600" dirty="0"/>
              <a:t>3rd Edition, O’Reilly Media.</a:t>
            </a:r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5DA0E18C-F8D3-2345-821F-C99222047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883A70-D078-CB1D-DB73-84EF11C3A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8399" y="3355058"/>
            <a:ext cx="2413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44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714732"/>
          </a:xfrm>
        </p:spPr>
        <p:txBody>
          <a:bodyPr>
            <a:normAutofit fontScale="90000"/>
          </a:bodyPr>
          <a:lstStyle/>
          <a:p>
            <a:r>
              <a:rPr lang="en-US" altLang="zh-TW" dirty="0"/>
              <a:t>Reference 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58780"/>
            <a:ext cx="11222181" cy="5294520"/>
          </a:xfrm>
        </p:spPr>
        <p:txBody>
          <a:bodyPr>
            <a:normAutofit/>
          </a:bodyPr>
          <a:lstStyle/>
          <a:p>
            <a:r>
              <a:rPr lang="en-US" sz="3600" dirty="0"/>
              <a:t>Yves </a:t>
            </a:r>
            <a:r>
              <a:rPr lang="en-US" sz="3600" dirty="0" err="1"/>
              <a:t>Hilpisch</a:t>
            </a:r>
            <a:r>
              <a:rPr lang="en-US" sz="3600" dirty="0"/>
              <a:t> (2018), </a:t>
            </a:r>
            <a:br>
              <a:rPr lang="en-US" sz="3600" dirty="0"/>
            </a:br>
            <a:r>
              <a:rPr lang="en-US" sz="3600" dirty="0"/>
              <a:t>Python for Finance: Mastering Data-Driven Finance, 2nd Edition, O'Reilly Media.</a:t>
            </a:r>
          </a:p>
          <a:p>
            <a:r>
              <a:rPr lang="en-US" sz="3600" dirty="0" err="1"/>
              <a:t>Yuxing</a:t>
            </a:r>
            <a:r>
              <a:rPr lang="en-US" sz="3600" dirty="0"/>
              <a:t> Yan (2017), </a:t>
            </a:r>
            <a:br>
              <a:rPr lang="en-US" sz="3600" dirty="0"/>
            </a:br>
            <a:r>
              <a:rPr lang="en-US" sz="3600" dirty="0"/>
              <a:t>Python for Finance: Apply powerful finance models and quantitative analysis with Python, Second Edition, </a:t>
            </a:r>
            <a:r>
              <a:rPr lang="en-US" sz="3600" dirty="0" err="1"/>
              <a:t>Packt</a:t>
            </a:r>
            <a:r>
              <a:rPr lang="en-US" sz="3600" dirty="0"/>
              <a:t> Publishing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62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5ADA-999F-AB48-8677-B48707AD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Other References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05761-B9BA-114A-AAC3-7328153B5A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SAS (2023), Machine Learning Using SAS Viya</a:t>
            </a:r>
          </a:p>
          <a:p>
            <a:r>
              <a:rPr lang="en-US" sz="3600" dirty="0"/>
              <a:t>SAS (2023), 2023 SAS Machine Learning </a:t>
            </a:r>
            <a:br>
              <a:rPr lang="en-US" sz="3600" dirty="0"/>
            </a:br>
            <a:r>
              <a:rPr lang="en-US" sz="3600" dirty="0"/>
              <a:t>                      Academic Certification Program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E3DA-E152-8940-B83F-B1F699694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0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510988" y="201705"/>
            <a:ext cx="11335871" cy="1557338"/>
          </a:xfrm>
        </p:spPr>
        <p:txBody>
          <a:bodyPr>
            <a:normAutofit fontScale="90000"/>
          </a:bodyPr>
          <a:lstStyle/>
          <a:p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Aurélien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Géron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(2022),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Hands-On Machine Learning with Scikit-Learn, </a:t>
            </a:r>
            <a:r>
              <a:rPr lang="en-US" altLang="zh-TW" sz="3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Keras</a:t>
            </a:r>
            <a:r>
              <a:rPr lang="en-US" altLang="zh-TW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, and TensorFlow: </a:t>
            </a:r>
            <a:r>
              <a:rPr lang="en-US" altLang="zh-TW" sz="27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Concepts, Tools, and Techniques to Build Intelligent Systems</a:t>
            </a: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b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7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3rd Edition, O’Reilly Media.</a:t>
            </a: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" name="矩形 4">
            <a:extLst>
              <a:ext uri="{FF2B5EF4-FFF2-40B4-BE49-F238E27FC236}">
                <a16:creationId xmlns:a16="http://schemas.microsoft.com/office/drawing/2014/main" id="{4BA07585-6304-D83A-A77D-E43891A9B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https://www.amazon.com/Hands-Machine-Learning-Scikit-Learn-TensorFlow/dp/1098125975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94BC0C-7A61-2DD5-6389-299D61B64F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221" y="1875051"/>
            <a:ext cx="3617557" cy="47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54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52400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3648075" y="6611939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808" y="1556793"/>
            <a:ext cx="3775248" cy="49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7322" y="88992"/>
            <a:ext cx="5877356" cy="1367336"/>
          </a:xfrm>
        </p:spPr>
        <p:txBody>
          <a:bodyPr>
            <a:normAutofit/>
          </a:bodyPr>
          <a:lstStyle/>
          <a:p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Min-</a:t>
            </a:r>
            <a:r>
              <a:rPr lang="en-US" altLang="zh-TW" sz="5400" dirty="0" err="1">
                <a:latin typeface="Calibri" pitchFamily="34" charset="0"/>
                <a:ea typeface="標楷體" pitchFamily="65" charset="-120"/>
              </a:rPr>
              <a:t>Yuh</a:t>
            </a:r>
            <a:r>
              <a:rPr lang="en-US" altLang="zh-TW" sz="5400" dirty="0">
                <a:latin typeface="Calibri" pitchFamily="34" charset="0"/>
                <a:ea typeface="標楷體" pitchFamily="65" charset="-120"/>
              </a:rPr>
              <a:t> Day, Ph.D.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3770" y="1557891"/>
            <a:ext cx="9024079" cy="3561446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altLang="zh-TW" sz="2800" dirty="0">
                <a:solidFill>
                  <a:srgbClr val="C00000"/>
                </a:solidFill>
              </a:rPr>
              <a:t>Associate Professor, Information Management, NTPU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chemeClr val="tx2"/>
                </a:solidFill>
              </a:rPr>
              <a:t>Visiting Scholar, IIS, Academia </a:t>
            </a:r>
            <a:r>
              <a:rPr lang="en-US" altLang="zh-TW" sz="3600" dirty="0" err="1">
                <a:solidFill>
                  <a:schemeClr val="tx2"/>
                </a:solidFill>
              </a:rPr>
              <a:t>Sinica</a:t>
            </a:r>
            <a:endParaRPr lang="en-US" altLang="zh-TW" sz="3600" dirty="0">
              <a:solidFill>
                <a:schemeClr val="tx2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3600" dirty="0">
                <a:solidFill>
                  <a:srgbClr val="984807"/>
                </a:solidFill>
              </a:rPr>
              <a:t>Ph.D., Information Management, NTU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2200" dirty="0">
                <a:solidFill>
                  <a:schemeClr val="accent2"/>
                </a:solidFill>
              </a:rPr>
              <a:t>Director, Intelligent Financial Innovation Technology, IFIT Lab, IM, NTPU</a:t>
            </a:r>
            <a:endParaRPr lang="en-US" altLang="zh-TW" sz="2200" dirty="0">
              <a:solidFill>
                <a:srgbClr val="984807"/>
              </a:solidFill>
            </a:endParaRPr>
          </a:p>
          <a:p>
            <a:pPr marL="0" indent="0" algn="ctr">
              <a:spcAft>
                <a:spcPts val="600"/>
              </a:spcAft>
              <a:buNone/>
            </a:pPr>
            <a:endParaRPr lang="en-US" altLang="zh-TW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Intelligence, Financial Technology, Big Data Analytics, </a:t>
            </a:r>
            <a:b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900" dirty="0">
                <a:solidFill>
                  <a:srgbClr val="17375E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 and Text Mining, Electronic Commerce</a:t>
            </a:r>
            <a:endParaRPr lang="zh-TW" altLang="en-US" sz="1900" dirty="0">
              <a:solidFill>
                <a:srgbClr val="17375E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32" y="221752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24" y="1144819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1" name="Picture 2" descr="http://mail.tku.edu.tw/myday/images/AS_Logo1.gif">
            <a:extLst>
              <a:ext uri="{FF2B5EF4-FFF2-40B4-BE49-F238E27FC236}">
                <a16:creationId xmlns:a16="http://schemas.microsoft.com/office/drawing/2014/main" id="{21A7643E-D757-6C4E-BA60-6DD316B11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473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mail.tku.edu.tw/myday/images/NTU_logo.jpg">
            <a:extLst>
              <a:ext uri="{FF2B5EF4-FFF2-40B4-BE49-F238E27FC236}">
                <a16:creationId xmlns:a16="http://schemas.microsoft.com/office/drawing/2014/main" id="{DD4095AA-1C8D-4D40-BE13-12AE2C2A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6689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D298B8C-812E-4242-B99C-1FE21191A3C4}"/>
              </a:ext>
            </a:extLst>
          </p:cNvPr>
          <p:cNvGrpSpPr/>
          <p:nvPr/>
        </p:nvGrpSpPr>
        <p:grpSpPr>
          <a:xfrm>
            <a:off x="3220823" y="5178296"/>
            <a:ext cx="1563618" cy="1491064"/>
            <a:chOff x="1940523" y="5229200"/>
            <a:chExt cx="1563618" cy="149106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5E5D47-46B4-3746-AE25-62ED375E0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8B756A3-2536-5946-A56A-4994F9B6B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4E4C50-8BEC-6840-B59B-579F85F628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36099" y="364819"/>
            <a:ext cx="2253148" cy="1016127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4431" y="88466"/>
            <a:ext cx="1104812" cy="1367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18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116633"/>
            <a:ext cx="8229600" cy="1584175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Yuxing</a:t>
            </a:r>
            <a:r>
              <a:rPr lang="en-US" sz="2400" dirty="0">
                <a:solidFill>
                  <a:schemeClr val="accent1"/>
                </a:solidFill>
              </a:rPr>
              <a:t> Yan (2017),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Python for Finance: Apply powerful finance models and quantitative analysis with Python</a:t>
            </a:r>
            <a:r>
              <a:rPr lang="en-US" sz="2400" dirty="0">
                <a:solidFill>
                  <a:schemeClr val="accent1"/>
                </a:solidFill>
              </a:rPr>
              <a:t>, Second Edition, </a:t>
            </a:r>
            <a:r>
              <a:rPr lang="en-US" sz="2400" dirty="0" err="1">
                <a:solidFill>
                  <a:schemeClr val="accent1"/>
                </a:solidFill>
              </a:rPr>
              <a:t>Packt</a:t>
            </a:r>
            <a:r>
              <a:rPr lang="en-US" sz="2400" dirty="0">
                <a:solidFill>
                  <a:schemeClr val="accent1"/>
                </a:solidFill>
              </a:rPr>
              <a:t> Publishing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6" name="矩形 4"/>
          <p:cNvSpPr/>
          <p:nvPr/>
        </p:nvSpPr>
        <p:spPr>
          <a:xfrm>
            <a:off x="2189774" y="6567156"/>
            <a:ext cx="7812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+mj-lt"/>
                <a:hlinkClick r:id="rId2"/>
              </a:rPr>
              <a:t>https://www.amazon.com/Python-Finance-powerful-quantitative-analysis/dp/1787125696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077814-CBB2-E74A-BC69-9B6ED6B7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972" y="1844496"/>
            <a:ext cx="3712744" cy="457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1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21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https://www.amazon.com/Network-Analysis-Applications-Lecture-Networks/dp/3319781952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Social Network Based Big Data Analysis and Applications,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Lecture Notes in Social Networks,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Mehmet Kaya, Jalal </a:t>
            </a:r>
            <a:r>
              <a:rPr lang="en-US" sz="2400" dirty="0" err="1">
                <a:solidFill>
                  <a:schemeClr val="accent1"/>
                </a:solidFill>
              </a:rPr>
              <a:t>Kawash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r>
              <a:rPr lang="en-US" sz="2400" dirty="0" err="1">
                <a:solidFill>
                  <a:schemeClr val="accent1"/>
                </a:solidFill>
              </a:rPr>
              <a:t>Suheil</a:t>
            </a:r>
            <a:r>
              <a:rPr lang="en-US" sz="2400" dirty="0">
                <a:solidFill>
                  <a:schemeClr val="accent1"/>
                </a:solidFill>
              </a:rPr>
              <a:t> Khoury, Min-</a:t>
            </a:r>
            <a:r>
              <a:rPr lang="en-US" sz="2400" dirty="0" err="1">
                <a:solidFill>
                  <a:schemeClr val="accent1"/>
                </a:solidFill>
              </a:rPr>
              <a:t>Yuh</a:t>
            </a:r>
            <a:r>
              <a:rPr lang="en-US" sz="2400" dirty="0">
                <a:solidFill>
                  <a:schemeClr val="accent1"/>
                </a:solidFill>
              </a:rPr>
              <a:t> Day,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Springer International Publishing, 2018.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978504-922E-AA4C-80A7-07B105A3E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829" y="1533020"/>
            <a:ext cx="3174343" cy="503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522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EDA16-E8B0-9D58-ECE5-5DB2A86E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238802"/>
          </a:xfrm>
        </p:spPr>
        <p:txBody>
          <a:bodyPr>
            <a:normAutofit/>
          </a:bodyPr>
          <a:lstStyle/>
          <a:p>
            <a:br>
              <a:rPr lang="en-US" sz="6600" dirty="0"/>
            </a:br>
            <a:br>
              <a:rPr lang="en-US" sz="6600" dirty="0"/>
            </a:br>
            <a:br>
              <a:rPr lang="en-US" sz="6600" dirty="0"/>
            </a:br>
            <a:r>
              <a:rPr lang="en-US" sz="6600" dirty="0"/>
              <a:t>2023 SAS Machine Learning </a:t>
            </a:r>
            <a:br>
              <a:rPr lang="en-US" sz="6600" dirty="0"/>
            </a:br>
            <a:r>
              <a:rPr lang="en-US" sz="6600" dirty="0"/>
              <a:t>Academic Certification Program</a:t>
            </a:r>
            <a:br>
              <a:rPr lang="en-US" sz="6600" dirty="0"/>
            </a:br>
            <a:r>
              <a:rPr lang="en-US" sz="6600" dirty="0"/>
              <a:t>SAS Viya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5E4A1-A8C6-9C4C-0BFD-364BEF43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SAS Certified Base Programmer for SAS 9 - Credly">
            <a:extLst>
              <a:ext uri="{FF2B5EF4-FFF2-40B4-BE49-F238E27FC236}">
                <a16:creationId xmlns:a16="http://schemas.microsoft.com/office/drawing/2014/main" id="{347AD9BE-8769-7364-EC2A-AED0B80D4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649" y="161998"/>
            <a:ext cx="3169125" cy="31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541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SAS</a:t>
            </a:r>
            <a:r>
              <a:rPr lang="zh-TW" altLang="en-US" sz="3200" dirty="0">
                <a:latin typeface="Arial" panose="020B0604020202020204" pitchFamily="34" charset="0"/>
                <a:ea typeface="Microsoft Sans Serif" panose="020B0604020202020204" pitchFamily="34" charset="0"/>
                <a:cs typeface="Arial" panose="020B0604020202020204" pitchFamily="34" charset="0"/>
              </a:rPr>
              <a:t>．</a:t>
            </a:r>
            <a:r>
              <a:rPr lang="en-US" altLang="zh-TW" sz="3200" dirty="0">
                <a:latin typeface="Arial" panose="020B0604020202020204" pitchFamily="34" charset="0"/>
                <a:cs typeface="Arial" panose="020B0604020202020204" pitchFamily="34" charset="0"/>
              </a:rPr>
              <a:t>Leader in Analytics and AI</a:t>
            </a:r>
            <a:endParaRPr lang="zh-TW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ctr" defTabSz="243834">
              <a:defRPr/>
            </a:pPr>
            <a:fld id="{4976208B-6111-490B-8CEC-FFB249DB2100}" type="slidenum">
              <a:rPr lang="en-US">
                <a:solidFill>
                  <a:srgbClr val="FFFFFF">
                    <a:lumMod val="65000"/>
                  </a:srgbClr>
                </a:solidFill>
                <a:latin typeface="Arial" panose="020B0604020202020204" pitchFamily="34" charset="0"/>
              </a:rPr>
              <a:pPr algn="ctr" defTabSz="243834">
                <a:defRPr/>
              </a:pPr>
              <a:t>23</a:t>
            </a:fld>
            <a:endParaRPr lang="en-US">
              <a:solidFill>
                <a:srgbClr val="FFFFFF">
                  <a:lumMod val="65000"/>
                </a:srgbClr>
              </a:solidFill>
              <a:latin typeface="Arial" panose="020B0604020202020204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89120" y="988122"/>
            <a:ext cx="6056977" cy="2477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1219170">
              <a:spcAft>
                <a:spcPts val="600"/>
              </a:spcAft>
              <a:defRPr/>
            </a:pPr>
            <a:r>
              <a:rPr lang="en-US" altLang="zh-TW" sz="2400" b="1" dirty="0">
                <a:solidFill>
                  <a:srgbClr val="04304B"/>
                </a:solidFill>
                <a:latin typeface="Arial" panose="020B0604020202020204" pitchFamily="34" charset="0"/>
              </a:rPr>
              <a:t>About SAS</a:t>
            </a:r>
          </a:p>
          <a:p>
            <a:pPr marL="285744" indent="-285744" defTabSz="121917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srgbClr val="000000"/>
                </a:solidFill>
                <a:latin typeface="Arial" panose="020B0604020202020204" pitchFamily="34" charset="0"/>
              </a:rPr>
              <a:t>SAS was founded in 1976</a:t>
            </a:r>
            <a:endParaRPr lang="en-US" altLang="zh-TW" sz="1600" dirty="0">
              <a:solidFill>
                <a:srgbClr val="000000"/>
              </a:solidFill>
              <a:latin typeface="avenir-light"/>
            </a:endParaRPr>
          </a:p>
          <a:p>
            <a:pPr marL="285744" indent="-285744" defTabSz="121917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srgbClr val="000000"/>
                </a:solidFill>
                <a:latin typeface="Arial" panose="020B0604020202020204" pitchFamily="34" charset="0"/>
              </a:rPr>
              <a:t>SAS has customers in nearly 150 countries</a:t>
            </a:r>
          </a:p>
          <a:p>
            <a:pPr marL="285744" indent="-285744" defTabSz="121917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srgbClr val="000000"/>
                </a:solidFill>
                <a:latin typeface="Arial" panose="020B0604020202020204" pitchFamily="34" charset="0"/>
              </a:rPr>
              <a:t>96 of the Top 100 of the 2017 Fortune 500 list are SAS customers or their affiliates. </a:t>
            </a:r>
          </a:p>
          <a:p>
            <a:pPr marL="285744" indent="-285744" defTabSz="121917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srgbClr val="000000"/>
                </a:solidFill>
                <a:latin typeface="Arial" panose="020B0604020202020204" pitchFamily="34" charset="0"/>
              </a:rPr>
              <a:t>12,170 total employees </a:t>
            </a:r>
          </a:p>
          <a:p>
            <a:pPr marL="285744" indent="-285744" defTabSz="121917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TW" sz="1600" dirty="0">
                <a:solidFill>
                  <a:srgbClr val="000000"/>
                </a:solidFill>
                <a:latin typeface="Arial" panose="020B0604020202020204" pitchFamily="34" charset="0"/>
              </a:rPr>
              <a:t>SAS is investing $1 billion in artificial intelligence (AI) through software innovation, education, expert services and more.</a:t>
            </a:r>
          </a:p>
        </p:txBody>
      </p:sp>
      <p:pic>
        <p:nvPicPr>
          <p:cNvPr id="1026" name="Picture 2" descr="「idc advanced and predictive analytics software revenue」的圖片搜尋結果">
            <a:extLst>
              <a:ext uri="{FF2B5EF4-FFF2-40B4-BE49-F238E27FC236}">
                <a16:creationId xmlns:a16="http://schemas.microsoft.com/office/drawing/2014/main" id="{62AC1559-AD76-461A-97CF-85DC4F8F3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2039" y="3848658"/>
            <a:ext cx="3455277" cy="293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「IDC」的圖片搜尋結果">
            <a:extLst>
              <a:ext uri="{FF2B5EF4-FFF2-40B4-BE49-F238E27FC236}">
                <a16:creationId xmlns:a16="http://schemas.microsoft.com/office/drawing/2014/main" id="{5E8E9DFA-D1FB-40B8-AC66-9777263BB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25039" y="3628226"/>
            <a:ext cx="1550136" cy="4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1F4C38AC-72DC-45E1-B0E1-FA6008A1F873}"/>
              </a:ext>
            </a:extLst>
          </p:cNvPr>
          <p:cNvSpPr/>
          <p:nvPr/>
        </p:nvSpPr>
        <p:spPr>
          <a:xfrm>
            <a:off x="5590001" y="4313499"/>
            <a:ext cx="1540148" cy="1170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C003303-8BD7-4507-9EC2-8683B0A36C46}"/>
              </a:ext>
            </a:extLst>
          </p:cNvPr>
          <p:cNvGrpSpPr/>
          <p:nvPr/>
        </p:nvGrpSpPr>
        <p:grpSpPr>
          <a:xfrm>
            <a:off x="6546098" y="1160175"/>
            <a:ext cx="5544885" cy="1396634"/>
            <a:chOff x="11552800" y="-689502"/>
            <a:chExt cx="4158664" cy="1047475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627D671-891D-49E9-BE63-9EFDB5DF736A}"/>
                </a:ext>
              </a:extLst>
            </p:cNvPr>
            <p:cNvSpPr/>
            <p:nvPr/>
          </p:nvSpPr>
          <p:spPr>
            <a:xfrm>
              <a:off x="11552800" y="-357752"/>
              <a:ext cx="4158664" cy="7157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715943" lvl="1" indent="-380990" defTabSz="1219170">
                <a:spcAft>
                  <a:spcPts val="600"/>
                </a:spcAft>
                <a:buClr>
                  <a:srgbClr val="61BAE9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altLang="zh-TW" sz="1867" dirty="0">
                  <a:solidFill>
                    <a:srgbClr val="04304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the 16th consecutive year, Gartner has positioned SAS as a Leader in the Magic Quadrant for Data Quality Solutions.</a:t>
              </a:r>
            </a:p>
          </p:txBody>
        </p:sp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7663C12C-55B4-41BD-8372-C62E49941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098963" y="-689502"/>
              <a:ext cx="1222280" cy="285307"/>
            </a:xfrm>
            <a:prstGeom prst="rect">
              <a:avLst/>
            </a:prstGeom>
          </p:spPr>
        </p:pic>
      </p:grpSp>
      <p:pic>
        <p:nvPicPr>
          <p:cNvPr id="20" name="圖片 19" descr="一張含有 螢幕擷取畫面 的圖片&#10;&#10;自動產生的描述">
            <a:extLst>
              <a:ext uri="{FF2B5EF4-FFF2-40B4-BE49-F238E27FC236}">
                <a16:creationId xmlns:a16="http://schemas.microsoft.com/office/drawing/2014/main" id="{A01E8829-91B2-4B85-A563-B3237E22A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315" y="2693781"/>
            <a:ext cx="4088452" cy="4088452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537951D-217C-4E39-8A79-C57F514CC0D9}"/>
              </a:ext>
            </a:extLst>
          </p:cNvPr>
          <p:cNvSpPr/>
          <p:nvPr/>
        </p:nvSpPr>
        <p:spPr>
          <a:xfrm>
            <a:off x="10094025" y="3768130"/>
            <a:ext cx="662852" cy="4877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EA52036-9CCD-4A3F-ADA9-B1260596AA99}"/>
              </a:ext>
            </a:extLst>
          </p:cNvPr>
          <p:cNvSpPr/>
          <p:nvPr/>
        </p:nvSpPr>
        <p:spPr>
          <a:xfrm>
            <a:off x="368647" y="4669065"/>
            <a:ext cx="3455277" cy="95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600"/>
              </a:spcAft>
              <a:buClr>
                <a:srgbClr val="61BAE9"/>
              </a:buClr>
              <a:defRPr/>
            </a:pPr>
            <a:r>
              <a:rPr lang="en-US" altLang="zh-TW" sz="1867" dirty="0">
                <a:solidFill>
                  <a:srgbClr val="0430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 ranks number one for market share, according to the IDC report</a:t>
            </a:r>
            <a:endParaRPr lang="en-US" altLang="zh-TW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圖片 7" descr="一張含有 桌, 室內, 坐, 時鐘 的圖片&#10;&#10;自動產生的描述">
            <a:extLst>
              <a:ext uri="{FF2B5EF4-FFF2-40B4-BE49-F238E27FC236}">
                <a16:creationId xmlns:a16="http://schemas.microsoft.com/office/drawing/2014/main" id="{47B84D18-826D-475E-96FC-D5536B822E9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5483" y="3297223"/>
            <a:ext cx="779933" cy="430688"/>
          </a:xfrm>
          <a:prstGeom prst="rect">
            <a:avLst/>
          </a:prstGeom>
        </p:spPr>
      </p:pic>
      <p:pic>
        <p:nvPicPr>
          <p:cNvPr id="15" name="圖片 14" descr="一張含有 桌, 室內, 坐, 時鐘 的圖片&#10;&#10;自動產生的描述">
            <a:extLst>
              <a:ext uri="{FF2B5EF4-FFF2-40B4-BE49-F238E27FC236}">
                <a16:creationId xmlns:a16="http://schemas.microsoft.com/office/drawing/2014/main" id="{2B617D41-03C1-4A22-9DA0-B97A8D3CBD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107" y="3670036"/>
            <a:ext cx="779933" cy="43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university works | Undergraduate Programs | University of Waterloo">
            <a:extLst>
              <a:ext uri="{FF2B5EF4-FFF2-40B4-BE49-F238E27FC236}">
                <a16:creationId xmlns:a16="http://schemas.microsoft.com/office/drawing/2014/main" id="{9CDD9113-D6E7-4135-85A2-1BF042691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2228"/>
            <a:ext cx="12191999" cy="2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1C78A1-347D-4B22-84F0-2CD46AD12B12}"/>
              </a:ext>
            </a:extLst>
          </p:cNvPr>
          <p:cNvSpPr/>
          <p:nvPr/>
        </p:nvSpPr>
        <p:spPr>
          <a:xfrm>
            <a:off x="0" y="-32228"/>
            <a:ext cx="12192000" cy="2258728"/>
          </a:xfrm>
          <a:prstGeom prst="rect">
            <a:avLst/>
          </a:prstGeom>
          <a:solidFill>
            <a:srgbClr val="17162C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E92F1C-5A20-4CA9-BA89-8897E959AEDD}"/>
              </a:ext>
            </a:extLst>
          </p:cNvPr>
          <p:cNvSpPr txBox="1"/>
          <p:nvPr/>
        </p:nvSpPr>
        <p:spPr>
          <a:xfrm>
            <a:off x="2" y="357295"/>
            <a:ext cx="12191999" cy="88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lnSpc>
                <a:spcPct val="120000"/>
              </a:lnSpc>
              <a:defRPr/>
            </a:pP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SAS Machine Learning</a:t>
            </a:r>
            <a:r>
              <a:rPr lang="zh-TW" altLang="en-US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Academic Certification Program</a:t>
            </a:r>
          </a:p>
          <a:p>
            <a:pPr algn="ctr" defTabSz="609585">
              <a:defRPr/>
            </a:pPr>
            <a:r>
              <a:rPr lang="en-US" altLang="zh-TW" sz="2933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 SAS Certification?</a:t>
            </a:r>
            <a:endParaRPr lang="en-US" sz="29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A2801D-46CD-55B5-F0E7-5F9878172AE6}"/>
              </a:ext>
            </a:extLst>
          </p:cNvPr>
          <p:cNvSpPr txBox="1"/>
          <p:nvPr/>
        </p:nvSpPr>
        <p:spPr>
          <a:xfrm>
            <a:off x="451380" y="1355474"/>
            <a:ext cx="117406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i="1" dirty="0">
                <a:solidFill>
                  <a:schemeClr val="bg1"/>
                </a:solidFill>
                <a:latin typeface="Arial" panose="020B0604020202020204" pitchFamily="34" charset="0"/>
              </a:rPr>
              <a:t>SAS IS AMONG THE </a:t>
            </a:r>
            <a:r>
              <a:rPr lang="en-US" altLang="zh-TW" sz="2400" i="1" dirty="0">
                <a:highlight>
                  <a:srgbClr val="FFFF00"/>
                </a:highlight>
                <a:latin typeface="Arial" panose="020B0604020202020204" pitchFamily="34" charset="0"/>
              </a:rPr>
              <a:t>TOP 10 MOST IMPORTANT </a:t>
            </a:r>
            <a:r>
              <a:rPr lang="en-US" altLang="zh-TW" sz="2400" i="1" dirty="0">
                <a:solidFill>
                  <a:schemeClr val="bg1"/>
                </a:solidFill>
                <a:latin typeface="Arial" panose="020B0604020202020204" pitchFamily="34" charset="0"/>
              </a:rPr>
              <a:t>BIG DATA AND ANALYTICS CERTIFICATIONS IN 2021. – CIO Magazine</a:t>
            </a:r>
            <a:endParaRPr lang="zh-TW" altLang="en-US" sz="2400" i="1" dirty="0">
              <a:solidFill>
                <a:schemeClr val="bg1"/>
              </a:solidFill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6C92FCD0-AEAD-022C-679E-8D40BD6D589E}"/>
              </a:ext>
            </a:extLst>
          </p:cNvPr>
          <p:cNvGrpSpPr/>
          <p:nvPr/>
        </p:nvGrpSpPr>
        <p:grpSpPr>
          <a:xfrm>
            <a:off x="372275" y="2618904"/>
            <a:ext cx="11447451" cy="4025195"/>
            <a:chOff x="342028" y="1591493"/>
            <a:chExt cx="8585588" cy="3018896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E41725BE-6CE0-A926-7183-5FAA95DD7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028" y="1591493"/>
              <a:ext cx="8585588" cy="3018896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7080275-C6A6-9766-8F6D-4CBB13CC2F3A}"/>
                </a:ext>
              </a:extLst>
            </p:cNvPr>
            <p:cNvSpPr/>
            <p:nvPr/>
          </p:nvSpPr>
          <p:spPr>
            <a:xfrm>
              <a:off x="7150102" y="3261807"/>
              <a:ext cx="1608666" cy="174504"/>
            </a:xfrm>
            <a:prstGeom prst="rect">
              <a:avLst/>
            </a:prstGeom>
            <a:solidFill>
              <a:srgbClr val="F0F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333">
                  <a:solidFill>
                    <a:sysClr val="windowText" lastClr="000000"/>
                  </a:solidFill>
                  <a:latin typeface="+mj-lt"/>
                </a:rPr>
                <a:t>More than </a:t>
              </a:r>
              <a:r>
                <a:rPr lang="en-US" altLang="zh-TW" sz="1333" b="1">
                  <a:solidFill>
                    <a:sysClr val="windowText" lastClr="000000"/>
                  </a:solidFill>
                  <a:latin typeface="+mj-lt"/>
                </a:rPr>
                <a:t>219,000</a:t>
              </a:r>
              <a:r>
                <a:rPr lang="en-US" altLang="zh-TW" sz="1333">
                  <a:solidFill>
                    <a:sysClr val="windowText" lastClr="000000"/>
                  </a:solidFill>
                  <a:latin typeface="+mj-lt"/>
                </a:rPr>
                <a:t> jobs</a:t>
              </a:r>
              <a:endParaRPr lang="zh-TW" altLang="en-US" sz="1333">
                <a:solidFill>
                  <a:sysClr val="windowText" lastClr="00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5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university works | Undergraduate Programs | University of Waterloo">
            <a:extLst>
              <a:ext uri="{FF2B5EF4-FFF2-40B4-BE49-F238E27FC236}">
                <a16:creationId xmlns:a16="http://schemas.microsoft.com/office/drawing/2014/main" id="{9CDD9113-D6E7-4135-85A2-1BF042691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2228"/>
            <a:ext cx="12191999" cy="2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1C78A1-347D-4B22-84F0-2CD46AD12B12}"/>
              </a:ext>
            </a:extLst>
          </p:cNvPr>
          <p:cNvSpPr/>
          <p:nvPr/>
        </p:nvSpPr>
        <p:spPr>
          <a:xfrm>
            <a:off x="0" y="-32228"/>
            <a:ext cx="12192000" cy="2258728"/>
          </a:xfrm>
          <a:prstGeom prst="rect">
            <a:avLst/>
          </a:prstGeom>
          <a:solidFill>
            <a:srgbClr val="17162C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E92F1C-5A20-4CA9-BA89-8897E959AEDD}"/>
              </a:ext>
            </a:extLst>
          </p:cNvPr>
          <p:cNvSpPr txBox="1"/>
          <p:nvPr/>
        </p:nvSpPr>
        <p:spPr>
          <a:xfrm>
            <a:off x="2" y="313754"/>
            <a:ext cx="12191999" cy="88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SAS Machine Learning</a:t>
            </a:r>
            <a:r>
              <a:rPr lang="zh-TW" altLang="en-US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Academic Certification Program</a:t>
            </a:r>
          </a:p>
          <a:p>
            <a:pPr algn="ctr" defTabSz="609585">
              <a:defRPr/>
            </a:pPr>
            <a:r>
              <a:rPr lang="en-US" altLang="zh-TW" sz="2933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AI Certification – Learning Path</a:t>
            </a:r>
            <a:endParaRPr lang="en-US" sz="29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6B33E220-7FB9-4378-90A6-DF03DB717418}"/>
              </a:ext>
            </a:extLst>
          </p:cNvPr>
          <p:cNvGrpSpPr/>
          <p:nvPr/>
        </p:nvGrpSpPr>
        <p:grpSpPr>
          <a:xfrm>
            <a:off x="9300563" y="3070161"/>
            <a:ext cx="3168159" cy="1844190"/>
            <a:chOff x="6532868" y="1766514"/>
            <a:chExt cx="2376119" cy="1383143"/>
          </a:xfrm>
        </p:grpSpPr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EA872AD9-FD74-49F8-987B-A75BC39AAF62}"/>
                </a:ext>
              </a:extLst>
            </p:cNvPr>
            <p:cNvGrpSpPr/>
            <p:nvPr/>
          </p:nvGrpSpPr>
          <p:grpSpPr>
            <a:xfrm>
              <a:off x="7130698" y="1766514"/>
              <a:ext cx="1118507" cy="1139364"/>
              <a:chOff x="6278337" y="1716192"/>
              <a:chExt cx="1159327" cy="1180945"/>
            </a:xfrm>
          </p:grpSpPr>
          <p:sp>
            <p:nvSpPr>
              <p:cNvPr id="44" name="淚滴形 43">
                <a:extLst>
                  <a:ext uri="{FF2B5EF4-FFF2-40B4-BE49-F238E27FC236}">
                    <a16:creationId xmlns:a16="http://schemas.microsoft.com/office/drawing/2014/main" id="{183138EC-C026-4D23-9533-20F5EDAC8876}"/>
                  </a:ext>
                </a:extLst>
              </p:cNvPr>
              <p:cNvSpPr/>
              <p:nvPr/>
            </p:nvSpPr>
            <p:spPr>
              <a:xfrm rot="16200000">
                <a:off x="6267528" y="1727001"/>
                <a:ext cx="1180945" cy="1159327"/>
              </a:xfrm>
              <a:prstGeom prst="teardrop">
                <a:avLst/>
              </a:prstGeom>
              <a:solidFill>
                <a:srgbClr val="4D55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>
                  <a:defRPr/>
                </a:pPr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pic>
            <p:nvPicPr>
              <p:cNvPr id="50" name="Picture 4" descr="SAS Certified Base Programmer for SAS 9 - Credly">
                <a:extLst>
                  <a:ext uri="{FF2B5EF4-FFF2-40B4-BE49-F238E27FC236}">
                    <a16:creationId xmlns:a16="http://schemas.microsoft.com/office/drawing/2014/main" id="{85418D8B-6003-43CC-A1D1-BB1301D63A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3646" y="1820839"/>
                <a:ext cx="908708" cy="908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0AA950C4-0C79-464D-BE97-FCDAD6E160B7}"/>
                </a:ext>
              </a:extLst>
            </p:cNvPr>
            <p:cNvSpPr txBox="1"/>
            <p:nvPr/>
          </p:nvSpPr>
          <p:spPr>
            <a:xfrm>
              <a:off x="6532868" y="2926566"/>
              <a:ext cx="2376119" cy="2230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sz="1333" dirty="0">
                  <a:solidFill>
                    <a:srgbClr val="000000"/>
                  </a:solidFill>
                  <a:latin typeface="avenir-light"/>
                </a:rPr>
                <a:t>Certified </a:t>
              </a:r>
              <a:r>
                <a:rPr lang="en-US" sz="1333" dirty="0" err="1">
                  <a:solidFill>
                    <a:srgbClr val="000000"/>
                  </a:solidFill>
                  <a:latin typeface="avenir-light"/>
                </a:rPr>
                <a:t>ModelOps</a:t>
              </a:r>
              <a:r>
                <a:rPr lang="en-US" sz="1333" dirty="0">
                  <a:solidFill>
                    <a:srgbClr val="000000"/>
                  </a:solidFill>
                  <a:latin typeface="avenir-light"/>
                </a:rPr>
                <a:t> Specialist</a:t>
              </a: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64ACFA2A-F85D-415F-9962-46744ACE3838}"/>
                </a:ext>
              </a:extLst>
            </p:cNvPr>
            <p:cNvSpPr txBox="1"/>
            <p:nvPr/>
          </p:nvSpPr>
          <p:spPr>
            <a:xfrm>
              <a:off x="6691372" y="2334799"/>
              <a:ext cx="449198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>
                <a:defRPr/>
              </a:pPr>
              <a:endParaRPr lang="en-US" sz="5867" b="1" i="1">
                <a:solidFill>
                  <a:srgbClr val="768396">
                    <a:lumMod val="75000"/>
                  </a:srgbClr>
                </a:solidFill>
                <a:latin typeface="Avenir Next LT Pro" panose="020B0504020202020204" pitchFamily="34" charset="0"/>
                <a:cs typeface="Aharoni" panose="02010803020104030203" pitchFamily="2" charset="-79"/>
              </a:endParaRPr>
            </a:p>
          </p:txBody>
        </p:sp>
      </p:grp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2E409A3-7157-4E80-AA5B-5ADDA3407FEF}"/>
              </a:ext>
            </a:extLst>
          </p:cNvPr>
          <p:cNvSpPr txBox="1"/>
          <p:nvPr/>
        </p:nvSpPr>
        <p:spPr>
          <a:xfrm>
            <a:off x="9304190" y="3490279"/>
            <a:ext cx="5942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en-US" sz="4267" b="1">
                <a:solidFill>
                  <a:srgbClr val="768396">
                    <a:lumMod val="75000"/>
                  </a:srgbClr>
                </a:solidFill>
                <a:latin typeface="Avenir Next LT Pro" panose="020B0504020202020204" pitchFamily="34" charset="0"/>
                <a:cs typeface="Aharoni" panose="02010803020104030203" pitchFamily="2" charset="-79"/>
              </a:rPr>
              <a:t>+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E9F4E97B-046B-A800-4E6F-21EA0872AC22}"/>
              </a:ext>
            </a:extLst>
          </p:cNvPr>
          <p:cNvGrpSpPr/>
          <p:nvPr/>
        </p:nvGrpSpPr>
        <p:grpSpPr>
          <a:xfrm>
            <a:off x="223893" y="1854178"/>
            <a:ext cx="11944857" cy="4743954"/>
            <a:chOff x="167919" y="1390633"/>
            <a:chExt cx="8958643" cy="3557965"/>
          </a:xfrm>
        </p:grpSpPr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6F2E0B4A-294C-4399-AF6F-A1F11CA2D9CE}"/>
                </a:ext>
              </a:extLst>
            </p:cNvPr>
            <p:cNvSpPr txBox="1"/>
            <p:nvPr/>
          </p:nvSpPr>
          <p:spPr>
            <a:xfrm>
              <a:off x="308216" y="1824692"/>
              <a:ext cx="1579934" cy="438581"/>
            </a:xfrm>
            <a:prstGeom prst="rect">
              <a:avLst/>
            </a:prstGeom>
            <a:solidFill>
              <a:srgbClr val="D6EDFF">
                <a:alpha val="40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altLang="zh-TW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Main</a:t>
              </a:r>
              <a:r>
                <a:rPr lang="zh-TW" altLang="en-US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certification</a:t>
              </a:r>
            </a:p>
            <a:p>
              <a:pPr algn="ctr" defTabSz="609585">
                <a:defRPr/>
              </a:pPr>
              <a:r>
                <a:rPr lang="en-US" altLang="zh-TW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in this</a:t>
              </a:r>
              <a:r>
                <a:rPr lang="zh-TW" altLang="en-US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rPr>
                <a:t>program</a:t>
              </a:r>
              <a:endParaRPr lang="en-US" sz="1600" b="1" dirty="0">
                <a:solidFill>
                  <a:srgbClr val="000000"/>
                </a:solidFill>
                <a:latin typeface="Calibri" panose="020F0502020204030204"/>
                <a:ea typeface="微軟正黑體" panose="020B0604030504040204" pitchFamily="34" charset="-120"/>
              </a:endParaRPr>
            </a:p>
          </p:txBody>
        </p:sp>
        <p:sp>
          <p:nvSpPr>
            <p:cNvPr id="65" name="波浪 64">
              <a:extLst>
                <a:ext uri="{FF2B5EF4-FFF2-40B4-BE49-F238E27FC236}">
                  <a16:creationId xmlns:a16="http://schemas.microsoft.com/office/drawing/2014/main" id="{0CD92957-A126-44EB-BAC8-6DE729D5CD53}"/>
                </a:ext>
              </a:extLst>
            </p:cNvPr>
            <p:cNvSpPr/>
            <p:nvPr/>
          </p:nvSpPr>
          <p:spPr>
            <a:xfrm rot="11664591">
              <a:off x="802005" y="2995419"/>
              <a:ext cx="2791879" cy="902288"/>
            </a:xfrm>
            <a:prstGeom prst="wave">
              <a:avLst>
                <a:gd name="adj1" fmla="val 19874"/>
                <a:gd name="adj2" fmla="val 1272"/>
              </a:avLst>
            </a:prstGeom>
            <a:solidFill>
              <a:srgbClr val="E2E2E2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4" name="波浪 63">
              <a:extLst>
                <a:ext uri="{FF2B5EF4-FFF2-40B4-BE49-F238E27FC236}">
                  <a16:creationId xmlns:a16="http://schemas.microsoft.com/office/drawing/2014/main" id="{1787B331-E6A6-48BC-BE7D-ED7665F2847D}"/>
                </a:ext>
              </a:extLst>
            </p:cNvPr>
            <p:cNvSpPr/>
            <p:nvPr/>
          </p:nvSpPr>
          <p:spPr>
            <a:xfrm rot="9034526">
              <a:off x="809997" y="2039530"/>
              <a:ext cx="2791879" cy="902288"/>
            </a:xfrm>
            <a:prstGeom prst="wave">
              <a:avLst>
                <a:gd name="adj1" fmla="val 19874"/>
                <a:gd name="adj2" fmla="val 1422"/>
              </a:avLst>
            </a:prstGeom>
            <a:solidFill>
              <a:srgbClr val="E2E2E2">
                <a:alpha val="8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3" name="波浪 62">
              <a:extLst>
                <a:ext uri="{FF2B5EF4-FFF2-40B4-BE49-F238E27FC236}">
                  <a16:creationId xmlns:a16="http://schemas.microsoft.com/office/drawing/2014/main" id="{6E9DD28A-2B49-4352-81CD-D5920E8ABE78}"/>
                </a:ext>
              </a:extLst>
            </p:cNvPr>
            <p:cNvSpPr/>
            <p:nvPr/>
          </p:nvSpPr>
          <p:spPr>
            <a:xfrm rot="9903394" flipV="1">
              <a:off x="3547673" y="3074833"/>
              <a:ext cx="2791879" cy="897964"/>
            </a:xfrm>
            <a:prstGeom prst="wave">
              <a:avLst>
                <a:gd name="adj1" fmla="val 20000"/>
                <a:gd name="adj2" fmla="val 386"/>
              </a:avLst>
            </a:prstGeom>
            <a:solidFill>
              <a:srgbClr val="D3D3D3">
                <a:alpha val="9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2" name="波浪 61">
              <a:extLst>
                <a:ext uri="{FF2B5EF4-FFF2-40B4-BE49-F238E27FC236}">
                  <a16:creationId xmlns:a16="http://schemas.microsoft.com/office/drawing/2014/main" id="{F5222591-BE87-4D35-9470-ECC644B82A4D}"/>
                </a:ext>
              </a:extLst>
            </p:cNvPr>
            <p:cNvSpPr/>
            <p:nvPr/>
          </p:nvSpPr>
          <p:spPr>
            <a:xfrm rot="1120716">
              <a:off x="3499405" y="2035810"/>
              <a:ext cx="2866485" cy="902288"/>
            </a:xfrm>
            <a:prstGeom prst="wave">
              <a:avLst>
                <a:gd name="adj1" fmla="val 18053"/>
                <a:gd name="adj2" fmla="val 1605"/>
              </a:avLst>
            </a:prstGeom>
            <a:solidFill>
              <a:srgbClr val="D3D3D3">
                <a:alpha val="9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C838EC86-402B-4BB5-881E-3127E4AA5CA4}"/>
                </a:ext>
              </a:extLst>
            </p:cNvPr>
            <p:cNvGrpSpPr/>
            <p:nvPr/>
          </p:nvGrpSpPr>
          <p:grpSpPr>
            <a:xfrm>
              <a:off x="167919" y="2302620"/>
              <a:ext cx="1993642" cy="1521738"/>
              <a:chOff x="520196" y="1498904"/>
              <a:chExt cx="1993642" cy="1521738"/>
            </a:xfrm>
          </p:grpSpPr>
          <p:grpSp>
            <p:nvGrpSpPr>
              <p:cNvPr id="16" name="群組 15">
                <a:extLst>
                  <a:ext uri="{FF2B5EF4-FFF2-40B4-BE49-F238E27FC236}">
                    <a16:creationId xmlns:a16="http://schemas.microsoft.com/office/drawing/2014/main" id="{5B86A749-A9BC-4C39-9B20-3A67E90E2C7C}"/>
                  </a:ext>
                </a:extLst>
              </p:cNvPr>
              <p:cNvGrpSpPr/>
              <p:nvPr/>
            </p:nvGrpSpPr>
            <p:grpSpPr>
              <a:xfrm>
                <a:off x="1015693" y="1498904"/>
                <a:ext cx="1118507" cy="1139364"/>
                <a:chOff x="6278337" y="1716192"/>
                <a:chExt cx="1159327" cy="1180945"/>
              </a:xfrm>
            </p:grpSpPr>
            <p:sp>
              <p:nvSpPr>
                <p:cNvPr id="27" name="淚滴形 26">
                  <a:extLst>
                    <a:ext uri="{FF2B5EF4-FFF2-40B4-BE49-F238E27FC236}">
                      <a16:creationId xmlns:a16="http://schemas.microsoft.com/office/drawing/2014/main" id="{E9167A5C-8923-4B44-B241-7CB9A4F4A7AC}"/>
                    </a:ext>
                  </a:extLst>
                </p:cNvPr>
                <p:cNvSpPr/>
                <p:nvPr/>
              </p:nvSpPr>
              <p:spPr>
                <a:xfrm rot="16200000">
                  <a:off x="6267528" y="1727001"/>
                  <a:ext cx="1180945" cy="1159327"/>
                </a:xfrm>
                <a:prstGeom prst="teardrop">
                  <a:avLst/>
                </a:prstGeom>
                <a:solidFill>
                  <a:srgbClr val="4D55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srgbClr val="FFFFFF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28" name="Picture 4" descr="SAS Certified Base Programmer for SAS 9 - Credly">
                  <a:extLst>
                    <a:ext uri="{FF2B5EF4-FFF2-40B4-BE49-F238E27FC236}">
                      <a16:creationId xmlns:a16="http://schemas.microsoft.com/office/drawing/2014/main" id="{A27BB51C-215F-4DA4-AB72-A00B7D06E4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3646" y="1820839"/>
                  <a:ext cx="908708" cy="908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3" name="文字方塊 32">
                <a:extLst>
                  <a:ext uri="{FF2B5EF4-FFF2-40B4-BE49-F238E27FC236}">
                    <a16:creationId xmlns:a16="http://schemas.microsoft.com/office/drawing/2014/main" id="{55AD8A34-1B26-44A9-9108-1EEEE7C71596}"/>
                  </a:ext>
                </a:extLst>
              </p:cNvPr>
              <p:cNvSpPr txBox="1"/>
              <p:nvPr/>
            </p:nvSpPr>
            <p:spPr>
              <a:xfrm>
                <a:off x="693202" y="2670795"/>
                <a:ext cx="1820636" cy="2385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alibri" panose="020F0502020204030204"/>
                    <a:ea typeface="微軟正黑體" panose="020B0604030504040204" pitchFamily="34" charset="-120"/>
                  </a:rPr>
                  <a:t>Machine Learning Specialist</a:t>
                </a:r>
                <a:r>
                  <a:rPr lang="en-US" sz="1467" dirty="0">
                    <a:solidFill>
                      <a:srgbClr val="000000"/>
                    </a:solidFill>
                    <a:latin typeface="Calibri" panose="020F0502020204030204"/>
                    <a:ea typeface="微軟正黑體" panose="020B0604030504040204" pitchFamily="34" charset="-120"/>
                  </a:rPr>
                  <a:t> </a:t>
                </a:r>
              </a:p>
            </p:txBody>
          </p:sp>
          <p:sp>
            <p:nvSpPr>
              <p:cNvPr id="34" name="文字方塊 33">
                <a:extLst>
                  <a:ext uri="{FF2B5EF4-FFF2-40B4-BE49-F238E27FC236}">
                    <a16:creationId xmlns:a16="http://schemas.microsoft.com/office/drawing/2014/main" id="{D491DEF0-4D91-4DA6-BCF3-CDE66033F1D5}"/>
                  </a:ext>
                </a:extLst>
              </p:cNvPr>
              <p:cNvSpPr txBox="1"/>
              <p:nvPr/>
            </p:nvSpPr>
            <p:spPr>
              <a:xfrm>
                <a:off x="520196" y="2274235"/>
                <a:ext cx="44919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>
                  <a:defRPr/>
                </a:pPr>
                <a:r>
                  <a:rPr lang="en-US" sz="5867" b="1" i="1">
                    <a:solidFill>
                      <a:srgbClr val="768396">
                        <a:lumMod val="75000"/>
                      </a:srgbClr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1</a:t>
                </a:r>
              </a:p>
            </p:txBody>
          </p:sp>
        </p:grpSp>
        <p:grpSp>
          <p:nvGrpSpPr>
            <p:cNvPr id="22" name="群組 21">
              <a:extLst>
                <a:ext uri="{FF2B5EF4-FFF2-40B4-BE49-F238E27FC236}">
                  <a16:creationId xmlns:a16="http://schemas.microsoft.com/office/drawing/2014/main" id="{147C4B29-D572-4AFA-BF9E-4F592B9DBEFA}"/>
                </a:ext>
              </a:extLst>
            </p:cNvPr>
            <p:cNvGrpSpPr/>
            <p:nvPr/>
          </p:nvGrpSpPr>
          <p:grpSpPr>
            <a:xfrm>
              <a:off x="2508908" y="3257460"/>
              <a:ext cx="2035075" cy="1542578"/>
              <a:chOff x="6626540" y="1766514"/>
              <a:chExt cx="2035075" cy="1542578"/>
            </a:xfrm>
          </p:grpSpPr>
          <p:grpSp>
            <p:nvGrpSpPr>
              <p:cNvPr id="35" name="群組 34">
                <a:extLst>
                  <a:ext uri="{FF2B5EF4-FFF2-40B4-BE49-F238E27FC236}">
                    <a16:creationId xmlns:a16="http://schemas.microsoft.com/office/drawing/2014/main" id="{895D28D8-7C2A-48F7-B9E5-0BE5B1B582ED}"/>
                  </a:ext>
                </a:extLst>
              </p:cNvPr>
              <p:cNvGrpSpPr/>
              <p:nvPr/>
            </p:nvGrpSpPr>
            <p:grpSpPr>
              <a:xfrm>
                <a:off x="7130698" y="1766514"/>
                <a:ext cx="1118507" cy="1139364"/>
                <a:chOff x="6278337" y="1716192"/>
                <a:chExt cx="1159327" cy="1180945"/>
              </a:xfrm>
            </p:grpSpPr>
            <p:sp>
              <p:nvSpPr>
                <p:cNvPr id="36" name="淚滴形 35">
                  <a:extLst>
                    <a:ext uri="{FF2B5EF4-FFF2-40B4-BE49-F238E27FC236}">
                      <a16:creationId xmlns:a16="http://schemas.microsoft.com/office/drawing/2014/main" id="{D443C1DB-4C77-4774-86E6-72C2547AE843}"/>
                    </a:ext>
                  </a:extLst>
                </p:cNvPr>
                <p:cNvSpPr/>
                <p:nvPr/>
              </p:nvSpPr>
              <p:spPr>
                <a:xfrm rot="16200000">
                  <a:off x="6267528" y="1727001"/>
                  <a:ext cx="1180945" cy="1159327"/>
                </a:xfrm>
                <a:prstGeom prst="teardrop">
                  <a:avLst/>
                </a:prstGeom>
                <a:solidFill>
                  <a:srgbClr val="4D55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srgbClr val="FFFFFF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37" name="Picture 4" descr="SAS Certified Base Programmer for SAS 9 - Credly">
                  <a:extLst>
                    <a:ext uri="{FF2B5EF4-FFF2-40B4-BE49-F238E27FC236}">
                      <a16:creationId xmlns:a16="http://schemas.microsoft.com/office/drawing/2014/main" id="{E33A77B8-0D07-4D59-A39E-32B11BEA368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3646" y="1820839"/>
                  <a:ext cx="908708" cy="908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" name="文字方塊 37">
                <a:extLst>
                  <a:ext uri="{FF2B5EF4-FFF2-40B4-BE49-F238E27FC236}">
                    <a16:creationId xmlns:a16="http://schemas.microsoft.com/office/drawing/2014/main" id="{4C935643-1B78-4BE2-B9C7-30CDC4939C9C}"/>
                  </a:ext>
                </a:extLst>
              </p:cNvPr>
              <p:cNvSpPr txBox="1"/>
              <p:nvPr/>
            </p:nvSpPr>
            <p:spPr>
              <a:xfrm>
                <a:off x="6718286" y="2932162"/>
                <a:ext cx="1943329" cy="3769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09585" fontAlgn="b">
                  <a:defRPr/>
                </a:pPr>
                <a:r>
                  <a:rPr lang="en-US" sz="1333" dirty="0">
                    <a:solidFill>
                      <a:srgbClr val="000000"/>
                    </a:solidFill>
                    <a:latin typeface="Calibri" panose="020F0502020204030204"/>
                  </a:rPr>
                  <a:t>Natural Language Processing and Computer Vision</a:t>
                </a:r>
                <a:endParaRPr lang="en-US" sz="1333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9" name="文字方塊 38">
                <a:extLst>
                  <a:ext uri="{FF2B5EF4-FFF2-40B4-BE49-F238E27FC236}">
                    <a16:creationId xmlns:a16="http://schemas.microsoft.com/office/drawing/2014/main" id="{D5BF596E-835F-4AFF-ACC3-ADA26246F5E6}"/>
                  </a:ext>
                </a:extLst>
              </p:cNvPr>
              <p:cNvSpPr txBox="1"/>
              <p:nvPr/>
            </p:nvSpPr>
            <p:spPr>
              <a:xfrm>
                <a:off x="6626540" y="1908078"/>
                <a:ext cx="44919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>
                  <a:defRPr/>
                </a:pPr>
                <a:r>
                  <a:rPr lang="en-US" sz="5867" b="1" i="1">
                    <a:solidFill>
                      <a:srgbClr val="768396">
                        <a:lumMod val="75000"/>
                      </a:srgbClr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3</a:t>
                </a:r>
              </a:p>
            </p:txBody>
          </p:sp>
        </p:grpSp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9C877485-FA40-4E08-91BC-A10634CABA3E}"/>
                </a:ext>
              </a:extLst>
            </p:cNvPr>
            <p:cNvGrpSpPr/>
            <p:nvPr/>
          </p:nvGrpSpPr>
          <p:grpSpPr>
            <a:xfrm>
              <a:off x="2592608" y="1390633"/>
              <a:ext cx="1922868" cy="1402724"/>
              <a:chOff x="2938860" y="1834043"/>
              <a:chExt cx="1922868" cy="1402724"/>
            </a:xfrm>
          </p:grpSpPr>
          <p:grpSp>
            <p:nvGrpSpPr>
              <p:cNvPr id="45" name="群組 44">
                <a:extLst>
                  <a:ext uri="{FF2B5EF4-FFF2-40B4-BE49-F238E27FC236}">
                    <a16:creationId xmlns:a16="http://schemas.microsoft.com/office/drawing/2014/main" id="{60451F07-49D3-4808-8CE5-4C6C266B5DC3}"/>
                  </a:ext>
                </a:extLst>
              </p:cNvPr>
              <p:cNvGrpSpPr/>
              <p:nvPr/>
            </p:nvGrpSpPr>
            <p:grpSpPr>
              <a:xfrm>
                <a:off x="3363583" y="1834043"/>
                <a:ext cx="1118507" cy="1139364"/>
                <a:chOff x="6278337" y="1716192"/>
                <a:chExt cx="1159327" cy="1180945"/>
              </a:xfrm>
            </p:grpSpPr>
            <p:sp>
              <p:nvSpPr>
                <p:cNvPr id="46" name="淚滴形 45">
                  <a:extLst>
                    <a:ext uri="{FF2B5EF4-FFF2-40B4-BE49-F238E27FC236}">
                      <a16:creationId xmlns:a16="http://schemas.microsoft.com/office/drawing/2014/main" id="{10820014-70B2-453D-971D-2D5F304D3ADB}"/>
                    </a:ext>
                  </a:extLst>
                </p:cNvPr>
                <p:cNvSpPr/>
                <p:nvPr/>
              </p:nvSpPr>
              <p:spPr>
                <a:xfrm rot="16200000">
                  <a:off x="6267528" y="1727001"/>
                  <a:ext cx="1180945" cy="1159327"/>
                </a:xfrm>
                <a:prstGeom prst="teardrop">
                  <a:avLst/>
                </a:prstGeom>
                <a:solidFill>
                  <a:srgbClr val="4D55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133">
                    <a:solidFill>
                      <a:srgbClr val="FFFFFF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47" name="Picture 4" descr="SAS Certified Base Programmer for SAS 9 - Credly">
                  <a:extLst>
                    <a:ext uri="{FF2B5EF4-FFF2-40B4-BE49-F238E27FC236}">
                      <a16:creationId xmlns:a16="http://schemas.microsoft.com/office/drawing/2014/main" id="{836C476C-F316-4F71-8BFC-9FD2B3C6340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3646" y="1820839"/>
                  <a:ext cx="908708" cy="908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8" name="文字方塊 47">
                <a:extLst>
                  <a:ext uri="{FF2B5EF4-FFF2-40B4-BE49-F238E27FC236}">
                    <a16:creationId xmlns:a16="http://schemas.microsoft.com/office/drawing/2014/main" id="{A55FB742-DBDF-4308-A4C4-A87BC4DED098}"/>
                  </a:ext>
                </a:extLst>
              </p:cNvPr>
              <p:cNvSpPr txBox="1"/>
              <p:nvPr/>
            </p:nvSpPr>
            <p:spPr>
              <a:xfrm>
                <a:off x="3041092" y="3005934"/>
                <a:ext cx="1820636" cy="2308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09585">
                  <a:defRPr/>
                </a:pPr>
                <a:r>
                  <a:rPr lang="en-US" sz="1400" dirty="0">
                    <a:solidFill>
                      <a:srgbClr val="000000"/>
                    </a:solidFill>
                    <a:latin typeface="Calibri" panose="020F0502020204030204"/>
                  </a:rPr>
                  <a:t>Forecasting and Optimization</a:t>
                </a:r>
                <a:endParaRPr lang="en-US" sz="1400" dirty="0">
                  <a:solidFill>
                    <a:srgbClr val="000000"/>
                  </a:solidFill>
                  <a:latin typeface="Calibri" panose="020F0502020204030204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9" name="文字方塊 48">
                <a:extLst>
                  <a:ext uri="{FF2B5EF4-FFF2-40B4-BE49-F238E27FC236}">
                    <a16:creationId xmlns:a16="http://schemas.microsoft.com/office/drawing/2014/main" id="{A15A06DB-46BD-4D3F-A30C-DD3147542E92}"/>
                  </a:ext>
                </a:extLst>
              </p:cNvPr>
              <p:cNvSpPr txBox="1"/>
              <p:nvPr/>
            </p:nvSpPr>
            <p:spPr>
              <a:xfrm>
                <a:off x="2938860" y="2386473"/>
                <a:ext cx="449198" cy="684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>
                  <a:defRPr/>
                </a:pPr>
                <a:r>
                  <a:rPr lang="en-US" sz="5333" b="1" i="1">
                    <a:solidFill>
                      <a:srgbClr val="768396">
                        <a:lumMod val="75000"/>
                      </a:srgbClr>
                    </a:solidFill>
                    <a:latin typeface="Avenir Next LT Pro" panose="020B0504020202020204" pitchFamily="34" charset="0"/>
                    <a:cs typeface="Aharoni" panose="02010803020104030203" pitchFamily="2" charset="-79"/>
                  </a:rPr>
                  <a:t>2 </a:t>
                </a:r>
              </a:p>
            </p:txBody>
          </p:sp>
        </p:grpSp>
        <p:grpSp>
          <p:nvGrpSpPr>
            <p:cNvPr id="55" name="群組 54">
              <a:extLst>
                <a:ext uri="{FF2B5EF4-FFF2-40B4-BE49-F238E27FC236}">
                  <a16:creationId xmlns:a16="http://schemas.microsoft.com/office/drawing/2014/main" id="{DFB473E9-DD98-4C68-91E4-1E431E60A3B6}"/>
                </a:ext>
              </a:extLst>
            </p:cNvPr>
            <p:cNvGrpSpPr/>
            <p:nvPr/>
          </p:nvGrpSpPr>
          <p:grpSpPr>
            <a:xfrm>
              <a:off x="5108503" y="2302620"/>
              <a:ext cx="2376119" cy="1660285"/>
              <a:chOff x="6525611" y="1766514"/>
              <a:chExt cx="2376119" cy="1660285"/>
            </a:xfrm>
          </p:grpSpPr>
          <p:grpSp>
            <p:nvGrpSpPr>
              <p:cNvPr id="56" name="群組 55">
                <a:extLst>
                  <a:ext uri="{FF2B5EF4-FFF2-40B4-BE49-F238E27FC236}">
                    <a16:creationId xmlns:a16="http://schemas.microsoft.com/office/drawing/2014/main" id="{F9DAE459-0BFA-49A3-87D0-BCD6E16FBC11}"/>
                  </a:ext>
                </a:extLst>
              </p:cNvPr>
              <p:cNvGrpSpPr/>
              <p:nvPr/>
            </p:nvGrpSpPr>
            <p:grpSpPr>
              <a:xfrm>
                <a:off x="7130698" y="1766514"/>
                <a:ext cx="1118507" cy="1139364"/>
                <a:chOff x="6278337" y="1716192"/>
                <a:chExt cx="1159327" cy="1180945"/>
              </a:xfrm>
            </p:grpSpPr>
            <p:sp>
              <p:nvSpPr>
                <p:cNvPr id="59" name="淚滴形 58">
                  <a:extLst>
                    <a:ext uri="{FF2B5EF4-FFF2-40B4-BE49-F238E27FC236}">
                      <a16:creationId xmlns:a16="http://schemas.microsoft.com/office/drawing/2014/main" id="{F304F46B-6C9E-411D-82DD-63A5287D844E}"/>
                    </a:ext>
                  </a:extLst>
                </p:cNvPr>
                <p:cNvSpPr/>
                <p:nvPr/>
              </p:nvSpPr>
              <p:spPr>
                <a:xfrm rot="16200000">
                  <a:off x="6267528" y="1727001"/>
                  <a:ext cx="1180945" cy="1159327"/>
                </a:xfrm>
                <a:prstGeom prst="teardrop">
                  <a:avLst/>
                </a:prstGeom>
                <a:solidFill>
                  <a:srgbClr val="4D557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09585">
                    <a:defRPr/>
                  </a:pPr>
                  <a:endParaRPr lang="en-US" sz="2400">
                    <a:solidFill>
                      <a:srgbClr val="FFFFFF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60" name="Picture 4" descr="SAS Certified Base Programmer for SAS 9 - Credly">
                  <a:extLst>
                    <a:ext uri="{FF2B5EF4-FFF2-40B4-BE49-F238E27FC236}">
                      <a16:creationId xmlns:a16="http://schemas.microsoft.com/office/drawing/2014/main" id="{B45E7E9C-1D8B-4FF7-BB56-BC868FF21AD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3646" y="1820839"/>
                  <a:ext cx="908708" cy="9087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57" name="文字方塊 56">
                <a:extLst>
                  <a:ext uri="{FF2B5EF4-FFF2-40B4-BE49-F238E27FC236}">
                    <a16:creationId xmlns:a16="http://schemas.microsoft.com/office/drawing/2014/main" id="{28757C97-5375-4693-8EE1-C132413B4066}"/>
                  </a:ext>
                </a:extLst>
              </p:cNvPr>
              <p:cNvSpPr txBox="1"/>
              <p:nvPr/>
            </p:nvSpPr>
            <p:spPr>
              <a:xfrm>
                <a:off x="6525611" y="2926566"/>
                <a:ext cx="2376119" cy="5002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609585" fontAlgn="b">
                  <a:defRPr/>
                </a:pPr>
                <a:r>
                  <a:rPr lang="en-US" sz="1867" b="1" dirty="0">
                    <a:solidFill>
                      <a:srgbClr val="000000"/>
                    </a:solidFill>
                    <a:latin typeface="Calibri" panose="020F0502020204030204"/>
                    <a:ea typeface="微軟正黑體" panose="020B0604030504040204" pitchFamily="34" charset="-120"/>
                    <a:cs typeface="Arial" panose="020B0604020202020204" pitchFamily="34" charset="0"/>
                  </a:rPr>
                  <a:t>“AI &amp; Machine Learning Professional</a:t>
                </a:r>
                <a:r>
                  <a:rPr lang="en-US" sz="1867" dirty="0">
                    <a:solidFill>
                      <a:srgbClr val="000000"/>
                    </a:solidFill>
                    <a:latin typeface="Calibri" panose="020F0502020204030204"/>
                    <a:ea typeface="微軟正黑體" panose="020B0604030504040204" pitchFamily="34" charset="-120"/>
                    <a:cs typeface="Arial" panose="020B0604020202020204" pitchFamily="34" charset="0"/>
                  </a:rPr>
                  <a:t>”</a:t>
                </a:r>
                <a:endParaRPr lang="en-US" sz="14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文字方塊 57">
                <a:extLst>
                  <a:ext uri="{FF2B5EF4-FFF2-40B4-BE49-F238E27FC236}">
                    <a16:creationId xmlns:a16="http://schemas.microsoft.com/office/drawing/2014/main" id="{C6AD8EA6-F03D-4CAB-8C60-9A61C396034A}"/>
                  </a:ext>
                </a:extLst>
              </p:cNvPr>
              <p:cNvSpPr txBox="1"/>
              <p:nvPr/>
            </p:nvSpPr>
            <p:spPr>
              <a:xfrm>
                <a:off x="6691372" y="2334799"/>
                <a:ext cx="449198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585">
                  <a:defRPr/>
                </a:pPr>
                <a:endParaRPr lang="en-US" sz="5867" b="1" i="1">
                  <a:solidFill>
                    <a:srgbClr val="768396">
                      <a:lumMod val="75000"/>
                    </a:srgbClr>
                  </a:solidFill>
                  <a:latin typeface="Avenir Next LT Pro" panose="020B0504020202020204" pitchFamily="34" charset="0"/>
                  <a:cs typeface="Aharoni" panose="02010803020104030203" pitchFamily="2" charset="-79"/>
                </a:endParaRPr>
              </a:p>
            </p:txBody>
          </p:sp>
        </p:grpSp>
        <p:pic>
          <p:nvPicPr>
            <p:cNvPr id="5124" name="Picture 4">
              <a:extLst>
                <a:ext uri="{FF2B5EF4-FFF2-40B4-BE49-F238E27FC236}">
                  <a16:creationId xmlns:a16="http://schemas.microsoft.com/office/drawing/2014/main" id="{DCB3C235-5305-4C74-AFD1-9F85C47FCA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388" y="2730551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7E1C94E-03B0-49E3-BF68-7EA07013D1E8}"/>
                </a:ext>
              </a:extLst>
            </p:cNvPr>
            <p:cNvSpPr txBox="1"/>
            <p:nvPr/>
          </p:nvSpPr>
          <p:spPr>
            <a:xfrm>
              <a:off x="4520236" y="3983863"/>
              <a:ext cx="4606326" cy="964735"/>
            </a:xfrm>
            <a:prstGeom prst="rect">
              <a:avLst/>
            </a:prstGeom>
            <a:noFill/>
            <a:ln>
              <a:solidFill>
                <a:srgbClr val="4D557D"/>
              </a:solidFill>
            </a:ln>
          </p:spPr>
          <p:txBody>
            <a:bodyPr wrap="square">
              <a:spAutoFit/>
            </a:bodyPr>
            <a:lstStyle/>
            <a:p>
              <a:pPr algn="ctr" defTabSz="609585" fontAlgn="b">
                <a:lnSpc>
                  <a:spcPct val="120000"/>
                </a:lnSpc>
                <a:defRPr/>
              </a:pPr>
              <a:r>
                <a:rPr lang="en-US" altLang="zh-TW" sz="1333" dirty="0">
                  <a:solidFill>
                    <a:srgbClr val="000000"/>
                  </a:solidFill>
                  <a:latin typeface="avenir-light"/>
                </a:rPr>
                <a:t>Candidates will be awarded the </a:t>
              </a:r>
              <a:r>
                <a:rPr lang="en-US" altLang="zh-TW" sz="1333" b="1" dirty="0">
                  <a:solidFill>
                    <a:srgbClr val="000000"/>
                  </a:solidFill>
                  <a:latin typeface="avenir-light"/>
                </a:rPr>
                <a:t>SAS Certified Professional: AI and Machine Learning</a:t>
              </a:r>
              <a:r>
                <a:rPr lang="en-US" altLang="zh-TW" sz="1333" dirty="0">
                  <a:solidFill>
                    <a:srgbClr val="000000"/>
                  </a:solidFill>
                  <a:latin typeface="avenir-light"/>
                </a:rPr>
                <a:t> once they have earned the </a:t>
              </a:r>
              <a:r>
                <a:rPr lang="en-US" altLang="zh-TW" sz="1333" b="1" dirty="0">
                  <a:solidFill>
                    <a:srgbClr val="000000"/>
                  </a:solidFill>
                  <a:latin typeface="avenir-light"/>
                </a:rPr>
                <a:t>SAS Certified Specialist: Machine Learning</a:t>
              </a:r>
              <a:r>
                <a:rPr lang="en-US" altLang="zh-TW" sz="1333" dirty="0">
                  <a:solidFill>
                    <a:srgbClr val="000000"/>
                  </a:solidFill>
                  <a:latin typeface="avenir-light"/>
                </a:rPr>
                <a:t> credential, the </a:t>
              </a:r>
              <a:r>
                <a:rPr lang="en-US" altLang="zh-TW" sz="1333" b="1" dirty="0">
                  <a:solidFill>
                    <a:srgbClr val="000000"/>
                  </a:solidFill>
                  <a:latin typeface="avenir-light"/>
                </a:rPr>
                <a:t>SAS Certified Specialist: Forecasting and Optimization</a:t>
              </a:r>
              <a:r>
                <a:rPr lang="en-US" altLang="zh-TW" sz="1333" dirty="0">
                  <a:solidFill>
                    <a:srgbClr val="000000"/>
                  </a:solidFill>
                  <a:latin typeface="avenir-light"/>
                </a:rPr>
                <a:t> and the </a:t>
              </a:r>
              <a:r>
                <a:rPr lang="en-US" altLang="zh-TW" sz="1333" b="1" dirty="0">
                  <a:solidFill>
                    <a:srgbClr val="000000"/>
                  </a:solidFill>
                  <a:latin typeface="avenir-light"/>
                </a:rPr>
                <a:t>SAS Certified Specialist: Natural Language Processing and Computer Vision</a:t>
              </a:r>
              <a:r>
                <a:rPr lang="en-US" altLang="zh-TW" sz="1333" dirty="0">
                  <a:solidFill>
                    <a:srgbClr val="000000"/>
                  </a:solidFill>
                  <a:latin typeface="avenir-light"/>
                </a:rPr>
                <a:t>.</a:t>
              </a:r>
              <a:endParaRPr lang="en-US" sz="1333" b="1" dirty="0">
                <a:solidFill>
                  <a:srgbClr val="444B7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49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university works | Undergraduate Programs | University of Waterloo">
            <a:extLst>
              <a:ext uri="{FF2B5EF4-FFF2-40B4-BE49-F238E27FC236}">
                <a16:creationId xmlns:a16="http://schemas.microsoft.com/office/drawing/2014/main" id="{9CDD9113-D6E7-4135-85A2-1BF042691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2228"/>
            <a:ext cx="12191999" cy="2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1C78A1-347D-4B22-84F0-2CD46AD12B12}"/>
              </a:ext>
            </a:extLst>
          </p:cNvPr>
          <p:cNvSpPr/>
          <p:nvPr/>
        </p:nvSpPr>
        <p:spPr>
          <a:xfrm>
            <a:off x="0" y="-32228"/>
            <a:ext cx="12192000" cy="2258728"/>
          </a:xfrm>
          <a:prstGeom prst="rect">
            <a:avLst/>
          </a:prstGeom>
          <a:solidFill>
            <a:srgbClr val="17162C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CE92F1C-5A20-4CA9-BA89-8897E959AEDD}"/>
              </a:ext>
            </a:extLst>
          </p:cNvPr>
          <p:cNvSpPr txBox="1"/>
          <p:nvPr/>
        </p:nvSpPr>
        <p:spPr>
          <a:xfrm>
            <a:off x="2" y="357295"/>
            <a:ext cx="12191999" cy="888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SAS Machine Learning</a:t>
            </a:r>
            <a:r>
              <a:rPr lang="zh-TW" altLang="en-US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Academic Certification Program</a:t>
            </a:r>
          </a:p>
          <a:p>
            <a:pPr algn="ctr" defTabSz="609585">
              <a:defRPr/>
            </a:pPr>
            <a:r>
              <a:rPr lang="en-US" altLang="zh-TW" sz="2933" b="1" dirty="0">
                <a:solidFill>
                  <a:srgbClr val="FFFFFF"/>
                </a:solidFill>
                <a:latin typeface="Calibri" panose="020F0502020204030204"/>
                <a:ea typeface="微軟正黑體" panose="020B0604030504040204" pitchFamily="34" charset="-120"/>
              </a:rPr>
              <a:t>Teaching and Learning Resource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EBCE46-686A-4714-B81E-081F6487FB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273" y="4370863"/>
            <a:ext cx="5340199" cy="2108125"/>
          </a:xfrm>
          <a:prstGeom prst="roundRect">
            <a:avLst>
              <a:gd name="adj" fmla="val 497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75B13A7D-1E0E-447D-AB45-55AF09E998F1}"/>
              </a:ext>
            </a:extLst>
          </p:cNvPr>
          <p:cNvGrpSpPr/>
          <p:nvPr/>
        </p:nvGrpSpPr>
        <p:grpSpPr>
          <a:xfrm>
            <a:off x="1161271" y="1666044"/>
            <a:ext cx="4078227" cy="2502595"/>
            <a:chOff x="493254" y="3159454"/>
            <a:chExt cx="3001060" cy="1631902"/>
          </a:xfrm>
        </p:grpSpPr>
        <p:sp>
          <p:nvSpPr>
            <p:cNvPr id="41" name="平行四邊形 40">
              <a:extLst>
                <a:ext uri="{FF2B5EF4-FFF2-40B4-BE49-F238E27FC236}">
                  <a16:creationId xmlns:a16="http://schemas.microsoft.com/office/drawing/2014/main" id="{CD04B333-A189-4FA9-BE1E-02544870AAB6}"/>
                </a:ext>
              </a:extLst>
            </p:cNvPr>
            <p:cNvSpPr/>
            <p:nvPr/>
          </p:nvSpPr>
          <p:spPr>
            <a:xfrm>
              <a:off x="588505" y="3411518"/>
              <a:ext cx="2905809" cy="1379838"/>
            </a:xfrm>
            <a:prstGeom prst="parallelogram">
              <a:avLst>
                <a:gd name="adj" fmla="val 25335"/>
              </a:avLst>
            </a:prstGeom>
            <a:solidFill>
              <a:schemeClr val="bg1"/>
            </a:solidFill>
            <a:ln w="9525">
              <a:solidFill>
                <a:srgbClr val="3333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585">
                <a:lnSpc>
                  <a:spcPct val="120000"/>
                </a:lnSpc>
                <a:defRPr/>
              </a:pPr>
              <a:endParaRPr lang="zh-TW" altLang="en-US" sz="1733" b="1">
                <a:solidFill>
                  <a:srgbClr val="01142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D40647AF-4ACB-4791-8A80-551BD4F1FD1C}"/>
                </a:ext>
              </a:extLst>
            </p:cNvPr>
            <p:cNvGrpSpPr/>
            <p:nvPr/>
          </p:nvGrpSpPr>
          <p:grpSpPr>
            <a:xfrm>
              <a:off x="493254" y="3159454"/>
              <a:ext cx="1862379" cy="456528"/>
              <a:chOff x="318408" y="1180729"/>
              <a:chExt cx="1212129" cy="384031"/>
            </a:xfrm>
          </p:grpSpPr>
          <p:sp>
            <p:nvSpPr>
              <p:cNvPr id="43" name="平行四邊形 42">
                <a:extLst>
                  <a:ext uri="{FF2B5EF4-FFF2-40B4-BE49-F238E27FC236}">
                    <a16:creationId xmlns:a16="http://schemas.microsoft.com/office/drawing/2014/main" id="{44D8C2B3-3E86-4D6A-BBD9-FB7DE840B8F1}"/>
                  </a:ext>
                </a:extLst>
              </p:cNvPr>
              <p:cNvSpPr/>
              <p:nvPr/>
            </p:nvSpPr>
            <p:spPr>
              <a:xfrm>
                <a:off x="318408" y="1180729"/>
                <a:ext cx="1212129" cy="384031"/>
              </a:xfrm>
              <a:prstGeom prst="parallelogram">
                <a:avLst>
                  <a:gd name="adj" fmla="val 25335"/>
                </a:avLst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585">
                  <a:lnSpc>
                    <a:spcPct val="120000"/>
                  </a:lnSpc>
                  <a:defRPr/>
                </a:pPr>
                <a:endParaRPr lang="zh-TW" altLang="en-US" sz="1733" b="1">
                  <a:solidFill>
                    <a:srgbClr val="01142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4" name="文字方塊 43">
                <a:extLst>
                  <a:ext uri="{FF2B5EF4-FFF2-40B4-BE49-F238E27FC236}">
                    <a16:creationId xmlns:a16="http://schemas.microsoft.com/office/drawing/2014/main" id="{8232CF58-44B1-45CF-8A66-47C8C6F8821D}"/>
                  </a:ext>
                </a:extLst>
              </p:cNvPr>
              <p:cNvSpPr txBox="1"/>
              <p:nvPr/>
            </p:nvSpPr>
            <p:spPr>
              <a:xfrm>
                <a:off x="641527" y="1250097"/>
                <a:ext cx="889010" cy="2471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585">
                  <a:lnSpc>
                    <a:spcPct val="120000"/>
                  </a:lnSpc>
                  <a:defRPr/>
                </a:pPr>
                <a:r>
                  <a:rPr lang="en-US" altLang="zh-TW" sz="2133" b="1" dirty="0">
                    <a:solidFill>
                      <a:srgbClr val="FFFF99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For Teacher</a:t>
                </a:r>
              </a:p>
            </p:txBody>
          </p:sp>
        </p:grp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A4130458-81D9-4825-9A40-54F07DEC6118}"/>
                </a:ext>
              </a:extLst>
            </p:cNvPr>
            <p:cNvSpPr txBox="1"/>
            <p:nvPr/>
          </p:nvSpPr>
          <p:spPr>
            <a:xfrm>
              <a:off x="897169" y="3611791"/>
              <a:ext cx="2305732" cy="11107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Access to SAS Viya</a:t>
              </a:r>
            </a:p>
            <a:p>
              <a:pPr defTabSz="609585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Dataset</a:t>
              </a:r>
            </a:p>
            <a:p>
              <a:pPr defTabSz="609585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Tutorial</a:t>
              </a:r>
            </a:p>
            <a:p>
              <a:pPr defTabSz="609585">
                <a:lnSpc>
                  <a:spcPct val="150000"/>
                </a:lnSpc>
                <a:buFont typeface="Arial" panose="020B0604020202020204" pitchFamily="34" charset="0"/>
                <a:buChar char="•"/>
                <a:defRPr/>
              </a:pPr>
              <a:r>
                <a:rPr lang="zh-TW" altLang="en-US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Instructor Materials</a:t>
              </a:r>
              <a:endParaRPr lang="zh-TW" altLang="en-US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B8A2F19E-CBFA-4ABD-910D-B1DA2CA38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888" y="3201059"/>
              <a:ext cx="402638" cy="402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DA15D83-714B-FA8A-9639-F34407ED3D14}"/>
              </a:ext>
            </a:extLst>
          </p:cNvPr>
          <p:cNvGrpSpPr/>
          <p:nvPr/>
        </p:nvGrpSpPr>
        <p:grpSpPr>
          <a:xfrm>
            <a:off x="6704217" y="1661219"/>
            <a:ext cx="5360783" cy="5219436"/>
            <a:chOff x="5028162" y="1245914"/>
            <a:chExt cx="4020587" cy="3914577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AB7915BA-1D53-41EB-AE8C-8D54D2C78426}"/>
                </a:ext>
              </a:extLst>
            </p:cNvPr>
            <p:cNvGrpSpPr/>
            <p:nvPr/>
          </p:nvGrpSpPr>
          <p:grpSpPr>
            <a:xfrm>
              <a:off x="5028162" y="1245914"/>
              <a:ext cx="4020587" cy="1876942"/>
              <a:chOff x="553794" y="3164851"/>
              <a:chExt cx="3819652" cy="1876942"/>
            </a:xfrm>
          </p:grpSpPr>
          <p:grpSp>
            <p:nvGrpSpPr>
              <p:cNvPr id="47" name="群組 46">
                <a:extLst>
                  <a:ext uri="{FF2B5EF4-FFF2-40B4-BE49-F238E27FC236}">
                    <a16:creationId xmlns:a16="http://schemas.microsoft.com/office/drawing/2014/main" id="{600FD538-103F-4CA7-997E-2F20A0FA4413}"/>
                  </a:ext>
                </a:extLst>
              </p:cNvPr>
              <p:cNvGrpSpPr/>
              <p:nvPr/>
            </p:nvGrpSpPr>
            <p:grpSpPr>
              <a:xfrm>
                <a:off x="553794" y="3164851"/>
                <a:ext cx="3819652" cy="1876942"/>
                <a:chOff x="522697" y="3152465"/>
                <a:chExt cx="3819652" cy="1607085"/>
              </a:xfrm>
            </p:grpSpPr>
            <p:sp>
              <p:nvSpPr>
                <p:cNvPr id="48" name="平行四邊形 47">
                  <a:extLst>
                    <a:ext uri="{FF2B5EF4-FFF2-40B4-BE49-F238E27FC236}">
                      <a16:creationId xmlns:a16="http://schemas.microsoft.com/office/drawing/2014/main" id="{AEB0A46B-8FDE-4CB8-98AE-1836D82CECB1}"/>
                    </a:ext>
                  </a:extLst>
                </p:cNvPr>
                <p:cNvSpPr/>
                <p:nvPr/>
              </p:nvSpPr>
              <p:spPr>
                <a:xfrm>
                  <a:off x="609114" y="3379712"/>
                  <a:ext cx="3733235" cy="1379838"/>
                </a:xfrm>
                <a:prstGeom prst="parallelogram">
                  <a:avLst>
                    <a:gd name="adj" fmla="val 25335"/>
                  </a:avLst>
                </a:prstGeom>
                <a:solidFill>
                  <a:schemeClr val="bg1"/>
                </a:solidFill>
                <a:ln w="9525">
                  <a:solidFill>
                    <a:srgbClr val="33333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defTabSz="609585">
                    <a:lnSpc>
                      <a:spcPct val="120000"/>
                    </a:lnSpc>
                    <a:defRPr/>
                  </a:pPr>
                  <a:endParaRPr lang="zh-TW" altLang="en-US" sz="1733" b="1">
                    <a:solidFill>
                      <a:srgbClr val="01142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grpSp>
              <p:nvGrpSpPr>
                <p:cNvPr id="49" name="群組 48">
                  <a:extLst>
                    <a:ext uri="{FF2B5EF4-FFF2-40B4-BE49-F238E27FC236}">
                      <a16:creationId xmlns:a16="http://schemas.microsoft.com/office/drawing/2014/main" id="{46C56B08-3769-4293-B100-E821100A4FA5}"/>
                    </a:ext>
                  </a:extLst>
                </p:cNvPr>
                <p:cNvGrpSpPr/>
                <p:nvPr/>
              </p:nvGrpSpPr>
              <p:grpSpPr>
                <a:xfrm>
                  <a:off x="522697" y="3152465"/>
                  <a:ext cx="1863889" cy="456528"/>
                  <a:chOff x="337571" y="1174849"/>
                  <a:chExt cx="1213112" cy="384031"/>
                </a:xfrm>
              </p:grpSpPr>
              <p:sp>
                <p:nvSpPr>
                  <p:cNvPr id="52" name="平行四邊形 51">
                    <a:extLst>
                      <a:ext uri="{FF2B5EF4-FFF2-40B4-BE49-F238E27FC236}">
                        <a16:creationId xmlns:a16="http://schemas.microsoft.com/office/drawing/2014/main" id="{68BB68A4-C32C-48F9-9DF5-221F9DA2B674}"/>
                      </a:ext>
                    </a:extLst>
                  </p:cNvPr>
                  <p:cNvSpPr/>
                  <p:nvPr/>
                </p:nvSpPr>
                <p:spPr>
                  <a:xfrm>
                    <a:off x="337571" y="1174849"/>
                    <a:ext cx="1213112" cy="384031"/>
                  </a:xfrm>
                  <a:prstGeom prst="parallelogram">
                    <a:avLst>
                      <a:gd name="adj" fmla="val 25335"/>
                    </a:avLst>
                  </a:prstGeom>
                  <a:solidFill>
                    <a:srgbClr val="333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defTabSz="609585">
                      <a:lnSpc>
                        <a:spcPct val="120000"/>
                      </a:lnSpc>
                      <a:defRPr/>
                    </a:pPr>
                    <a:endParaRPr lang="zh-TW" altLang="en-US" sz="1733" b="1">
                      <a:solidFill>
                        <a:srgbClr val="011421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  <p:sp>
                <p:nvSpPr>
                  <p:cNvPr id="53" name="文字方塊 52">
                    <a:extLst>
                      <a:ext uri="{FF2B5EF4-FFF2-40B4-BE49-F238E27FC236}">
                        <a16:creationId xmlns:a16="http://schemas.microsoft.com/office/drawing/2014/main" id="{C8238E01-4E24-456F-BD3F-02F485A50ECB}"/>
                      </a:ext>
                    </a:extLst>
                  </p:cNvPr>
                  <p:cNvSpPr txBox="1"/>
                  <p:nvPr/>
                </p:nvSpPr>
                <p:spPr>
                  <a:xfrm>
                    <a:off x="676680" y="1249752"/>
                    <a:ext cx="874003" cy="243396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defTabSz="609585">
                      <a:lnSpc>
                        <a:spcPct val="120000"/>
                      </a:lnSpc>
                      <a:defRPr/>
                    </a:pPr>
                    <a:r>
                      <a:rPr lang="en-US" altLang="zh-TW" sz="2133" b="1" dirty="0">
                        <a:solidFill>
                          <a:srgbClr val="FFFF99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For Student</a:t>
                    </a:r>
                  </a:p>
                </p:txBody>
              </p:sp>
            </p:grpSp>
            <p:sp>
              <p:nvSpPr>
                <p:cNvPr id="50" name="文字方塊 49">
                  <a:extLst>
                    <a:ext uri="{FF2B5EF4-FFF2-40B4-BE49-F238E27FC236}">
                      <a16:creationId xmlns:a16="http://schemas.microsoft.com/office/drawing/2014/main" id="{2EA362EE-B5BA-4DA8-B408-0109BA9846AF}"/>
                    </a:ext>
                  </a:extLst>
                </p:cNvPr>
                <p:cNvSpPr txBox="1"/>
                <p:nvPr/>
              </p:nvSpPr>
              <p:spPr>
                <a:xfrm>
                  <a:off x="795296" y="3577668"/>
                  <a:ext cx="3501808" cy="10938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defTabSz="609585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  <a:defRPr/>
                  </a:pPr>
                  <a:r>
                    <a:rPr lang="zh-TW" altLang="en-US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  <a:r>
                    <a:rPr lang="en-US" altLang="zh-TW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Access to SAS Viya</a:t>
                  </a:r>
                </a:p>
                <a:p>
                  <a:pPr defTabSz="609585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  <a:defRPr/>
                  </a:pPr>
                  <a:r>
                    <a:rPr lang="zh-TW" altLang="en-US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  <a:r>
                    <a:rPr lang="en-US" altLang="zh-TW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Dataset</a:t>
                  </a:r>
                </a:p>
                <a:p>
                  <a:pPr defTabSz="609585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  <a:defRPr/>
                  </a:pPr>
                  <a:r>
                    <a:rPr lang="zh-TW" altLang="en-US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  <a:r>
                    <a:rPr lang="en-US" altLang="zh-TW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Machine Learning Online Course (10h)</a:t>
                  </a:r>
                  <a:endParaRPr lang="zh-TW" altLang="en-US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defTabSz="609585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  <a:defRPr/>
                  </a:pPr>
                  <a:r>
                    <a:rPr lang="zh-TW" altLang="en-US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</a:t>
                  </a:r>
                  <a:r>
                    <a:rPr lang="en-US" altLang="zh-TW" b="1" dirty="0">
                      <a:solidFill>
                        <a:srgbClr val="000000"/>
                      </a:solidFill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Exam Preparation Online Training (6h)</a:t>
                  </a:r>
                  <a:endParaRPr lang="zh-TW" altLang="en-US" b="1" dirty="0">
                    <a:solidFill>
                      <a:srgbClr val="00000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pic>
            <p:nvPicPr>
              <p:cNvPr id="6146" name="Picture 2">
                <a:extLst>
                  <a:ext uri="{FF2B5EF4-FFF2-40B4-BE49-F238E27FC236}">
                    <a16:creationId xmlns:a16="http://schemas.microsoft.com/office/drawing/2014/main" id="{BA459D11-9FBA-46A3-8FBF-BBBB366A91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7347" y="3247789"/>
                <a:ext cx="347472" cy="3474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148" name="Picture 4" descr="SAS Visual Analytics showing visual data exploration on desktop monitor">
              <a:extLst>
                <a:ext uri="{FF2B5EF4-FFF2-40B4-BE49-F238E27FC236}">
                  <a16:creationId xmlns:a16="http://schemas.microsoft.com/office/drawing/2014/main" id="{D169B1A4-3D68-4BC6-99B0-FC8B1E2F2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532" y="3278146"/>
              <a:ext cx="2695482" cy="18823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2F3BD29-442B-4CB6-81E0-4191CA77B552}"/>
              </a:ext>
            </a:extLst>
          </p:cNvPr>
          <p:cNvSpPr txBox="1"/>
          <p:nvPr/>
        </p:nvSpPr>
        <p:spPr>
          <a:xfrm>
            <a:off x="962953" y="6135343"/>
            <a:ext cx="5990236" cy="318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1467">
                <a:solidFill>
                  <a:srgbClr val="012036"/>
                </a:solidFill>
                <a:latin typeface="Calibri" panose="020F0502020204030204"/>
                <a:hlinkClick r:id="rId8" tooltip="https://www.sas.com/en_us/software/viya-for-learners.html"/>
              </a:rPr>
              <a:t>https://www.sas.com/en_us/software/viya-for-learners.html</a:t>
            </a:r>
            <a:endParaRPr lang="en-US" sz="1467">
              <a:solidFill>
                <a:srgbClr val="012036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64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university works | Undergraduate Programs | University of Waterloo">
            <a:extLst>
              <a:ext uri="{FF2B5EF4-FFF2-40B4-BE49-F238E27FC236}">
                <a16:creationId xmlns:a16="http://schemas.microsoft.com/office/drawing/2014/main" id="{9CDD9113-D6E7-4135-85A2-1BF042691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2228"/>
            <a:ext cx="12191999" cy="2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1C78A1-347D-4B22-84F0-2CD46AD12B12}"/>
              </a:ext>
            </a:extLst>
          </p:cNvPr>
          <p:cNvSpPr/>
          <p:nvPr/>
        </p:nvSpPr>
        <p:spPr>
          <a:xfrm>
            <a:off x="0" y="-32228"/>
            <a:ext cx="12192000" cy="2258728"/>
          </a:xfrm>
          <a:prstGeom prst="rect">
            <a:avLst/>
          </a:prstGeom>
          <a:solidFill>
            <a:srgbClr val="17162C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5" name="平行四邊形 74">
            <a:extLst>
              <a:ext uri="{FF2B5EF4-FFF2-40B4-BE49-F238E27FC236}">
                <a16:creationId xmlns:a16="http://schemas.microsoft.com/office/drawing/2014/main" id="{DFF1C384-59F7-48D4-94BD-BC6EE94B7A48}"/>
              </a:ext>
            </a:extLst>
          </p:cNvPr>
          <p:cNvSpPr/>
          <p:nvPr/>
        </p:nvSpPr>
        <p:spPr>
          <a:xfrm>
            <a:off x="6412444" y="2102739"/>
            <a:ext cx="5588728" cy="4343119"/>
          </a:xfrm>
          <a:prstGeom prst="parallelogram">
            <a:avLst>
              <a:gd name="adj" fmla="val 65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>
              <a:lnSpc>
                <a:spcPct val="120000"/>
              </a:lnSpc>
              <a:defRPr/>
            </a:pPr>
            <a:endParaRPr lang="zh-TW" altLang="en-US" sz="1733" b="1">
              <a:solidFill>
                <a:srgbClr val="0114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C41B42-6018-42A9-9F22-02EA2D8FBBF0}"/>
              </a:ext>
            </a:extLst>
          </p:cNvPr>
          <p:cNvSpPr txBox="1"/>
          <p:nvPr/>
        </p:nvSpPr>
        <p:spPr>
          <a:xfrm>
            <a:off x="2" y="304000"/>
            <a:ext cx="12191999" cy="942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SAS Machine Learning</a:t>
            </a:r>
            <a:r>
              <a:rPr lang="zh-TW" altLang="en-US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Academic Certification Program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TW" sz="2933" b="1" dirty="0">
                <a:solidFill>
                  <a:srgbClr val="FFFFFF"/>
                </a:solidFill>
                <a:latin typeface="Calibri" panose="020F0502020204030204"/>
                <a:ea typeface="微軟正黑體" panose="020B0604030504040204" pitchFamily="34" charset="-120"/>
              </a:rPr>
              <a:t>Teaching and Learning Resource</a:t>
            </a:r>
          </a:p>
        </p:txBody>
      </p:sp>
      <p:sp>
        <p:nvSpPr>
          <p:cNvPr id="56" name="平行四邊形 55">
            <a:extLst>
              <a:ext uri="{FF2B5EF4-FFF2-40B4-BE49-F238E27FC236}">
                <a16:creationId xmlns:a16="http://schemas.microsoft.com/office/drawing/2014/main" id="{AE62B775-401F-420F-94BC-55C889DDFB79}"/>
              </a:ext>
            </a:extLst>
          </p:cNvPr>
          <p:cNvSpPr/>
          <p:nvPr/>
        </p:nvSpPr>
        <p:spPr>
          <a:xfrm>
            <a:off x="308604" y="2102739"/>
            <a:ext cx="5935827" cy="4343119"/>
          </a:xfrm>
          <a:prstGeom prst="parallelogram">
            <a:avLst>
              <a:gd name="adj" fmla="val 6591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09585">
              <a:lnSpc>
                <a:spcPct val="120000"/>
              </a:lnSpc>
              <a:defRPr/>
            </a:pPr>
            <a:endParaRPr lang="zh-TW" altLang="en-US" sz="1733" b="1">
              <a:solidFill>
                <a:srgbClr val="01142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05F8614-96D7-4E46-B6B1-DF6383666A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05" y="3687795"/>
            <a:ext cx="4015179" cy="17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1190D7-6671-417C-BF20-419A38A6D5BC}"/>
              </a:ext>
            </a:extLst>
          </p:cNvPr>
          <p:cNvSpPr txBox="1"/>
          <p:nvPr/>
        </p:nvSpPr>
        <p:spPr>
          <a:xfrm>
            <a:off x="540225" y="2256976"/>
            <a:ext cx="5693604" cy="1410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  <a:defRPr/>
            </a:pPr>
            <a:r>
              <a:rPr lang="en-US" sz="1333">
                <a:solidFill>
                  <a:srgbClr val="17162C"/>
                </a:solidFill>
                <a:latin typeface="Nunito" pitchFamily="2" charset="0"/>
              </a:rPr>
              <a:t>Lesson 1: Introduction to SAS Visual Data Mining and Machine Learning</a:t>
            </a:r>
          </a:p>
          <a:p>
            <a:pPr defTabSz="609585">
              <a:lnSpc>
                <a:spcPct val="130000"/>
              </a:lnSpc>
              <a:defRPr/>
            </a:pPr>
            <a:r>
              <a:rPr lang="en-US" sz="1333">
                <a:solidFill>
                  <a:srgbClr val="17162C"/>
                </a:solidFill>
                <a:latin typeface="Nunito" pitchFamily="2" charset="0"/>
              </a:rPr>
              <a:t>Lesson 2: Machine Learning Algorithms</a:t>
            </a:r>
          </a:p>
          <a:p>
            <a:pPr defTabSz="609585">
              <a:lnSpc>
                <a:spcPct val="130000"/>
              </a:lnSpc>
              <a:defRPr/>
            </a:pPr>
            <a:r>
              <a:rPr lang="en-US" sz="1333">
                <a:solidFill>
                  <a:srgbClr val="17162C"/>
                </a:solidFill>
                <a:latin typeface="Nunito" pitchFamily="2" charset="0"/>
              </a:rPr>
              <a:t>Lesson 3: Ensemble Machine Learning Algorithms</a:t>
            </a:r>
          </a:p>
          <a:p>
            <a:pPr defTabSz="609585">
              <a:lnSpc>
                <a:spcPct val="130000"/>
              </a:lnSpc>
              <a:defRPr/>
            </a:pPr>
            <a:r>
              <a:rPr lang="en-US" sz="1333">
                <a:solidFill>
                  <a:srgbClr val="17162C"/>
                </a:solidFill>
                <a:latin typeface="Nunito" pitchFamily="2" charset="0"/>
              </a:rPr>
              <a:t>Lesson 4: Model Assessment and Implementation</a:t>
            </a:r>
          </a:p>
          <a:p>
            <a:pPr defTabSz="609585">
              <a:lnSpc>
                <a:spcPct val="130000"/>
              </a:lnSpc>
              <a:defRPr/>
            </a:pPr>
            <a:r>
              <a:rPr lang="en-US" sz="1333">
                <a:solidFill>
                  <a:srgbClr val="17162C"/>
                </a:solidFill>
                <a:latin typeface="Nunito" pitchFamily="2" charset="0"/>
              </a:rPr>
              <a:t>Lesson 5: Factorization Machines</a:t>
            </a: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4D6C13D2-9549-4159-8172-9690F97902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309" y="4581362"/>
            <a:ext cx="4158665" cy="168562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5654ACB3-25D6-475D-A5FD-A87E34BFB0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614" y="2436949"/>
            <a:ext cx="3276333" cy="3165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730F198-E6A9-4C77-A007-FFF815DF522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554" y="3271660"/>
            <a:ext cx="3767241" cy="2718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D3D59AD1-8C56-486A-B263-9CC4EE7A1DE5}"/>
              </a:ext>
            </a:extLst>
          </p:cNvPr>
          <p:cNvGrpSpPr/>
          <p:nvPr/>
        </p:nvGrpSpPr>
        <p:grpSpPr>
          <a:xfrm>
            <a:off x="292750" y="1660705"/>
            <a:ext cx="6133209" cy="609599"/>
            <a:chOff x="348392" y="1180729"/>
            <a:chExt cx="2554929" cy="343546"/>
          </a:xfrm>
        </p:grpSpPr>
        <p:sp>
          <p:nvSpPr>
            <p:cNvPr id="50" name="平行四邊形 49">
              <a:extLst>
                <a:ext uri="{FF2B5EF4-FFF2-40B4-BE49-F238E27FC236}">
                  <a16:creationId xmlns:a16="http://schemas.microsoft.com/office/drawing/2014/main" id="{589242CC-EBC6-4B78-9A0E-939171DFAD79}"/>
                </a:ext>
              </a:extLst>
            </p:cNvPr>
            <p:cNvSpPr/>
            <p:nvPr/>
          </p:nvSpPr>
          <p:spPr>
            <a:xfrm>
              <a:off x="348392" y="1180729"/>
              <a:ext cx="2554928" cy="343546"/>
            </a:xfrm>
            <a:prstGeom prst="parallelogram">
              <a:avLst>
                <a:gd name="adj" fmla="val 19130"/>
              </a:avLst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09585">
                <a:lnSpc>
                  <a:spcPct val="120000"/>
                </a:lnSpc>
                <a:defRPr/>
              </a:pPr>
              <a:endParaRPr lang="zh-TW" altLang="en-US" sz="1733" b="1">
                <a:solidFill>
                  <a:srgbClr val="01142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499C593B-7C96-4F8F-9114-FECCF2C94F29}"/>
                </a:ext>
              </a:extLst>
            </p:cNvPr>
            <p:cNvSpPr txBox="1"/>
            <p:nvPr/>
          </p:nvSpPr>
          <p:spPr>
            <a:xfrm>
              <a:off x="623025" y="1234203"/>
              <a:ext cx="2280296" cy="241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20000"/>
                </a:lnSpc>
                <a:defRPr/>
              </a:pPr>
              <a:r>
                <a:rPr lang="en-US" altLang="zh-TW" sz="2000" b="1" dirty="0">
                  <a:solidFill>
                    <a:srgbClr val="A3E1DD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1. Online Courses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BF91E893-4BED-4466-80AE-8B931B0CB94A}"/>
              </a:ext>
            </a:extLst>
          </p:cNvPr>
          <p:cNvGrpSpPr/>
          <p:nvPr/>
        </p:nvGrpSpPr>
        <p:grpSpPr>
          <a:xfrm>
            <a:off x="6593969" y="1660703"/>
            <a:ext cx="5057807" cy="609600"/>
            <a:chOff x="223993" y="3074639"/>
            <a:chExt cx="2442630" cy="457200"/>
          </a:xfrm>
        </p:grpSpPr>
        <p:grpSp>
          <p:nvGrpSpPr>
            <p:cNvPr id="69" name="群組 68">
              <a:extLst>
                <a:ext uri="{FF2B5EF4-FFF2-40B4-BE49-F238E27FC236}">
                  <a16:creationId xmlns:a16="http://schemas.microsoft.com/office/drawing/2014/main" id="{7C18C2E6-8AED-42B4-91C2-07DDBE125FDA}"/>
                </a:ext>
              </a:extLst>
            </p:cNvPr>
            <p:cNvGrpSpPr/>
            <p:nvPr/>
          </p:nvGrpSpPr>
          <p:grpSpPr>
            <a:xfrm>
              <a:off x="223993" y="3074639"/>
              <a:ext cx="2442630" cy="457200"/>
              <a:chOff x="348394" y="1180729"/>
              <a:chExt cx="1685772" cy="343546"/>
            </a:xfrm>
          </p:grpSpPr>
          <p:sp>
            <p:nvSpPr>
              <p:cNvPr id="71" name="平行四邊形 70">
                <a:extLst>
                  <a:ext uri="{FF2B5EF4-FFF2-40B4-BE49-F238E27FC236}">
                    <a16:creationId xmlns:a16="http://schemas.microsoft.com/office/drawing/2014/main" id="{B351C803-20EA-4A09-BD8E-75D538AB53AF}"/>
                  </a:ext>
                </a:extLst>
              </p:cNvPr>
              <p:cNvSpPr/>
              <p:nvPr/>
            </p:nvSpPr>
            <p:spPr>
              <a:xfrm>
                <a:off x="348394" y="1180729"/>
                <a:ext cx="1685772" cy="343546"/>
              </a:xfrm>
              <a:prstGeom prst="parallelogram">
                <a:avLst>
                  <a:gd name="adj" fmla="val 21857"/>
                </a:avLst>
              </a:prstGeom>
              <a:solidFill>
                <a:srgbClr val="3333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609585">
                  <a:lnSpc>
                    <a:spcPct val="120000"/>
                  </a:lnSpc>
                  <a:defRPr/>
                </a:pPr>
                <a:endParaRPr lang="zh-TW" altLang="en-US" sz="1733" b="1">
                  <a:solidFill>
                    <a:srgbClr val="01142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endParaRPr>
              </a:p>
            </p:txBody>
          </p:sp>
          <p:sp>
            <p:nvSpPr>
              <p:cNvPr id="72" name="文字方塊 71">
                <a:extLst>
                  <a:ext uri="{FF2B5EF4-FFF2-40B4-BE49-F238E27FC236}">
                    <a16:creationId xmlns:a16="http://schemas.microsoft.com/office/drawing/2014/main" id="{08697D11-D9EE-43B2-B6FC-65207BCFCC3B}"/>
                  </a:ext>
                </a:extLst>
              </p:cNvPr>
              <p:cNvSpPr txBox="1"/>
              <p:nvPr/>
            </p:nvSpPr>
            <p:spPr>
              <a:xfrm>
                <a:off x="642874" y="1232522"/>
                <a:ext cx="1391292" cy="2410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609585">
                  <a:lnSpc>
                    <a:spcPct val="120000"/>
                  </a:lnSpc>
                  <a:defRPr/>
                </a:pPr>
                <a:r>
                  <a:rPr lang="en-US" altLang="zh-TW" sz="2000" b="1" dirty="0">
                    <a:solidFill>
                      <a:srgbClr val="A3E1DD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2. Exam Preparation Training</a:t>
                </a:r>
              </a:p>
            </p:txBody>
          </p:sp>
        </p:grpSp>
        <p:pic>
          <p:nvPicPr>
            <p:cNvPr id="2061" name="Picture 13">
              <a:extLst>
                <a:ext uri="{FF2B5EF4-FFF2-40B4-BE49-F238E27FC236}">
                  <a16:creationId xmlns:a16="http://schemas.microsoft.com/office/drawing/2014/main" id="{F6ADEB8F-F925-41F5-9842-B55379E7B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140" y="3172733"/>
              <a:ext cx="355158" cy="3551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11">
            <a:extLst>
              <a:ext uri="{FF2B5EF4-FFF2-40B4-BE49-F238E27FC236}">
                <a16:creationId xmlns:a16="http://schemas.microsoft.com/office/drawing/2014/main" id="{8F49968F-8F28-459A-A3D1-C5AA59C1E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337" y="1755589"/>
            <a:ext cx="387753" cy="39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5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w university works | Undergraduate Programs | University of Waterloo">
            <a:extLst>
              <a:ext uri="{FF2B5EF4-FFF2-40B4-BE49-F238E27FC236}">
                <a16:creationId xmlns:a16="http://schemas.microsoft.com/office/drawing/2014/main" id="{9CDD9113-D6E7-4135-85A2-1BF042691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32228"/>
            <a:ext cx="12191999" cy="22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1C78A1-347D-4B22-84F0-2CD46AD12B12}"/>
              </a:ext>
            </a:extLst>
          </p:cNvPr>
          <p:cNvSpPr/>
          <p:nvPr/>
        </p:nvSpPr>
        <p:spPr>
          <a:xfrm>
            <a:off x="0" y="-32228"/>
            <a:ext cx="12192000" cy="2258728"/>
          </a:xfrm>
          <a:prstGeom prst="rect">
            <a:avLst/>
          </a:prstGeom>
          <a:solidFill>
            <a:srgbClr val="17162C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6C41B42-6018-42A9-9F22-02EA2D8FBBF0}"/>
              </a:ext>
            </a:extLst>
          </p:cNvPr>
          <p:cNvSpPr txBox="1"/>
          <p:nvPr/>
        </p:nvSpPr>
        <p:spPr>
          <a:xfrm>
            <a:off x="2" y="313754"/>
            <a:ext cx="12191999" cy="985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2023 SAS Machine Learning</a:t>
            </a:r>
            <a:r>
              <a:rPr lang="zh-TW" altLang="en-US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867" b="1" dirty="0">
                <a:solidFill>
                  <a:srgbClr val="FFFF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Academic Certification Program</a:t>
            </a:r>
          </a:p>
          <a:p>
            <a:pPr algn="ctr">
              <a:lnSpc>
                <a:spcPct val="120000"/>
              </a:lnSpc>
              <a:defRPr/>
            </a:pPr>
            <a:r>
              <a:rPr lang="en-US" altLang="zh-TW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Content</a:t>
            </a:r>
            <a:endParaRPr lang="en-US" sz="2067" b="1" dirty="0">
              <a:solidFill>
                <a:srgbClr val="FFFFFF"/>
              </a:solidFill>
              <a:latin typeface="Calibri" panose="020F0502020204030204"/>
              <a:ea typeface="微軟正黑體" panose="020B0604030504040204" pitchFamily="34" charset="-120"/>
            </a:endParaRPr>
          </a:p>
        </p:txBody>
      </p: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96BCF798-071E-41A7-8E1E-5E3E2B0EE442}"/>
              </a:ext>
            </a:extLst>
          </p:cNvPr>
          <p:cNvGrpSpPr/>
          <p:nvPr/>
        </p:nvGrpSpPr>
        <p:grpSpPr>
          <a:xfrm>
            <a:off x="1593258" y="2477739"/>
            <a:ext cx="8428684" cy="544876"/>
            <a:chOff x="916645" y="2003893"/>
            <a:chExt cx="5948844" cy="408657"/>
          </a:xfrm>
        </p:grpSpPr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A0AF0A7B-2B87-48C1-B8DB-D098DF5710FB}"/>
                </a:ext>
              </a:extLst>
            </p:cNvPr>
            <p:cNvSpPr txBox="1"/>
            <p:nvPr/>
          </p:nvSpPr>
          <p:spPr>
            <a:xfrm>
              <a:off x="1363623" y="2003893"/>
              <a:ext cx="5501866" cy="35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30000"/>
                </a:lnSpc>
                <a:defRPr/>
              </a:pPr>
              <a:r>
                <a:rPr lang="en-US" altLang="zh-TW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10-hour</a:t>
              </a:r>
              <a:r>
                <a:rPr lang="zh-TW" altLang="en-US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Machine Learning Online Courses</a:t>
              </a:r>
            </a:p>
          </p:txBody>
        </p:sp>
        <p:pic>
          <p:nvPicPr>
            <p:cNvPr id="10" name="圖形 9" descr="徽章 (記號1) 以實心填滿">
              <a:extLst>
                <a:ext uri="{FF2B5EF4-FFF2-40B4-BE49-F238E27FC236}">
                  <a16:creationId xmlns:a16="http://schemas.microsoft.com/office/drawing/2014/main" id="{A6F9FBE9-B276-4060-8538-D7FA87E4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6645" y="2016129"/>
              <a:ext cx="396421" cy="396421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90C49848-2485-474F-A264-6A4E18781393}"/>
              </a:ext>
            </a:extLst>
          </p:cNvPr>
          <p:cNvGrpSpPr/>
          <p:nvPr/>
        </p:nvGrpSpPr>
        <p:grpSpPr>
          <a:xfrm>
            <a:off x="1593258" y="3325145"/>
            <a:ext cx="7969127" cy="528561"/>
            <a:chOff x="916645" y="2838623"/>
            <a:chExt cx="5976845" cy="396421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BD8AA181-3A58-4AD0-8ACF-F2227193AA40}"/>
                </a:ext>
              </a:extLst>
            </p:cNvPr>
            <p:cNvSpPr txBox="1"/>
            <p:nvPr/>
          </p:nvSpPr>
          <p:spPr>
            <a:xfrm>
              <a:off x="1391624" y="2860725"/>
              <a:ext cx="5501866" cy="35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30000"/>
                </a:lnSpc>
                <a:defRPr/>
              </a:pPr>
              <a:r>
                <a:rPr lang="en-US" altLang="zh-TW" sz="2133" b="1" dirty="0">
                  <a:solidFill>
                    <a:srgbClr val="00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6-hour Exam Preparation Online Training</a:t>
              </a:r>
              <a:endParaRPr lang="en-US" altLang="zh-TW" sz="1467" b="1" dirty="0">
                <a:solidFill>
                  <a:srgbClr val="17162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0" name="圖形 39" descr="徽章 (記號1) 以實心填滿">
              <a:extLst>
                <a:ext uri="{FF2B5EF4-FFF2-40B4-BE49-F238E27FC236}">
                  <a16:creationId xmlns:a16="http://schemas.microsoft.com/office/drawing/2014/main" id="{19A43BB5-C59A-4239-9C25-BF6A81747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6645" y="2838623"/>
              <a:ext cx="396421" cy="396421"/>
            </a:xfrm>
            <a:prstGeom prst="rect">
              <a:avLst/>
            </a:prstGeom>
          </p:spPr>
        </p:pic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00B2EBC9-A2DC-495F-98A8-F0A7B95B009D}"/>
              </a:ext>
            </a:extLst>
          </p:cNvPr>
          <p:cNvGrpSpPr/>
          <p:nvPr/>
        </p:nvGrpSpPr>
        <p:grpSpPr>
          <a:xfrm>
            <a:off x="1593258" y="4156239"/>
            <a:ext cx="7969127" cy="528561"/>
            <a:chOff x="916645" y="3620055"/>
            <a:chExt cx="5976845" cy="396421"/>
          </a:xfrm>
        </p:grpSpPr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3039B880-5BB3-4AA4-B7AA-1DA33EAD546B}"/>
                </a:ext>
              </a:extLst>
            </p:cNvPr>
            <p:cNvSpPr txBox="1"/>
            <p:nvPr/>
          </p:nvSpPr>
          <p:spPr>
            <a:xfrm>
              <a:off x="1391624" y="3620055"/>
              <a:ext cx="5501866" cy="35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30000"/>
                </a:lnSpc>
                <a:defRPr/>
              </a:pPr>
              <a:r>
                <a:rPr lang="en-US" altLang="zh-TW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Access to SAS Viya</a:t>
              </a:r>
            </a:p>
          </p:txBody>
        </p:sp>
        <p:pic>
          <p:nvPicPr>
            <p:cNvPr id="42" name="圖形 41" descr="徽章 (記號1) 以實心填滿">
              <a:extLst>
                <a:ext uri="{FF2B5EF4-FFF2-40B4-BE49-F238E27FC236}">
                  <a16:creationId xmlns:a16="http://schemas.microsoft.com/office/drawing/2014/main" id="{757CC765-6416-4A5B-993B-0EC1D17017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6645" y="3620055"/>
              <a:ext cx="396421" cy="396421"/>
            </a:xfrm>
            <a:prstGeom prst="rect">
              <a:avLst/>
            </a:prstGeom>
          </p:spPr>
        </p:pic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83C59D4A-AF8B-4F27-AA2F-DF817C449ADE}"/>
              </a:ext>
            </a:extLst>
          </p:cNvPr>
          <p:cNvGrpSpPr/>
          <p:nvPr/>
        </p:nvGrpSpPr>
        <p:grpSpPr>
          <a:xfrm>
            <a:off x="1593258" y="5806457"/>
            <a:ext cx="7969127" cy="528561"/>
            <a:chOff x="916645" y="4386647"/>
            <a:chExt cx="5976845" cy="396421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A94B0F55-A3BB-4948-AAE3-A94AC12BDF60}"/>
                </a:ext>
              </a:extLst>
            </p:cNvPr>
            <p:cNvSpPr txBox="1"/>
            <p:nvPr/>
          </p:nvSpPr>
          <p:spPr>
            <a:xfrm>
              <a:off x="1391624" y="4395125"/>
              <a:ext cx="5501866" cy="35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30000"/>
                </a:lnSpc>
                <a:defRPr/>
              </a:pPr>
              <a:r>
                <a:rPr lang="en-US" altLang="zh-TW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Certification Exam</a:t>
              </a:r>
              <a:endParaRPr lang="en-US" altLang="zh-TW" sz="1467" b="1" dirty="0">
                <a:solidFill>
                  <a:srgbClr val="17162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4" name="圖形 43" descr="徽章 (記號1) 以實心填滿">
              <a:extLst>
                <a:ext uri="{FF2B5EF4-FFF2-40B4-BE49-F238E27FC236}">
                  <a16:creationId xmlns:a16="http://schemas.microsoft.com/office/drawing/2014/main" id="{0FABF9DC-E270-4B3A-AFD0-521E3E424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16645" y="4386647"/>
              <a:ext cx="396421" cy="396421"/>
            </a:xfrm>
            <a:prstGeom prst="rect">
              <a:avLst/>
            </a:prstGeom>
          </p:spPr>
        </p:pic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8AB9471C-5818-4B22-9BE6-B72694C7CB59}"/>
              </a:ext>
            </a:extLst>
          </p:cNvPr>
          <p:cNvGrpSpPr/>
          <p:nvPr/>
        </p:nvGrpSpPr>
        <p:grpSpPr>
          <a:xfrm>
            <a:off x="7641061" y="4716286"/>
            <a:ext cx="4385623" cy="1091751"/>
            <a:chOff x="6199918" y="2685029"/>
            <a:chExt cx="3289217" cy="818813"/>
          </a:xfrm>
        </p:grpSpPr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129E2D19-5689-4423-BAFA-0153D85C6101}"/>
                </a:ext>
              </a:extLst>
            </p:cNvPr>
            <p:cNvSpPr txBox="1"/>
            <p:nvPr/>
          </p:nvSpPr>
          <p:spPr>
            <a:xfrm>
              <a:off x="6482024" y="3080360"/>
              <a:ext cx="3007111" cy="42348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txBody>
            <a:bodyPr wrap="square" lIns="121920" tIns="60960" rIns="121920" bIns="60960" anchor="t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zh-TW" sz="2133" b="1" dirty="0">
                  <a:solidFill>
                    <a:srgbClr val="17162C"/>
                  </a:solidFill>
                  <a:latin typeface="Calibri" panose="020F0502020204030204"/>
                  <a:ea typeface="微軟正黑體" panose="020B0604030504040204" pitchFamily="34" charset="-120"/>
                </a:rPr>
                <a:t>Academic Discount </a:t>
              </a:r>
              <a:r>
                <a:rPr lang="en-US" altLang="zh-TW" sz="2133" b="1" dirty="0">
                  <a:solidFill>
                    <a:srgbClr val="17162C"/>
                  </a:solidFill>
                  <a:latin typeface="Calibri" panose="020F0502020204030204"/>
                  <a:ea typeface="微軟正黑體"/>
                </a:rPr>
                <a:t>NT$ 2,700</a:t>
              </a:r>
              <a:endParaRPr lang="en-US" altLang="zh-TW" sz="1867" b="1" dirty="0">
                <a:solidFill>
                  <a:srgbClr val="17162C"/>
                </a:solidFill>
                <a:latin typeface="Calibri" panose="020F0502020204030204"/>
                <a:ea typeface="微軟正黑體"/>
              </a:endParaRPr>
            </a:p>
          </p:txBody>
        </p:sp>
        <p:pic>
          <p:nvPicPr>
            <p:cNvPr id="32" name="圖形 31" descr="徽章 (全新) 以實心填滿">
              <a:extLst>
                <a:ext uri="{FF2B5EF4-FFF2-40B4-BE49-F238E27FC236}">
                  <a16:creationId xmlns:a16="http://schemas.microsoft.com/office/drawing/2014/main" id="{E1467B16-1B74-4581-81C5-D8430E5D1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9918" y="2685029"/>
              <a:ext cx="564213" cy="564213"/>
            </a:xfrm>
            <a:prstGeom prst="rect">
              <a:avLst/>
            </a:prstGeom>
          </p:spPr>
        </p:pic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E38BF7D0-5A8B-4921-9C9A-B7B19C902435}"/>
              </a:ext>
            </a:extLst>
          </p:cNvPr>
          <p:cNvGrpSpPr/>
          <p:nvPr/>
        </p:nvGrpSpPr>
        <p:grpSpPr>
          <a:xfrm>
            <a:off x="1593256" y="4975362"/>
            <a:ext cx="7969128" cy="528561"/>
            <a:chOff x="937715" y="3920234"/>
            <a:chExt cx="5976846" cy="396421"/>
          </a:xfrm>
        </p:grpSpPr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99761237-6A77-40C7-87E1-8697FB9AA3B9}"/>
                </a:ext>
              </a:extLst>
            </p:cNvPr>
            <p:cNvSpPr txBox="1"/>
            <p:nvPr/>
          </p:nvSpPr>
          <p:spPr>
            <a:xfrm>
              <a:off x="1412695" y="3937192"/>
              <a:ext cx="5501866" cy="356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lnSpc>
                  <a:spcPct val="130000"/>
                </a:lnSpc>
                <a:defRPr/>
              </a:pPr>
              <a:r>
                <a:rPr lang="en-US" altLang="zh-TW" sz="2133" b="1" dirty="0">
                  <a:solidFill>
                    <a:srgbClr val="17162C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Practice Exam</a:t>
              </a:r>
              <a:endParaRPr lang="en-US" altLang="zh-TW" sz="1067" b="1" dirty="0">
                <a:solidFill>
                  <a:srgbClr val="17162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6" name="圖形 45" descr="徽章 (記號1) 以實心填滿">
              <a:extLst>
                <a:ext uri="{FF2B5EF4-FFF2-40B4-BE49-F238E27FC236}">
                  <a16:creationId xmlns:a16="http://schemas.microsoft.com/office/drawing/2014/main" id="{5BC66ECA-949F-4B1B-AF82-1D5DBE2CA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37715" y="3920234"/>
              <a:ext cx="396421" cy="396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46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FF0000"/>
                </a:solidFill>
              </a:rPr>
              <a:t>Big </a:t>
            </a:r>
            <a:br>
              <a:rPr lang="en-US" altLang="zh-TW" sz="12000" dirty="0">
                <a:solidFill>
                  <a:srgbClr val="FF0000"/>
                </a:solidFill>
              </a:rPr>
            </a:br>
            <a:r>
              <a:rPr lang="en-US" altLang="zh-TW" sz="12000" dirty="0">
                <a:solidFill>
                  <a:srgbClr val="FF0000"/>
                </a:solidFill>
              </a:rPr>
              <a:t>Data Analysis</a:t>
            </a:r>
            <a:endParaRPr lang="zh-TW" altLang="en-US" sz="12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74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BE8F-8E77-634C-8332-BB199982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769757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ea typeface="Heiti TC Medium" pitchFamily="2" charset="-128"/>
              </a:rPr>
              <a:t>Course Syllabus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National Taipei University</a:t>
            </a:r>
            <a:br>
              <a:rPr lang="en-US" altLang="zh-TW" dirty="0">
                <a:ea typeface="Heiti TC Medium" pitchFamily="2" charset="-128"/>
              </a:rPr>
            </a:br>
            <a:r>
              <a:rPr lang="en-US" altLang="zh-TW" dirty="0">
                <a:ea typeface="Heiti TC Medium" pitchFamily="2" charset="-128"/>
              </a:rPr>
              <a:t>Academic Year 111, 2</a:t>
            </a:r>
            <a:r>
              <a:rPr lang="en-US" altLang="zh-TW" baseline="30000" dirty="0">
                <a:ea typeface="Heiti TC Medium" pitchFamily="2" charset="-128"/>
              </a:rPr>
              <a:t>nd</a:t>
            </a:r>
            <a:r>
              <a:rPr lang="en-US" altLang="zh-TW" dirty="0">
                <a:ea typeface="Heiti TC Medium" pitchFamily="2" charset="-128"/>
              </a:rPr>
              <a:t> Semester (Spring 2023)</a:t>
            </a:r>
            <a:endParaRPr lang="en-US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8585B-1D8F-6C47-AA13-A968D1CE3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2078182"/>
            <a:ext cx="11222181" cy="4358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dirty="0"/>
              <a:t>Course Title: </a:t>
            </a:r>
            <a:r>
              <a:rPr lang="en-US" altLang="zh-TW" dirty="0">
                <a:solidFill>
                  <a:srgbClr val="C00000"/>
                </a:solidFill>
              </a:rPr>
              <a:t>Big Data Analysis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Instructor: Min-</a:t>
            </a:r>
            <a:r>
              <a:rPr lang="en-US" altLang="zh-TW" dirty="0" err="1"/>
              <a:t>Yuh</a:t>
            </a:r>
            <a:r>
              <a:rPr lang="en-US" altLang="zh-TW" dirty="0"/>
              <a:t> Day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Course Class: MBA, IM, NTPU (3 Credits, Elective) </a:t>
            </a:r>
          </a:p>
          <a:p>
            <a:pPr>
              <a:spcAft>
                <a:spcPts val="600"/>
              </a:spcAft>
            </a:pPr>
            <a:r>
              <a:rPr lang="en-US" altLang="zh-TW" dirty="0"/>
              <a:t>Details</a:t>
            </a:r>
          </a:p>
          <a:p>
            <a:pPr lvl="1">
              <a:spcAft>
                <a:spcPts val="600"/>
              </a:spcAft>
            </a:pPr>
            <a:r>
              <a:rPr lang="en-US" altLang="zh-TW" dirty="0"/>
              <a:t>In-Class and Distance Learning EMI Course </a:t>
            </a:r>
            <a:br>
              <a:rPr lang="en-US" altLang="zh-TW" dirty="0"/>
            </a:br>
            <a:r>
              <a:rPr lang="en-US" altLang="zh-TW" dirty="0"/>
              <a:t>(3 </a:t>
            </a:r>
            <a:r>
              <a:rPr lang="en-US" dirty="0"/>
              <a:t>Credits, Elective, </a:t>
            </a:r>
            <a:r>
              <a:rPr lang="en-US" altLang="zh-TW" dirty="0"/>
              <a:t>One Semester</a:t>
            </a:r>
            <a:r>
              <a:rPr lang="en-US" dirty="0"/>
              <a:t>) (M6031)</a:t>
            </a:r>
            <a:endParaRPr lang="en-US" altLang="zh-TW" dirty="0"/>
          </a:p>
          <a:p>
            <a:pPr>
              <a:spcAft>
                <a:spcPts val="600"/>
              </a:spcAft>
            </a:pPr>
            <a:r>
              <a:rPr lang="en-US" altLang="zh-TW" dirty="0"/>
              <a:t>Time &amp; Place: Tue, 2, 3, 4, (9:10-12:00) (B8F40)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Google Meet</a:t>
            </a:r>
            <a:r>
              <a:rPr lang="en-US" sz="2400" dirty="0">
                <a:solidFill>
                  <a:schemeClr val="accent1"/>
                </a:solidFill>
              </a:rPr>
              <a:t>: </a:t>
            </a:r>
            <a:r>
              <a:rPr lang="en-US" sz="24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2400" b="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0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19933-A934-BD47-AD81-7D08DAF6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2E2DD3-DD0E-B549-9C9F-47B1F513AC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FFE905-387B-D749-8B47-4EEFCCBD81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2520A-8442-8743-B27C-32E125A66E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5296" y="2829822"/>
            <a:ext cx="2285964" cy="22859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702077-207D-0C46-90C5-453A00FA9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66A584-9BBF-7F4E-8671-096FC64EF196}"/>
              </a:ext>
            </a:extLst>
          </p:cNvPr>
          <p:cNvSpPr txBox="1"/>
          <p:nvPr/>
        </p:nvSpPr>
        <p:spPr>
          <a:xfrm>
            <a:off x="10028421" y="4877827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0" dirty="0">
                <a:solidFill>
                  <a:schemeClr val="accent1"/>
                </a:solidFill>
                <a:hlinkClick r:id="rId2"/>
              </a:rPr>
              <a:t>https://meet.google.com/paj-zhhj-mya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3335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956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1927508" y="2356510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5421014" y="2356510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8300293" y="2356510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2072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5783288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7584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6783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6482205" y="4071423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6231501" y="2931021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6853643" y="291042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1849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879892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948357"/>
          </a:xfrm>
        </p:spPr>
        <p:txBody>
          <a:bodyPr/>
          <a:lstStyle/>
          <a:p>
            <a:r>
              <a:rPr lang="en-US" sz="5600" dirty="0">
                <a:solidFill>
                  <a:schemeClr val="accent1"/>
                </a:solidFill>
              </a:rPr>
              <a:t>Big </a:t>
            </a:r>
            <a:r>
              <a:rPr lang="en-US" sz="5600">
                <a:solidFill>
                  <a:schemeClr val="accent1"/>
                </a:solidFill>
              </a:rPr>
              <a:t>Data 4 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7" name="Rectangle 6"/>
          <p:cNvSpPr/>
          <p:nvPr/>
        </p:nvSpPr>
        <p:spPr>
          <a:xfrm>
            <a:off x="2999656" y="6611780"/>
            <a:ext cx="60121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https://www-01.ibm.com/software/data/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bigdata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908720"/>
            <a:ext cx="9144000" cy="561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3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6245225"/>
          </a:xfrm>
        </p:spPr>
        <p:txBody>
          <a:bodyPr/>
          <a:lstStyle/>
          <a:p>
            <a:r>
              <a:rPr lang="en-US" altLang="zh-TW" sz="24000">
                <a:solidFill>
                  <a:srgbClr val="FF0000"/>
                </a:solidFill>
              </a:rPr>
              <a:t>Value</a:t>
            </a:r>
            <a:endParaRPr lang="zh-TW" altLang="en-US" sz="24000" dirty="0">
              <a:solidFill>
                <a:schemeClr val="accent1"/>
              </a:solidFill>
            </a:endParaRPr>
          </a:p>
        </p:txBody>
      </p:sp>
      <p:sp>
        <p:nvSpPr>
          <p:cNvPr id="717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40F676D-C9E1-4619-8CDF-E67387369B8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38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Artificial </a:t>
            </a:r>
            <a:r>
              <a:rPr lang="en-US" dirty="0">
                <a:solidFill>
                  <a:schemeClr val="accent1"/>
                </a:solidFill>
              </a:rPr>
              <a:t>Intelligence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524019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391717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/>
          <p:cNvSpPr>
            <a:spLocks noGrp="1"/>
          </p:cNvSpPr>
          <p:nvPr>
            <p:ph type="title"/>
          </p:nvPr>
        </p:nvSpPr>
        <p:spPr>
          <a:xfrm>
            <a:off x="1868488" y="0"/>
            <a:ext cx="8229600" cy="1143000"/>
          </a:xfrm>
        </p:spPr>
        <p:txBody>
          <a:bodyPr/>
          <a:lstStyle/>
          <a:p>
            <a:r>
              <a:rPr lang="en-US" altLang="zh-TW" sz="1800">
                <a:latin typeface="Calibri" charset="0"/>
                <a:ea typeface="標楷體" charset="-120"/>
              </a:rPr>
              <a:t>Stephan Kudyba (2014), </a:t>
            </a:r>
            <a:br>
              <a:rPr lang="en-US" altLang="zh-TW" sz="2400"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Big Data, Mining, and Analytics: </a:t>
            </a:r>
            <a:b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2400">
                <a:solidFill>
                  <a:schemeClr val="accent1"/>
                </a:solidFill>
                <a:latin typeface="Calibri" charset="0"/>
                <a:ea typeface="標楷體" charset="-120"/>
              </a:rPr>
              <a:t>Components of Strategic Decision Making</a:t>
            </a:r>
            <a:r>
              <a:rPr lang="en-US" altLang="zh-TW" sz="1800">
                <a:latin typeface="Calibri" charset="0"/>
                <a:ea typeface="標楷體" charset="-120"/>
              </a:rPr>
              <a:t>, Auerbach Publications</a:t>
            </a:r>
            <a:endParaRPr lang="zh-TW" altLang="en-US" sz="1800">
              <a:latin typeface="Calibri" charset="0"/>
              <a:ea typeface="標楷體" charset="-120"/>
            </a:endParaRPr>
          </a:p>
        </p:txBody>
      </p:sp>
      <p:sp>
        <p:nvSpPr>
          <p:cNvPr id="1843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05E0F4D-E113-DF44-B159-9D09693FDC8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4813" y="1268413"/>
            <a:ext cx="3536950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636963" y="6538914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http://www.amazon.com/gp/product/1466568704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18256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945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53CC532-5872-1440-99B8-6C468BF12E83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19471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2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3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4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5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6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19484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5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86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858260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18488" cy="8509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Architecture of Big Data Analytics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04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D70C85-A806-F947-835B-71698C9B522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36788" y="6597651"/>
            <a:ext cx="7618412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Stephan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Kudyba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(2014), Big Data, Mining, and Analytics: Components of Strategic Decision Making, </a:t>
            </a:r>
            <a:r>
              <a:rPr lang="en-US" altLang="zh-TW" sz="1000" dirty="0" err="1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Auerbach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 Publications</a:t>
            </a:r>
            <a:endParaRPr lang="zh-TW" altLang="en-US" sz="10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9142413" y="551497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9" name="圓角矩形 8"/>
          <p:cNvSpPr/>
          <p:nvPr/>
        </p:nvSpPr>
        <p:spPr>
          <a:xfrm>
            <a:off x="9142413" y="4365626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tx1"/>
                </a:solidFill>
              </a:rPr>
              <a:t>OLAP</a:t>
            </a:r>
          </a:p>
        </p:txBody>
      </p:sp>
      <p:sp>
        <p:nvSpPr>
          <p:cNvPr id="10" name="圓角矩形 9"/>
          <p:cNvSpPr/>
          <p:nvPr/>
        </p:nvSpPr>
        <p:spPr>
          <a:xfrm>
            <a:off x="9142413" y="331628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Reports</a:t>
            </a:r>
          </a:p>
        </p:txBody>
      </p:sp>
      <p:sp>
        <p:nvSpPr>
          <p:cNvPr id="11" name="圓角矩形 10"/>
          <p:cNvSpPr/>
          <p:nvPr/>
        </p:nvSpPr>
        <p:spPr>
          <a:xfrm>
            <a:off x="9142413" y="2205039"/>
            <a:ext cx="900112" cy="688975"/>
          </a:xfrm>
          <a:prstGeom prst="roundRect">
            <a:avLst>
              <a:gd name="adj" fmla="val 11658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Queries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6383338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Hadoop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MapReduce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Pig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Hive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Jaql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Zookeeper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Hbase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Cassandra</a:t>
            </a:r>
          </a:p>
          <a:p>
            <a:pPr algn="ctr">
              <a:defRPr/>
            </a:pPr>
            <a:r>
              <a:rPr lang="en-US" altLang="zh-TW" dirty="0" err="1">
                <a:solidFill>
                  <a:schemeClr val="tx1"/>
                </a:solidFill>
              </a:rPr>
              <a:t>Oozie</a:t>
            </a: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Avro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Mahout</a:t>
            </a: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Others</a:t>
            </a:r>
          </a:p>
        </p:txBody>
      </p:sp>
      <p:sp>
        <p:nvSpPr>
          <p:cNvPr id="13" name="圓角矩形 12"/>
          <p:cNvSpPr/>
          <p:nvPr/>
        </p:nvSpPr>
        <p:spPr>
          <a:xfrm>
            <a:off x="3943350" y="2205039"/>
            <a:ext cx="1225550" cy="688975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Middleware</a:t>
            </a:r>
          </a:p>
        </p:txBody>
      </p:sp>
      <p:sp>
        <p:nvSpPr>
          <p:cNvPr id="14" name="圓角矩形 13"/>
          <p:cNvSpPr/>
          <p:nvPr/>
        </p:nvSpPr>
        <p:spPr>
          <a:xfrm>
            <a:off x="3943350" y="3213100"/>
            <a:ext cx="1225550" cy="889000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Extract Transform Load</a:t>
            </a:r>
          </a:p>
        </p:txBody>
      </p:sp>
      <p:sp>
        <p:nvSpPr>
          <p:cNvPr id="15" name="圓角矩形 14"/>
          <p:cNvSpPr/>
          <p:nvPr/>
        </p:nvSpPr>
        <p:spPr>
          <a:xfrm>
            <a:off x="3943350" y="4292600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Data Warehouse</a:t>
            </a:r>
          </a:p>
        </p:txBody>
      </p:sp>
      <p:sp>
        <p:nvSpPr>
          <p:cNvPr id="16" name="圓角矩形 15"/>
          <p:cNvSpPr/>
          <p:nvPr/>
        </p:nvSpPr>
        <p:spPr>
          <a:xfrm>
            <a:off x="3943350" y="5362575"/>
            <a:ext cx="1225550" cy="890588"/>
          </a:xfrm>
          <a:prstGeom prst="roundRect">
            <a:avLst>
              <a:gd name="adj" fmla="val 11658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Traditional Format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CSV, Tables</a:t>
            </a:r>
          </a:p>
        </p:txBody>
      </p:sp>
      <p:sp>
        <p:nvSpPr>
          <p:cNvPr id="17" name="圓角矩形 16"/>
          <p:cNvSpPr/>
          <p:nvPr/>
        </p:nvSpPr>
        <p:spPr>
          <a:xfrm>
            <a:off x="1865313" y="2205038"/>
            <a:ext cx="1350962" cy="3998912"/>
          </a:xfrm>
          <a:prstGeom prst="roundRect">
            <a:avLst>
              <a:gd name="adj" fmla="val 8383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Internal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External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formats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</a:t>
            </a:r>
            <a:br>
              <a:rPr lang="en-US" altLang="zh-TW" dirty="0">
                <a:solidFill>
                  <a:schemeClr val="tx1"/>
                </a:solidFill>
              </a:rPr>
            </a:br>
            <a:r>
              <a:rPr lang="en-US" altLang="zh-TW" dirty="0">
                <a:solidFill>
                  <a:schemeClr val="tx1"/>
                </a:solidFill>
              </a:rPr>
              <a:t>locations</a:t>
            </a:r>
          </a:p>
          <a:p>
            <a:pPr algn="ctr">
              <a:defRPr/>
            </a:pPr>
            <a:endParaRPr lang="en-US" altLang="zh-TW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US" altLang="zh-TW" dirty="0">
                <a:solidFill>
                  <a:schemeClr val="tx1"/>
                </a:solidFill>
              </a:rPr>
              <a:t>* Multiple applications</a:t>
            </a:r>
          </a:p>
        </p:txBody>
      </p:sp>
      <p:cxnSp>
        <p:nvCxnSpPr>
          <p:cNvPr id="20495" name="Straight Arrow Connector 32"/>
          <p:cNvCxnSpPr>
            <a:cxnSpLocks noChangeShapeType="1"/>
          </p:cNvCxnSpPr>
          <p:nvPr/>
        </p:nvCxnSpPr>
        <p:spPr bwMode="auto">
          <a:xfrm>
            <a:off x="7734301" y="3644900"/>
            <a:ext cx="1408113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6" name="Straight Arrow Connector 32"/>
          <p:cNvCxnSpPr>
            <a:cxnSpLocks noChangeShapeType="1"/>
            <a:endCxn id="9" idx="1"/>
          </p:cNvCxnSpPr>
          <p:nvPr/>
        </p:nvCxnSpPr>
        <p:spPr bwMode="auto">
          <a:xfrm>
            <a:off x="8688389" y="3644901"/>
            <a:ext cx="454025" cy="10652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7" name="Straight Arrow Connector 32"/>
          <p:cNvCxnSpPr>
            <a:cxnSpLocks noChangeShapeType="1"/>
            <a:endCxn id="8" idx="1"/>
          </p:cNvCxnSpPr>
          <p:nvPr/>
        </p:nvCxnSpPr>
        <p:spPr bwMode="auto">
          <a:xfrm>
            <a:off x="8688389" y="3660775"/>
            <a:ext cx="454025" cy="219868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8" name="Straight Arrow Connector 32"/>
          <p:cNvCxnSpPr>
            <a:cxnSpLocks noChangeShapeType="1"/>
            <a:endCxn id="11" idx="1"/>
          </p:cNvCxnSpPr>
          <p:nvPr/>
        </p:nvCxnSpPr>
        <p:spPr bwMode="auto">
          <a:xfrm flipV="1">
            <a:off x="8688389" y="2549526"/>
            <a:ext cx="454025" cy="1095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99" name="Straight Arrow Connector 32"/>
          <p:cNvCxnSpPr>
            <a:cxnSpLocks noChangeShapeType="1"/>
            <a:stCxn id="14" idx="3"/>
          </p:cNvCxnSpPr>
          <p:nvPr/>
        </p:nvCxnSpPr>
        <p:spPr bwMode="auto">
          <a:xfrm>
            <a:off x="5168900" y="3657600"/>
            <a:ext cx="12144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0" name="Straight Arrow Connector 32"/>
          <p:cNvCxnSpPr>
            <a:cxnSpLocks noChangeShapeType="1"/>
            <a:endCxn id="14" idx="1"/>
          </p:cNvCxnSpPr>
          <p:nvPr/>
        </p:nvCxnSpPr>
        <p:spPr bwMode="auto">
          <a:xfrm>
            <a:off x="3216276" y="3657600"/>
            <a:ext cx="72707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0269" name="文字方塊 480268"/>
          <p:cNvSpPr txBox="1"/>
          <p:nvPr/>
        </p:nvSpPr>
        <p:spPr>
          <a:xfrm>
            <a:off x="1992313" y="1433513"/>
            <a:ext cx="10334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Sources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0" name="文字方塊 49"/>
          <p:cNvSpPr txBox="1"/>
          <p:nvPr/>
        </p:nvSpPr>
        <p:spPr>
          <a:xfrm>
            <a:off x="3740151" y="1470026"/>
            <a:ext cx="164782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Transformation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1" name="文字方塊 50"/>
          <p:cNvSpPr txBox="1"/>
          <p:nvPr/>
        </p:nvSpPr>
        <p:spPr>
          <a:xfrm>
            <a:off x="6126163" y="1470026"/>
            <a:ext cx="18669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Platforms &amp; Tools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8910638" y="1281114"/>
            <a:ext cx="1363662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Applications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7751763" y="2852738"/>
            <a:ext cx="110490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Big Data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Analytics 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5083176" y="2852738"/>
            <a:ext cx="14446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Transformed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3248026" y="2944813"/>
            <a:ext cx="65087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Raw </a:t>
            </a:r>
            <a:br>
              <a:rPr lang="en-US" altLang="zh-TW" b="1" dirty="0">
                <a:ea typeface="新細明體" pitchFamily="18" charset="-120"/>
              </a:rPr>
            </a:br>
            <a:r>
              <a:rPr lang="en-US" altLang="zh-TW" b="1" dirty="0">
                <a:ea typeface="新細明體" pitchFamily="18" charset="-120"/>
              </a:rPr>
              <a:t>Data</a:t>
            </a:r>
            <a:endParaRPr lang="zh-TW" altLang="en-US" b="1" dirty="0">
              <a:ea typeface="新細明體" pitchFamily="18" charset="-120"/>
            </a:endParaRPr>
          </a:p>
        </p:txBody>
      </p:sp>
      <p:cxnSp>
        <p:nvCxnSpPr>
          <p:cNvPr id="20508" name="Straight Arrow Connector 32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4556125" y="2894014"/>
            <a:ext cx="0" cy="3190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09" name="Straight Arrow Connector 32"/>
          <p:cNvCxnSpPr>
            <a:cxnSpLocks noChangeShapeType="1"/>
            <a:stCxn id="14" idx="2"/>
            <a:endCxn id="15" idx="0"/>
          </p:cNvCxnSpPr>
          <p:nvPr/>
        </p:nvCxnSpPr>
        <p:spPr bwMode="auto">
          <a:xfrm>
            <a:off x="4556125" y="4102100"/>
            <a:ext cx="0" cy="190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0" name="Straight Arrow Connector 32"/>
          <p:cNvCxnSpPr>
            <a:cxnSpLocks noChangeShapeType="1"/>
            <a:stCxn id="15" idx="2"/>
            <a:endCxn id="16" idx="0"/>
          </p:cNvCxnSpPr>
          <p:nvPr/>
        </p:nvCxnSpPr>
        <p:spPr bwMode="auto">
          <a:xfrm>
            <a:off x="4556125" y="5183189"/>
            <a:ext cx="0" cy="179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圓角矩形 30"/>
          <p:cNvSpPr/>
          <p:nvPr/>
        </p:nvSpPr>
        <p:spPr>
          <a:xfrm>
            <a:off x="3143251" y="2163763"/>
            <a:ext cx="5889625" cy="4360862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7200" b="1" dirty="0">
                <a:solidFill>
                  <a:srgbClr val="FF0000"/>
                </a:solidFill>
              </a:rPr>
              <a:t>Data Mining</a:t>
            </a:r>
          </a:p>
          <a:p>
            <a:pPr algn="ctr">
              <a:defRPr/>
            </a:pPr>
            <a:r>
              <a:rPr lang="en-US" altLang="zh-TW" sz="7200" b="1" dirty="0">
                <a:solidFill>
                  <a:schemeClr val="accent1"/>
                </a:solidFill>
              </a:rPr>
              <a:t>Big Data Analytics Applications</a:t>
            </a:r>
          </a:p>
        </p:txBody>
      </p:sp>
    </p:spTree>
    <p:extLst>
      <p:ext uri="{BB962C8B-B14F-4D97-AF65-F5344CB8AC3E}">
        <p14:creationId xmlns:p14="http://schemas.microsoft.com/office/powerpoint/2010/main" val="3363947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71439"/>
            <a:ext cx="8229600" cy="9810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15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9356EB0-271E-1C49-BF3B-AC0AF736394A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13" y="1119188"/>
            <a:ext cx="3529012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287713" y="6519864"/>
            <a:ext cx="6164262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ea typeface="新細明體" pitchFamily="18" charset="-120"/>
                <a:hlinkClick r:id="rId3"/>
              </a:rPr>
              <a:t>http://www.amazon.com/Social-Data-Mining-Hiroshi-Ishikawa/dp/149871093X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2855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平行四邊形 15"/>
          <p:cNvSpPr>
            <a:spLocks noChangeArrowheads="1"/>
          </p:cNvSpPr>
          <p:nvPr/>
        </p:nvSpPr>
        <p:spPr bwMode="auto">
          <a:xfrm>
            <a:off x="4083051" y="5156201"/>
            <a:ext cx="4316413" cy="1228725"/>
          </a:xfrm>
          <a:prstGeom prst="parallelogram">
            <a:avLst>
              <a:gd name="adj" fmla="val 24981"/>
            </a:avLst>
          </a:prstGeom>
          <a:gradFill rotWithShape="1">
            <a:gsLst>
              <a:gs pos="0">
                <a:srgbClr val="DAFDA7"/>
              </a:gs>
              <a:gs pos="35001">
                <a:srgbClr val="E4FDC2"/>
              </a:gs>
              <a:gs pos="100000">
                <a:srgbClr val="F5FFE6"/>
              </a:gs>
            </a:gsLst>
            <a:lin ang="162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26988"/>
            <a:ext cx="8229600" cy="15843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Architecture for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Social Big Data Mining</a:t>
            </a:r>
            <a:br>
              <a:rPr lang="en-US" altLang="zh-TW" dirty="0"/>
            </a:br>
            <a:r>
              <a:rPr lang="en-US" altLang="zh-TW" sz="2400" b="0" dirty="0">
                <a:solidFill>
                  <a:schemeClr val="bg1">
                    <a:lumMod val="65000"/>
                  </a:schemeClr>
                </a:solidFill>
              </a:rPr>
              <a:t>(Hiroshi Ishikawa, 2015)</a:t>
            </a:r>
            <a:endParaRPr lang="zh-TW" altLang="en-US" sz="2400" dirty="0"/>
          </a:p>
        </p:txBody>
      </p:sp>
      <p:sp>
        <p:nvSpPr>
          <p:cNvPr id="2253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DB5D910-7910-7F42-A9C6-766B9EFA03B7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39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流程圖: 磁碟 4"/>
          <p:cNvSpPr>
            <a:spLocks noChangeArrowheads="1"/>
          </p:cNvSpPr>
          <p:nvPr/>
        </p:nvSpPr>
        <p:spPr bwMode="auto">
          <a:xfrm>
            <a:off x="4187826" y="54451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7" name="流程圖: 磁碟 6"/>
          <p:cNvSpPr>
            <a:spLocks noChangeArrowheads="1"/>
          </p:cNvSpPr>
          <p:nvPr/>
        </p:nvSpPr>
        <p:spPr bwMode="auto">
          <a:xfrm>
            <a:off x="4079876" y="5661025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8" name="流程圖: 磁碟 7"/>
          <p:cNvSpPr>
            <a:spLocks noChangeArrowheads="1"/>
          </p:cNvSpPr>
          <p:nvPr/>
        </p:nvSpPr>
        <p:spPr bwMode="auto">
          <a:xfrm>
            <a:off x="3935413" y="5876925"/>
            <a:ext cx="360362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9" name="流程圖: 磁碟 8"/>
          <p:cNvSpPr>
            <a:spLocks noChangeArrowheads="1"/>
          </p:cNvSpPr>
          <p:nvPr/>
        </p:nvSpPr>
        <p:spPr bwMode="auto">
          <a:xfrm>
            <a:off x="8220076" y="5300663"/>
            <a:ext cx="360363" cy="431800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0" name="流程圖: 磁碟 9"/>
          <p:cNvSpPr>
            <a:spLocks noChangeArrowheads="1"/>
          </p:cNvSpPr>
          <p:nvPr/>
        </p:nvSpPr>
        <p:spPr bwMode="auto">
          <a:xfrm>
            <a:off x="8115301" y="5516564"/>
            <a:ext cx="360363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1" name="流程圖: 磁碟 10"/>
          <p:cNvSpPr>
            <a:spLocks noChangeArrowheads="1"/>
          </p:cNvSpPr>
          <p:nvPr/>
        </p:nvSpPr>
        <p:spPr bwMode="auto">
          <a:xfrm>
            <a:off x="7970838" y="5732464"/>
            <a:ext cx="360362" cy="433387"/>
          </a:xfrm>
          <a:prstGeom prst="flowChartMagneticDisk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3" name="平行四邊形 12"/>
          <p:cNvSpPr>
            <a:spLocks noChangeArrowheads="1"/>
          </p:cNvSpPr>
          <p:nvPr/>
        </p:nvSpPr>
        <p:spPr bwMode="auto">
          <a:xfrm>
            <a:off x="4370388" y="1844676"/>
            <a:ext cx="4318000" cy="1368425"/>
          </a:xfrm>
          <a:prstGeom prst="parallelogram">
            <a:avLst>
              <a:gd name="adj" fmla="val 24995"/>
            </a:avLst>
          </a:prstGeom>
          <a:gradFill rotWithShape="1">
            <a:gsLst>
              <a:gs pos="0">
                <a:srgbClr val="C9B5E8"/>
              </a:gs>
              <a:gs pos="35001">
                <a:srgbClr val="D9CBEE"/>
              </a:gs>
              <a:gs pos="100000">
                <a:srgbClr val="F0EAF9"/>
              </a:gs>
            </a:gsLst>
            <a:lin ang="16200000" scaled="1"/>
          </a:gradFill>
          <a:ln w="9525">
            <a:solidFill>
              <a:srgbClr val="7D60A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5" name="平行四邊形 14"/>
          <p:cNvSpPr>
            <a:spLocks noChangeArrowheads="1"/>
          </p:cNvSpPr>
          <p:nvPr/>
        </p:nvSpPr>
        <p:spPr bwMode="auto">
          <a:xfrm>
            <a:off x="4178300" y="3429001"/>
            <a:ext cx="4318000" cy="1547813"/>
          </a:xfrm>
          <a:prstGeom prst="parallelogram">
            <a:avLst>
              <a:gd name="adj" fmla="val 25004"/>
            </a:avLst>
          </a:prstGeom>
          <a:gradFill rotWithShape="1">
            <a:gsLst>
              <a:gs pos="0">
                <a:srgbClr val="9EEAFF"/>
              </a:gs>
              <a:gs pos="35001">
                <a:srgbClr val="BBEFFF"/>
              </a:gs>
              <a:gs pos="100000">
                <a:srgbClr val="E4F9FF"/>
              </a:gs>
            </a:gsLst>
            <a:lin ang="16200000" scaled="1"/>
          </a:gradFill>
          <a:ln w="9525">
            <a:solidFill>
              <a:srgbClr val="46AAC5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dk1"/>
              </a:solidFill>
            </a:endParaRPr>
          </a:p>
        </p:txBody>
      </p:sp>
      <p:sp>
        <p:nvSpPr>
          <p:cNvPr id="17" name="平行四邊形 16"/>
          <p:cNvSpPr>
            <a:spLocks noChangeArrowheads="1"/>
          </p:cNvSpPr>
          <p:nvPr/>
        </p:nvSpPr>
        <p:spPr bwMode="auto">
          <a:xfrm>
            <a:off x="5988050" y="5661026"/>
            <a:ext cx="1633538" cy="396875"/>
          </a:xfrm>
          <a:prstGeom prst="parallelogram">
            <a:avLst>
              <a:gd name="adj" fmla="val 25001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Hardware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8" name="平行四邊形 17"/>
          <p:cNvSpPr>
            <a:spLocks noChangeArrowheads="1"/>
          </p:cNvSpPr>
          <p:nvPr/>
        </p:nvSpPr>
        <p:spPr bwMode="auto">
          <a:xfrm>
            <a:off x="4859338" y="5300664"/>
            <a:ext cx="1631950" cy="396875"/>
          </a:xfrm>
          <a:prstGeom prst="parallelogram">
            <a:avLst>
              <a:gd name="adj" fmla="val 24977"/>
            </a:avLst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altLang="zh-TW" sz="2000" dirty="0">
                <a:solidFill>
                  <a:schemeClr val="dk1"/>
                </a:solidFill>
              </a:rPr>
              <a:t>Software</a:t>
            </a:r>
            <a:endParaRPr lang="zh-TW" altLang="en-US" sz="2000" dirty="0">
              <a:solidFill>
                <a:schemeClr val="dk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15139" y="5229225"/>
            <a:ext cx="1241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Social Data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637338" y="6083300"/>
            <a:ext cx="1511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3">
                    <a:lumMod val="50000"/>
                  </a:schemeClr>
                </a:solidFill>
                <a:ea typeface="新細明體" pitchFamily="18" charset="-120"/>
              </a:rPr>
              <a:t>Physical Layer</a:t>
            </a:r>
            <a:endParaRPr lang="zh-TW" altLang="en-US" b="1" dirty="0">
              <a:solidFill>
                <a:schemeClr val="accent3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16725" y="4652964"/>
            <a:ext cx="139858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tx2"/>
                </a:solidFill>
                <a:ea typeface="新細明體" pitchFamily="18" charset="-120"/>
              </a:rPr>
              <a:t>Logical Layer</a:t>
            </a:r>
            <a:endParaRPr lang="zh-TW" altLang="en-US" b="1" dirty="0">
              <a:solidFill>
                <a:schemeClr val="tx2"/>
              </a:solidFill>
              <a:ea typeface="新細明體" pitchFamily="18" charset="-120"/>
            </a:endParaRPr>
          </a:p>
        </p:txBody>
      </p:sp>
      <p:sp>
        <p:nvSpPr>
          <p:cNvPr id="14" name="橢圓 13"/>
          <p:cNvSpPr>
            <a:spLocks noChangeArrowheads="1"/>
          </p:cNvSpPr>
          <p:nvPr/>
        </p:nvSpPr>
        <p:spPr bwMode="auto">
          <a:xfrm>
            <a:off x="4691063" y="1952626"/>
            <a:ext cx="3365500" cy="93186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dirty="0">
                <a:solidFill>
                  <a:schemeClr val="dk1"/>
                </a:solidFill>
              </a:rPr>
              <a:t>Integrated analysis</a:t>
            </a:r>
            <a:endParaRPr lang="zh-TW" altLang="en-US" dirty="0">
              <a:solidFill>
                <a:schemeClr val="dk1"/>
              </a:solidFill>
            </a:endParaRPr>
          </a:p>
        </p:txBody>
      </p:sp>
      <p:sp>
        <p:nvSpPr>
          <p:cNvPr id="24" name="橢圓 23"/>
          <p:cNvSpPr>
            <a:spLocks noChangeArrowheads="1"/>
          </p:cNvSpPr>
          <p:nvPr/>
        </p:nvSpPr>
        <p:spPr bwMode="auto">
          <a:xfrm>
            <a:off x="4403725" y="421481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Multivariate analysis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5" name="橢圓 24"/>
          <p:cNvSpPr>
            <a:spLocks noChangeArrowheads="1"/>
          </p:cNvSpPr>
          <p:nvPr/>
        </p:nvSpPr>
        <p:spPr bwMode="auto">
          <a:xfrm>
            <a:off x="5818188" y="4149726"/>
            <a:ext cx="1327150" cy="5826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1400" dirty="0">
                <a:solidFill>
                  <a:schemeClr val="dk1"/>
                </a:solidFill>
              </a:rPr>
              <a:t>Application specific task</a:t>
            </a: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28" name="橢圓 27"/>
          <p:cNvSpPr>
            <a:spLocks noChangeArrowheads="1"/>
          </p:cNvSpPr>
          <p:nvPr/>
        </p:nvSpPr>
        <p:spPr bwMode="auto">
          <a:xfrm>
            <a:off x="7358063" y="2273300"/>
            <a:ext cx="430212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0" name="橢圓 29"/>
          <p:cNvSpPr/>
          <p:nvPr/>
        </p:nvSpPr>
        <p:spPr>
          <a:xfrm>
            <a:off x="5351463" y="2160588"/>
            <a:ext cx="2006600" cy="539750"/>
          </a:xfrm>
          <a:prstGeom prst="ellipse">
            <a:avLst/>
          </a:prstGeom>
          <a:noFill/>
          <a:ln w="28575">
            <a:prstDash val="sysDash"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/>
          </a:p>
        </p:txBody>
      </p:sp>
      <p:sp>
        <p:nvSpPr>
          <p:cNvPr id="31" name="橢圓 30"/>
          <p:cNvSpPr>
            <a:spLocks noChangeArrowheads="1"/>
          </p:cNvSpPr>
          <p:nvPr/>
        </p:nvSpPr>
        <p:spPr bwMode="auto">
          <a:xfrm>
            <a:off x="6121401" y="2565401"/>
            <a:ext cx="430213" cy="290513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sp>
        <p:nvSpPr>
          <p:cNvPr id="32" name="橢圓 31"/>
          <p:cNvSpPr>
            <a:spLocks noChangeArrowheads="1"/>
          </p:cNvSpPr>
          <p:nvPr/>
        </p:nvSpPr>
        <p:spPr bwMode="auto">
          <a:xfrm>
            <a:off x="4921251" y="2273300"/>
            <a:ext cx="430213" cy="292100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zh-TW" altLang="en-US" sz="1400" dirty="0">
              <a:solidFill>
                <a:schemeClr val="dk1"/>
              </a:solidFill>
            </a:endParaRPr>
          </a:p>
        </p:txBody>
      </p:sp>
      <p:cxnSp>
        <p:nvCxnSpPr>
          <p:cNvPr id="33" name="直線接點 32"/>
          <p:cNvCxnSpPr>
            <a:stCxn id="32" idx="2"/>
            <a:endCxn id="24" idx="2"/>
          </p:cNvCxnSpPr>
          <p:nvPr/>
        </p:nvCxnSpPr>
        <p:spPr>
          <a:xfrm flipH="1">
            <a:off x="4403726" y="2419351"/>
            <a:ext cx="517525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接點 35"/>
          <p:cNvCxnSpPr>
            <a:stCxn id="32" idx="6"/>
            <a:endCxn id="24" idx="6"/>
          </p:cNvCxnSpPr>
          <p:nvPr/>
        </p:nvCxnSpPr>
        <p:spPr>
          <a:xfrm>
            <a:off x="5351463" y="2419351"/>
            <a:ext cx="379412" cy="20859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>
            <a:stCxn id="31" idx="2"/>
            <a:endCxn id="25" idx="2"/>
          </p:cNvCxnSpPr>
          <p:nvPr/>
        </p:nvCxnSpPr>
        <p:spPr>
          <a:xfrm flipH="1">
            <a:off x="5818188" y="2709864"/>
            <a:ext cx="303212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接點 41"/>
          <p:cNvCxnSpPr>
            <a:stCxn id="31" idx="6"/>
            <a:endCxn id="25" idx="6"/>
          </p:cNvCxnSpPr>
          <p:nvPr/>
        </p:nvCxnSpPr>
        <p:spPr>
          <a:xfrm>
            <a:off x="6551614" y="2709864"/>
            <a:ext cx="593725" cy="173037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橢圓 25"/>
          <p:cNvSpPr>
            <a:spLocks noChangeArrowheads="1"/>
          </p:cNvSpPr>
          <p:nvPr/>
        </p:nvSpPr>
        <p:spPr bwMode="auto">
          <a:xfrm>
            <a:off x="6815138" y="3573463"/>
            <a:ext cx="1327150" cy="582612"/>
          </a:xfrm>
          <a:prstGeom prst="ellipse">
            <a:avLst/>
          </a:prstGeom>
          <a:gradFill rotWithShape="1">
            <a:gsLst>
              <a:gs pos="0">
                <a:srgbClr val="FFBE86"/>
              </a:gs>
              <a:gs pos="35001">
                <a:srgbClr val="FFD0AA"/>
              </a:gs>
              <a:gs pos="100000">
                <a:srgbClr val="FFEBDB"/>
              </a:gs>
            </a:gsLst>
            <a:lin ang="162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FF0000"/>
                </a:solidFill>
              </a:rPr>
              <a:t>Data </a:t>
            </a:r>
            <a:br>
              <a:rPr lang="en-US" altLang="zh-TW" b="1" dirty="0">
                <a:solidFill>
                  <a:srgbClr val="FF0000"/>
                </a:solidFill>
              </a:rPr>
            </a:br>
            <a:r>
              <a:rPr lang="en-US" altLang="zh-TW" b="1" dirty="0">
                <a:solidFill>
                  <a:srgbClr val="FF0000"/>
                </a:solidFill>
              </a:rPr>
              <a:t>Mining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cxnSp>
        <p:nvCxnSpPr>
          <p:cNvPr id="45" name="直線接點 44"/>
          <p:cNvCxnSpPr>
            <a:stCxn id="28" idx="6"/>
            <a:endCxn id="26" idx="6"/>
          </p:cNvCxnSpPr>
          <p:nvPr/>
        </p:nvCxnSpPr>
        <p:spPr>
          <a:xfrm>
            <a:off x="7788276" y="2419351"/>
            <a:ext cx="354013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接點 48"/>
          <p:cNvCxnSpPr>
            <a:stCxn id="28" idx="2"/>
          </p:cNvCxnSpPr>
          <p:nvPr/>
        </p:nvCxnSpPr>
        <p:spPr>
          <a:xfrm flipH="1">
            <a:off x="6804025" y="2419351"/>
            <a:ext cx="554038" cy="1444625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/>
          <p:cNvSpPr txBox="1"/>
          <p:nvPr/>
        </p:nvSpPr>
        <p:spPr>
          <a:xfrm>
            <a:off x="6611939" y="2916238"/>
            <a:ext cx="1824037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ea typeface="新細明體" pitchFamily="18" charset="-120"/>
              </a:rPr>
              <a:t>Conceptual Layer</a:t>
            </a:r>
            <a:endParaRPr lang="zh-TW" altLang="en-US" b="1" dirty="0">
              <a:solidFill>
                <a:schemeClr val="accent4">
                  <a:lumMod val="50000"/>
                </a:schemeClr>
              </a:solidFill>
              <a:ea typeface="新細明體" pitchFamily="18" charset="-120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1703389" y="1763714"/>
            <a:ext cx="22828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Enabling Technologies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3" name="文字方塊 52"/>
          <p:cNvSpPr txBox="1"/>
          <p:nvPr/>
        </p:nvSpPr>
        <p:spPr>
          <a:xfrm>
            <a:off x="9256714" y="1763714"/>
            <a:ext cx="9858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TW" b="1" dirty="0">
                <a:ea typeface="新細明體" pitchFamily="18" charset="-120"/>
              </a:rPr>
              <a:t>Analysts</a:t>
            </a:r>
            <a:endParaRPr lang="zh-TW" altLang="en-US" b="1" dirty="0">
              <a:ea typeface="新細明體" pitchFamily="18" charset="-120"/>
            </a:endParaRPr>
          </a:p>
        </p:txBody>
      </p:sp>
      <p:sp>
        <p:nvSpPr>
          <p:cNvPr id="54" name="文字方塊 53"/>
          <p:cNvSpPr txBox="1"/>
          <p:nvPr/>
        </p:nvSpPr>
        <p:spPr>
          <a:xfrm>
            <a:off x="8616951" y="2133601"/>
            <a:ext cx="1954213" cy="4302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Model Construction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Explanation by Model 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5" name="文字方塊 54"/>
          <p:cNvSpPr txBox="1"/>
          <p:nvPr/>
        </p:nvSpPr>
        <p:spPr>
          <a:xfrm>
            <a:off x="8639176" y="3357564"/>
            <a:ext cx="1825625" cy="172243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Construction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confirmation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of individual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hypothesis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Description and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execution of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application-specific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task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6" name="文字方塊 55"/>
          <p:cNvSpPr txBox="1"/>
          <p:nvPr/>
        </p:nvSpPr>
        <p:spPr>
          <a:xfrm>
            <a:off x="1603375" y="2192338"/>
            <a:ext cx="2203450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Integrated analysis model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7" name="文字方塊 56"/>
          <p:cNvSpPr txBox="1"/>
          <p:nvPr/>
        </p:nvSpPr>
        <p:spPr>
          <a:xfrm>
            <a:off x="1603376" y="3486151"/>
            <a:ext cx="2417763" cy="129381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Natural Language Processing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Information Extraction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Anomaly Detection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Discovery of relationships </a:t>
            </a:r>
            <a:br>
              <a:rPr lang="en-US" altLang="zh-TW" sz="1400" b="1" dirty="0">
                <a:ea typeface="新細明體" pitchFamily="18" charset="-120"/>
              </a:rPr>
            </a:br>
            <a:r>
              <a:rPr lang="en-US" altLang="zh-TW" sz="1400" b="1" dirty="0">
                <a:ea typeface="新細明體" pitchFamily="18" charset="-120"/>
              </a:rPr>
              <a:t>among heterogeneous data</a:t>
            </a:r>
          </a:p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Large-scale visualization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58" name="圓角矩形 57"/>
          <p:cNvSpPr/>
          <p:nvPr/>
        </p:nvSpPr>
        <p:spPr>
          <a:xfrm>
            <a:off x="1592263" y="2133601"/>
            <a:ext cx="2525712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60" name="文字方塊 59"/>
          <p:cNvSpPr txBox="1"/>
          <p:nvPr/>
        </p:nvSpPr>
        <p:spPr>
          <a:xfrm>
            <a:off x="1603376" y="5283200"/>
            <a:ext cx="2462213" cy="21590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285750" indent="-144000">
              <a:buFont typeface="Arial" panose="020B0604020202020204" pitchFamily="34" charset="0"/>
              <a:buChar char="•"/>
              <a:defRPr/>
            </a:pPr>
            <a:r>
              <a:rPr lang="en-US" altLang="zh-TW" sz="1400" b="1" dirty="0">
                <a:ea typeface="新細明體" pitchFamily="18" charset="-120"/>
              </a:rPr>
              <a:t>Parallel distrusted processing</a:t>
            </a:r>
            <a:endParaRPr lang="zh-TW" altLang="en-US" sz="1400" b="1" dirty="0">
              <a:ea typeface="新細明體" pitchFamily="18" charset="-120"/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8645525" y="2095501"/>
            <a:ext cx="1925638" cy="3636963"/>
          </a:xfrm>
          <a:prstGeom prst="roundRect">
            <a:avLst>
              <a:gd name="adj" fmla="val 4171"/>
            </a:avLst>
          </a:pr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4008438" y="6638926"/>
            <a:ext cx="4572000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  <a:ea typeface="新細明體" pitchFamily="18" charset="-120"/>
              </a:rPr>
              <a:t>Source: Hiroshi Ishikawa (2015), Social Big Data Mining, CRC Press</a:t>
            </a:r>
            <a:endParaRPr lang="zh-TW" altLang="en-US" sz="1000" dirty="0">
              <a:solidFill>
                <a:schemeClr val="bg1">
                  <a:lumMod val="75000"/>
                </a:schemeClr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1447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Understand the </a:t>
            </a:r>
            <a:r>
              <a:rPr lang="en-US" altLang="zh-TW" sz="3600" dirty="0">
                <a:solidFill>
                  <a:srgbClr val="C00000"/>
                </a:solidFill>
              </a:rPr>
              <a:t>fundamental concepts </a:t>
            </a:r>
            <a:r>
              <a:rPr lang="en-US" altLang="zh-TW" sz="3600" dirty="0"/>
              <a:t>and </a:t>
            </a:r>
            <a:r>
              <a:rPr lang="en-US" altLang="zh-TW" sz="3600" dirty="0">
                <a:solidFill>
                  <a:srgbClr val="C00000"/>
                </a:solidFill>
              </a:rPr>
              <a:t>research issues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Big Data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Equip with </a:t>
            </a:r>
            <a:r>
              <a:rPr lang="en-US" altLang="zh-TW" sz="3600" dirty="0">
                <a:solidFill>
                  <a:srgbClr val="C00000"/>
                </a:solidFill>
              </a:rPr>
              <a:t>Hands-on practices </a:t>
            </a:r>
            <a:r>
              <a:rPr lang="en-US" altLang="zh-TW" sz="3600" dirty="0"/>
              <a:t>of </a:t>
            </a:r>
            <a:r>
              <a:rPr lang="en-US" altLang="zh-TW" sz="3600" u="sng" dirty="0">
                <a:solidFill>
                  <a:srgbClr val="FF0000"/>
                </a:solidFill>
              </a:rPr>
              <a:t>Big Data Analysis</a:t>
            </a:r>
            <a:r>
              <a:rPr lang="en-US" altLang="zh-TW" sz="36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TW" sz="3600" dirty="0"/>
              <a:t>Conduct </a:t>
            </a:r>
            <a:r>
              <a:rPr lang="en-US" altLang="zh-TW" sz="3600" dirty="0">
                <a:solidFill>
                  <a:srgbClr val="C00000"/>
                </a:solidFill>
              </a:rPr>
              <a:t>information systems research </a:t>
            </a:r>
            <a:r>
              <a:rPr lang="en-US" altLang="zh-TW" sz="3600" dirty="0"/>
              <a:t>in the context of </a:t>
            </a:r>
            <a:r>
              <a:rPr lang="en-US" altLang="zh-TW" sz="3600" u="sng" dirty="0">
                <a:solidFill>
                  <a:srgbClr val="FF0000"/>
                </a:solidFill>
              </a:rPr>
              <a:t>Big Data Analysis</a:t>
            </a:r>
            <a:r>
              <a:rPr lang="en-US" altLang="zh-TW" sz="36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65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>
          <a:xfrm>
            <a:off x="1836739" y="115888"/>
            <a:ext cx="8580437" cy="792162"/>
          </a:xfrm>
        </p:spPr>
        <p:txBody>
          <a:bodyPr/>
          <a:lstStyle/>
          <a:p>
            <a:r>
              <a:rPr lang="en-US" altLang="zh-TW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 (BI) Infrastructure</a:t>
            </a:r>
            <a:endParaRPr lang="zh-TW" altLang="en-US" sz="400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35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C224871-2C42-1A47-93B7-62B43DBD08DC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3556" name="Picture Placeholder 12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01850" y="908051"/>
            <a:ext cx="7988300" cy="5478463"/>
          </a:xfrm>
        </p:spPr>
      </p:pic>
      <p:sp>
        <p:nvSpPr>
          <p:cNvPr id="2355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171700" y="6597650"/>
            <a:ext cx="7848600" cy="260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kumimoji="0" lang="en-US" altLang="zh-TW" sz="1000">
                <a:solidFill>
                  <a:srgbClr val="898989"/>
                </a:solidFill>
                <a:latin typeface="Calibri" charset="0"/>
              </a:rPr>
              <a:t>Source: Kenneth C. Laudon &amp; Jane P. Laudon (2014), Management Information Systems: Managing the Digital Firm, Thirteenth Edition, Pearson. </a:t>
            </a:r>
            <a:endParaRPr kumimoji="0" lang="es-ES" altLang="zh-TW" sz="10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8832850" y="5734051"/>
            <a:ext cx="1189038" cy="327025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70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752600" y="188914"/>
            <a:ext cx="8686800" cy="936625"/>
          </a:xfrm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altLang="zh-TW" sz="4000">
                <a:solidFill>
                  <a:srgbClr val="17375E"/>
                </a:solidFill>
                <a:latin typeface="Calibri" charset="0"/>
                <a:ea typeface="標楷體" charset="-120"/>
              </a:rPr>
              <a:t>Data Warehouse</a:t>
            </a:r>
            <a:br>
              <a:rPr lang="en-US" altLang="zh-TW" sz="4000">
                <a:latin typeface="Calibri" charset="0"/>
                <a:ea typeface="標楷體" charset="-120"/>
              </a:rPr>
            </a:br>
            <a:r>
              <a:rPr lang="en-US" altLang="zh-TW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 sz="4000">
                <a:latin typeface="Calibri" charset="0"/>
                <a:ea typeface="標楷體" charset="-120"/>
              </a:rPr>
              <a:t>and </a:t>
            </a:r>
            <a:r>
              <a:rPr lang="en-US" altLang="zh-TW" sz="4000">
                <a:solidFill>
                  <a:srgbClr val="FFC000"/>
                </a:solidFill>
                <a:latin typeface="Calibri" charset="0"/>
                <a:ea typeface="標楷體" charset="-120"/>
              </a:rPr>
              <a:t>Business Intelligence </a:t>
            </a:r>
          </a:p>
        </p:txBody>
      </p:sp>
      <p:sp>
        <p:nvSpPr>
          <p:cNvPr id="24579" name="AutoShape 1027"/>
          <p:cNvSpPr>
            <a:spLocks noChangeArrowheads="1"/>
          </p:cNvSpPr>
          <p:nvPr/>
        </p:nvSpPr>
        <p:spPr bwMode="auto">
          <a:xfrm>
            <a:off x="2286000" y="1447800"/>
            <a:ext cx="7467600" cy="5029200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zh-TW" sz="2400">
              <a:latin typeface="Times New Roman" charset="0"/>
            </a:endParaRPr>
          </a:p>
        </p:txBody>
      </p:sp>
      <p:sp>
        <p:nvSpPr>
          <p:cNvPr id="24580" name="Line 1028"/>
          <p:cNvSpPr>
            <a:spLocks noChangeShapeType="1"/>
          </p:cNvSpPr>
          <p:nvPr/>
        </p:nvSpPr>
        <p:spPr bwMode="auto">
          <a:xfrm>
            <a:off x="2743200" y="5867400"/>
            <a:ext cx="6553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Line 1029"/>
          <p:cNvSpPr>
            <a:spLocks noChangeShapeType="1"/>
          </p:cNvSpPr>
          <p:nvPr/>
        </p:nvSpPr>
        <p:spPr bwMode="auto">
          <a:xfrm>
            <a:off x="3200400" y="5257800"/>
            <a:ext cx="563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2" name="Line 1030"/>
          <p:cNvSpPr>
            <a:spLocks noChangeShapeType="1"/>
          </p:cNvSpPr>
          <p:nvPr/>
        </p:nvSpPr>
        <p:spPr bwMode="auto">
          <a:xfrm>
            <a:off x="3733800" y="4495800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3" name="Line 1031"/>
          <p:cNvSpPr>
            <a:spLocks noChangeShapeType="1"/>
          </p:cNvSpPr>
          <p:nvPr/>
        </p:nvSpPr>
        <p:spPr bwMode="auto">
          <a:xfrm>
            <a:off x="4343400" y="3733800"/>
            <a:ext cx="3352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Line 1032"/>
          <p:cNvSpPr>
            <a:spLocks noChangeShapeType="1"/>
          </p:cNvSpPr>
          <p:nvPr/>
        </p:nvSpPr>
        <p:spPr bwMode="auto">
          <a:xfrm>
            <a:off x="4953000" y="2895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5" name="Line 1033"/>
          <p:cNvSpPr>
            <a:spLocks noChangeShapeType="1"/>
          </p:cNvSpPr>
          <p:nvPr/>
        </p:nvSpPr>
        <p:spPr bwMode="auto">
          <a:xfrm flipV="1">
            <a:off x="20574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1034"/>
          <p:cNvSpPr>
            <a:spLocks noChangeShapeType="1"/>
          </p:cNvSpPr>
          <p:nvPr/>
        </p:nvSpPr>
        <p:spPr bwMode="auto">
          <a:xfrm flipV="1">
            <a:off x="10363200" y="1447800"/>
            <a:ext cx="0" cy="502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Text Box 1035"/>
          <p:cNvSpPr txBox="1">
            <a:spLocks noChangeArrowheads="1"/>
          </p:cNvSpPr>
          <p:nvPr/>
        </p:nvSpPr>
        <p:spPr bwMode="auto">
          <a:xfrm>
            <a:off x="2117726" y="1509713"/>
            <a:ext cx="19208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Increasing potential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to support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 decisions</a:t>
            </a:r>
          </a:p>
        </p:txBody>
      </p:sp>
      <p:sp>
        <p:nvSpPr>
          <p:cNvPr id="24588" name="Text Box 1036"/>
          <p:cNvSpPr txBox="1">
            <a:spLocks noChangeArrowheads="1"/>
          </p:cNvSpPr>
          <p:nvPr/>
        </p:nvSpPr>
        <p:spPr bwMode="auto">
          <a:xfrm>
            <a:off x="9272588" y="1955800"/>
            <a:ext cx="10017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End User</a:t>
            </a:r>
            <a:endParaRPr lang="en-US" altLang="zh-TW" sz="1600">
              <a:latin typeface="Times New Roman" charset="0"/>
            </a:endParaRPr>
          </a:p>
        </p:txBody>
      </p:sp>
      <p:sp>
        <p:nvSpPr>
          <p:cNvPr id="24589" name="Text Box 1037"/>
          <p:cNvSpPr txBox="1">
            <a:spLocks noChangeArrowheads="1"/>
          </p:cNvSpPr>
          <p:nvPr/>
        </p:nvSpPr>
        <p:spPr bwMode="auto">
          <a:xfrm>
            <a:off x="9275763" y="2946401"/>
            <a:ext cx="952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Business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Analyst</a:t>
            </a:r>
          </a:p>
        </p:txBody>
      </p:sp>
      <p:sp>
        <p:nvSpPr>
          <p:cNvPr id="24590" name="Text Box 1038"/>
          <p:cNvSpPr txBox="1">
            <a:spLocks noChangeArrowheads="1"/>
          </p:cNvSpPr>
          <p:nvPr/>
        </p:nvSpPr>
        <p:spPr bwMode="auto">
          <a:xfrm>
            <a:off x="9364663" y="3784601"/>
            <a:ext cx="8556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     Data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Analyst</a:t>
            </a:r>
          </a:p>
        </p:txBody>
      </p:sp>
      <p:sp>
        <p:nvSpPr>
          <p:cNvPr id="24591" name="Text Box 1039"/>
          <p:cNvSpPr txBox="1">
            <a:spLocks noChangeArrowheads="1"/>
          </p:cNvSpPr>
          <p:nvPr/>
        </p:nvSpPr>
        <p:spPr bwMode="auto">
          <a:xfrm>
            <a:off x="9626600" y="5689600"/>
            <a:ext cx="6111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zh-TW" sz="1600" b="1">
                <a:latin typeface="Times New Roman" charset="0"/>
              </a:rPr>
              <a:t>DBA</a:t>
            </a:r>
          </a:p>
        </p:txBody>
      </p:sp>
      <p:sp>
        <p:nvSpPr>
          <p:cNvPr id="24592" name="Text Box 1040"/>
          <p:cNvSpPr txBox="1">
            <a:spLocks noChangeArrowheads="1"/>
          </p:cNvSpPr>
          <p:nvPr/>
        </p:nvSpPr>
        <p:spPr bwMode="auto">
          <a:xfrm>
            <a:off x="5410200" y="2178050"/>
            <a:ext cx="121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C000"/>
                </a:solidFill>
              </a:rPr>
              <a:t>Decision</a:t>
            </a:r>
            <a:r>
              <a:rPr lang="en-US" altLang="zh-TW" sz="1800">
                <a:solidFill>
                  <a:srgbClr val="FFC000"/>
                </a:solidFill>
              </a:rPr>
              <a:t> </a:t>
            </a:r>
            <a:r>
              <a:rPr lang="en-US" altLang="zh-TW" sz="1800" b="1">
                <a:solidFill>
                  <a:srgbClr val="FFC000"/>
                </a:solidFill>
              </a:rPr>
              <a:t>Making</a:t>
            </a:r>
          </a:p>
        </p:txBody>
      </p:sp>
      <p:sp>
        <p:nvSpPr>
          <p:cNvPr id="24593" name="Text Box 1041"/>
          <p:cNvSpPr txBox="1">
            <a:spLocks noChangeArrowheads="1"/>
          </p:cNvSpPr>
          <p:nvPr/>
        </p:nvSpPr>
        <p:spPr bwMode="auto">
          <a:xfrm>
            <a:off x="4876801" y="2992438"/>
            <a:ext cx="19057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Presentation</a:t>
            </a:r>
          </a:p>
        </p:txBody>
      </p:sp>
      <p:sp>
        <p:nvSpPr>
          <p:cNvPr id="24594" name="Text Box 1042"/>
          <p:cNvSpPr txBox="1">
            <a:spLocks noChangeArrowheads="1"/>
          </p:cNvSpPr>
          <p:nvPr/>
        </p:nvSpPr>
        <p:spPr bwMode="auto">
          <a:xfrm>
            <a:off x="4800600" y="3352801"/>
            <a:ext cx="2578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Visualization Techniques</a:t>
            </a:r>
          </a:p>
        </p:txBody>
      </p:sp>
      <p:sp>
        <p:nvSpPr>
          <p:cNvPr id="24595" name="Text Box 1043"/>
          <p:cNvSpPr txBox="1">
            <a:spLocks noChangeArrowheads="1"/>
          </p:cNvSpPr>
          <p:nvPr/>
        </p:nvSpPr>
        <p:spPr bwMode="auto">
          <a:xfrm>
            <a:off x="5181601" y="3765551"/>
            <a:ext cx="1782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0000"/>
                </a:solidFill>
              </a:rPr>
              <a:t>Data Mining</a:t>
            </a:r>
          </a:p>
        </p:txBody>
      </p:sp>
      <p:sp>
        <p:nvSpPr>
          <p:cNvPr id="24596" name="Text Box 1044"/>
          <p:cNvSpPr txBox="1">
            <a:spLocks noChangeArrowheads="1"/>
          </p:cNvSpPr>
          <p:nvPr/>
        </p:nvSpPr>
        <p:spPr bwMode="auto">
          <a:xfrm>
            <a:off x="5105400" y="4038601"/>
            <a:ext cx="232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Information Discovery</a:t>
            </a:r>
          </a:p>
        </p:txBody>
      </p:sp>
      <p:sp>
        <p:nvSpPr>
          <p:cNvPr id="24597" name="Text Box 1045"/>
          <p:cNvSpPr txBox="1">
            <a:spLocks noChangeArrowheads="1"/>
          </p:cNvSpPr>
          <p:nvPr/>
        </p:nvSpPr>
        <p:spPr bwMode="auto">
          <a:xfrm>
            <a:off x="4892676" y="4572001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1800" b="1"/>
              <a:t>Data Exploration</a:t>
            </a:r>
          </a:p>
        </p:txBody>
      </p:sp>
      <p:sp>
        <p:nvSpPr>
          <p:cNvPr id="24598" name="Text Box 1047"/>
          <p:cNvSpPr txBox="1">
            <a:spLocks noChangeArrowheads="1"/>
          </p:cNvSpPr>
          <p:nvPr/>
        </p:nvSpPr>
        <p:spPr bwMode="auto">
          <a:xfrm>
            <a:off x="3657600" y="4876801"/>
            <a:ext cx="4572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Statistical Summary, Querying, and Reporting</a:t>
            </a:r>
            <a:endParaRPr lang="en-US" altLang="zh-TW" sz="1800" b="1" i="1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9239" name="Text Box 1048"/>
          <p:cNvSpPr txBox="1">
            <a:spLocks noChangeArrowheads="1"/>
          </p:cNvSpPr>
          <p:nvPr/>
        </p:nvSpPr>
        <p:spPr bwMode="auto">
          <a:xfrm>
            <a:off x="3124201" y="5410200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zh-TW" b="1" dirty="0">
                <a:latin typeface="Calibri" pitchFamily="34" charset="0"/>
                <a:ea typeface="新細明體" pitchFamily="18" charset="-120"/>
              </a:rPr>
              <a:t>Data Preprocessing/Integration, </a:t>
            </a:r>
            <a:r>
              <a:rPr lang="en-US" altLang="zh-TW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新細明體" pitchFamily="18" charset="-120"/>
              </a:rPr>
              <a:t>Data Warehouses</a:t>
            </a:r>
          </a:p>
        </p:txBody>
      </p:sp>
      <p:sp>
        <p:nvSpPr>
          <p:cNvPr id="24600" name="Text Box 1049"/>
          <p:cNvSpPr txBox="1">
            <a:spLocks noChangeArrowheads="1"/>
          </p:cNvSpPr>
          <p:nvPr/>
        </p:nvSpPr>
        <p:spPr bwMode="auto">
          <a:xfrm>
            <a:off x="5105400" y="5791200"/>
            <a:ext cx="14241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/>
              <a:t>Data Sources</a:t>
            </a:r>
            <a:endParaRPr lang="en-US" altLang="zh-TW" sz="1800" b="1">
              <a:solidFill>
                <a:schemeClr val="bg1"/>
              </a:solidFill>
            </a:endParaRPr>
          </a:p>
        </p:txBody>
      </p:sp>
      <p:sp>
        <p:nvSpPr>
          <p:cNvPr id="24601" name="Text Box 1050"/>
          <p:cNvSpPr txBox="1">
            <a:spLocks noChangeArrowheads="1"/>
          </p:cNvSpPr>
          <p:nvPr/>
        </p:nvSpPr>
        <p:spPr bwMode="auto">
          <a:xfrm>
            <a:off x="2590800" y="6096001"/>
            <a:ext cx="7118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800" b="1" i="1">
                <a:latin typeface="Times New Roman" charset="0"/>
              </a:rPr>
              <a:t>Paper, Files, Web documents, Scientific experiments, Database Systems</a:t>
            </a:r>
          </a:p>
        </p:txBody>
      </p:sp>
      <p:sp>
        <p:nvSpPr>
          <p:cNvPr id="24602" name="Line 1051"/>
          <p:cNvSpPr>
            <a:spLocks noChangeShapeType="1"/>
          </p:cNvSpPr>
          <p:nvPr/>
        </p:nvSpPr>
        <p:spPr bwMode="auto">
          <a:xfrm>
            <a:off x="1981200" y="6477000"/>
            <a:ext cx="838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603" name="投影片編號版面配置區 2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B084202-3812-7D41-B9FE-226935964D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7436" name="文字方塊 32"/>
          <p:cNvSpPr txBox="1">
            <a:spLocks noChangeArrowheads="1"/>
          </p:cNvSpPr>
          <p:nvPr/>
        </p:nvSpPr>
        <p:spPr bwMode="auto">
          <a:xfrm>
            <a:off x="2424114" y="6597651"/>
            <a:ext cx="750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Source: Jiawei Han and Micheline </a:t>
            </a:r>
            <a:r>
              <a:rPr lang="en-US" altLang="zh-TW" sz="1200" dirty="0" err="1">
                <a:solidFill>
                  <a:schemeClr val="bg1">
                    <a:lumMod val="65000"/>
                  </a:schemeClr>
                </a:solidFill>
              </a:rPr>
              <a:t>Kamber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</a:rPr>
              <a:t> (2006), Data Mining: Concepts and Techniques, Second Edition, Elsevier</a:t>
            </a:r>
            <a:endParaRPr lang="zh-TW" alt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圓角矩形 28"/>
          <p:cNvSpPr/>
          <p:nvPr/>
        </p:nvSpPr>
        <p:spPr>
          <a:xfrm>
            <a:off x="4511676" y="3751263"/>
            <a:ext cx="2917825" cy="654050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7561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981200" y="115889"/>
            <a:ext cx="8229600" cy="7207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The Evolution of BI Capabilities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0539" y="927100"/>
            <a:ext cx="613092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560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58F8F09-182D-014B-A5E0-9FD8095862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3719514" y="5943600"/>
            <a:ext cx="1152525" cy="509588"/>
          </a:xfrm>
          <a:prstGeom prst="roundRect">
            <a:avLst>
              <a:gd name="adj" fmla="val 4171"/>
            </a:avLst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172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54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85EE6371-3331-2843-B2EF-5DE098ED8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66947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8996" y="6567489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altLang="zh-TW" sz="1000" dirty="0">
                <a:solidFill>
                  <a:srgbClr val="A6A6A6"/>
                </a:solidFill>
                <a:hlinkClick r:id="rId2"/>
              </a:rPr>
              <a:t>https://www.amazon.com/Data-Mining-Machine-Learning-Practitioners/dp/1118618041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0084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Big Data, Data Mining, and Machine Learning: Value Creation for Business Leaders and Practitioners,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Jared Dean,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400" dirty="0">
                <a:solidFill>
                  <a:schemeClr val="accent1"/>
                </a:solidFill>
              </a:rPr>
              <a:t>Wiley, 2014.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ABAB81C-1C3C-4C4A-B0B0-EF4D5A6D8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592" y="1524561"/>
            <a:ext cx="3322817" cy="495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5796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279651" y="188914"/>
            <a:ext cx="7764463" cy="1044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Mining </a:t>
            </a:r>
            <a:r>
              <a:rPr lang="en-US" altLang="zh-TW">
                <a:latin typeface="Calibri" charset="0"/>
                <a:ea typeface="標楷體" charset="-120"/>
              </a:rPr>
              <a:t>at the </a:t>
            </a:r>
            <a:br>
              <a:rPr lang="en-US" altLang="zh-TW">
                <a:latin typeface="Calibri" charset="0"/>
                <a:ea typeface="標楷體" charset="-120"/>
              </a:rPr>
            </a:br>
            <a:r>
              <a:rPr lang="en-US" altLang="zh-TW">
                <a:latin typeface="Calibri" charset="0"/>
                <a:ea typeface="標楷體" charset="-120"/>
              </a:rPr>
              <a:t>Intersection of Many Disciplines</a:t>
            </a: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713" y="1196976"/>
            <a:ext cx="593725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字方塊 32"/>
          <p:cNvSpPr txBox="1">
            <a:spLocks noChangeArrowheads="1"/>
          </p:cNvSpPr>
          <p:nvPr/>
        </p:nvSpPr>
        <p:spPr bwMode="auto">
          <a:xfrm>
            <a:off x="3359151" y="6597651"/>
            <a:ext cx="5616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200">
                <a:solidFill>
                  <a:srgbClr val="A6A6A6"/>
                </a:solidFill>
              </a:rPr>
              <a:t>Source:  Turban et al. (2011), Decision Support and Business Intelligence Systems</a:t>
            </a:r>
            <a:endParaRPr lang="zh-TW" altLang="en-US" sz="1200">
              <a:solidFill>
                <a:srgbClr val="A6A6A6"/>
              </a:solidFill>
            </a:endParaRPr>
          </a:p>
        </p:txBody>
      </p:sp>
      <p:sp>
        <p:nvSpPr>
          <p:cNvPr id="2867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9983789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A6C17F5-7516-D341-9DDE-25745447695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78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7523B1-5C65-9A4B-B1F9-958CE6F12B6B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3976" y="404813"/>
            <a:ext cx="413702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970214" y="6581776"/>
            <a:ext cx="6251575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http://www.amazon.com/Big-Data-Analytics-Turning-Money/dp/1118147596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3169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86F3F56-FCE6-2E43-816B-E7CB2257D4F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1925" y="141288"/>
            <a:ext cx="4217988" cy="64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063751" y="6597651"/>
            <a:ext cx="8208963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</a:rPr>
              <a:t>Source: </a:t>
            </a:r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Arial" pitchFamily="34" charset="0"/>
                <a:ea typeface="新細明體" pitchFamily="18" charset="-120"/>
                <a:hlinkClick r:id="rId3"/>
              </a:rPr>
              <a:t>http://www.amazon.com/Big-Data-Revolution-Transform-Mayer-Schonberger/dp/B00D81X2YE</a:t>
            </a:r>
            <a:endParaRPr lang="en-US" altLang="zh-TW" sz="1200" dirty="0">
              <a:solidFill>
                <a:schemeClr val="bg1">
                  <a:lumMod val="65000"/>
                </a:schemeClr>
              </a:solidFill>
              <a:latin typeface="Arial" pitchFamily="34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57758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D74B4FE-BC17-7F44-BD51-7BD56842952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48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5843" name="Picture 2" descr="https://www.thalesgroup.com/sites/default/files/styles/original/public/assets/images/big_data_0.png?itok=nwyPBe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076" y="314326"/>
            <a:ext cx="8202613" cy="613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1997076" y="6597651"/>
            <a:ext cx="8202613" cy="246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85000"/>
                  </a:schemeClr>
                </a:solidFill>
                <a:ea typeface="新細明體" pitchFamily="18" charset="-120"/>
              </a:rPr>
              <a:t>Source: https://www.thalesgroup.com/en/worldwide/big-data/big-data-big-analytics-visual-analytics-what-does-it-all-mean</a:t>
            </a:r>
          </a:p>
        </p:txBody>
      </p:sp>
    </p:spTree>
    <p:extLst>
      <p:ext uri="{BB962C8B-B14F-4D97-AF65-F5344CB8AC3E}">
        <p14:creationId xmlns:p14="http://schemas.microsoft.com/office/powerpoint/2010/main" val="2705336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>
          <a:xfrm>
            <a:off x="1703389" y="188913"/>
            <a:ext cx="8713787" cy="6477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Big Data with Hadoop Architecture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3686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432A252-42D9-A14F-9CFE-A733EA8D6CC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8213" y="836613"/>
            <a:ext cx="7848600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02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F7E46-0ED1-0C4E-AE3E-A101A75A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900" dirty="0"/>
              <a:t>This course introduces the </a:t>
            </a:r>
            <a:r>
              <a:rPr lang="en-US" sz="39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3900" dirty="0"/>
              <a:t> of </a:t>
            </a:r>
            <a:r>
              <a:rPr lang="en-US" sz="3900" dirty="0">
                <a:solidFill>
                  <a:srgbClr val="FF0000"/>
                </a:solidFill>
              </a:rPr>
              <a:t>Big Data Analysis</a:t>
            </a:r>
            <a:r>
              <a:rPr lang="en-US" sz="39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900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Introduction to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AI, Data Science and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Foundations of Big Data Analysis in Python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SAS Viya, Data Preparation and Algorithm Selection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Decision Trees and Ensembles of Trees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Neural Networks (NN) and Support Vector Machines (SVM)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Model Assessment and Deployment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 err="1"/>
              <a:t>ChatGPT</a:t>
            </a:r>
            <a:r>
              <a:rPr lang="en-US" sz="3100" dirty="0"/>
              <a:t> and Large Language Models (LLM) for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Deep Learning for Finance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Case Study on Big Data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796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0CADE34A-F8D8-644A-89C5-48ECA9F42F6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9651" y="1865313"/>
            <a:ext cx="7561263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6065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Processing: </a:t>
            </a:r>
            <a:r>
              <a:rPr lang="en-US" altLang="zh-TW" sz="3200" dirty="0" err="1"/>
              <a:t>MapReduce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5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AB8D44C-CD6F-7B45-BF84-113CE2D0A91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Logical Architecture</a:t>
            </a:r>
            <a:br>
              <a:rPr lang="en-US" altLang="zh-TW" sz="3200" dirty="0"/>
            </a:br>
            <a:r>
              <a:rPr lang="en-US" altLang="zh-TW" sz="3200" dirty="0"/>
              <a:t>Storage: HDFS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89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7363" y="2271713"/>
            <a:ext cx="8731250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6580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5F83599-286B-6445-BD27-55CF985E051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2314" y="1958975"/>
            <a:ext cx="83153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5"/>
            <a:ext cx="8713787" cy="18430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Process Flow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12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9B15EF-382A-3447-9DA3-3A374740D4F3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989" y="1557338"/>
            <a:ext cx="70453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703389" y="22226"/>
            <a:ext cx="8713787" cy="13192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zh-TW" dirty="0">
                <a:solidFill>
                  <a:schemeClr val="accent1"/>
                </a:solidFill>
              </a:rPr>
              <a:t>Big Data with Hadoop Architecture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sz="4000" dirty="0"/>
              <a:t>Hadoop Cluster</a:t>
            </a:r>
            <a:endParaRPr lang="zh-TW" altLang="en-US" sz="3200" dirty="0"/>
          </a:p>
        </p:txBody>
      </p:sp>
      <p:sp>
        <p:nvSpPr>
          <p:cNvPr id="7" name="矩形 6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979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Traditional ETL Architecture</a:t>
            </a:r>
            <a:endParaRPr lang="zh-TW" altLang="en-US">
              <a:latin typeface="Calibri" charset="0"/>
              <a:ea typeface="標楷體" charset="-120"/>
            </a:endParaRPr>
          </a:p>
        </p:txBody>
      </p:sp>
      <p:sp>
        <p:nvSpPr>
          <p:cNvPr id="419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52BC91-619B-1E46-81C5-D3309F0378EE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825" y="1844676"/>
            <a:ext cx="8629650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1212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B5A68F-0C47-984A-81BD-40761237FC3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855913" y="6608764"/>
            <a:ext cx="67691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altLang="zh-TW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https://software.intel.com/sites/default/files/article/402274/etl-big-data-with-hadoop.pdf</a:t>
            </a:r>
            <a:endParaRPr lang="en-US" altLang="zh-TW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9" y="1871664"/>
            <a:ext cx="87709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Offload ETL with Hadoop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(Big Data Architecture)</a:t>
            </a:r>
            <a:endParaRPr lang="zh-TW" altLang="en-US">
              <a:latin typeface="Calibri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27753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標題 1"/>
          <p:cNvSpPr>
            <a:spLocks noGrp="1"/>
          </p:cNvSpPr>
          <p:nvPr>
            <p:ph type="title"/>
          </p:nvPr>
        </p:nvSpPr>
        <p:spPr>
          <a:xfrm>
            <a:off x="1981200" y="130175"/>
            <a:ext cx="8229600" cy="85090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and Hadoop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47F7585-88B9-6941-99AE-E8F76465ACB4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6084" name="Picture 2" descr="http://spark.apache.org/images/spark-runs-everywhe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4" y="1035051"/>
            <a:ext cx="7038975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矩形 5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5644872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Spark Ecosystem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710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EDDAE75-6D10-1E46-87D8-72E1CC0FD778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7108" name="Picture 2" descr="http://spark.apache.org/images/spark-stac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7851" y="1989138"/>
            <a:ext cx="856456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矩形 6"/>
          <p:cNvSpPr>
            <a:spLocks noChangeArrowheads="1"/>
          </p:cNvSpPr>
          <p:nvPr/>
        </p:nvSpPr>
        <p:spPr bwMode="auto">
          <a:xfrm>
            <a:off x="4686300" y="6524626"/>
            <a:ext cx="237013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sz="1200">
                <a:solidFill>
                  <a:srgbClr val="969696"/>
                </a:solidFill>
              </a:rPr>
              <a:t>Source:</a:t>
            </a:r>
            <a:r>
              <a:rPr lang="en-US" altLang="zh-TW" sz="1200"/>
              <a:t> </a:t>
            </a:r>
            <a:r>
              <a:rPr lang="en-US" altLang="zh-TW" sz="1200">
                <a:hlinkClick r:id="rId3"/>
              </a:rPr>
              <a:t>http://spark.apache.org/</a:t>
            </a:r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2118985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9C40CD-FC2D-8798-7E5D-8D31A8A150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584" y="928886"/>
            <a:ext cx="8278832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6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CD8E1-724B-85E2-1B50-F8A598FBC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Conversational AI </a:t>
            </a:r>
            <a:br>
              <a:rPr lang="en-US" dirty="0"/>
            </a:br>
            <a:r>
              <a:rPr lang="en-US" sz="3200" b="0" dirty="0"/>
              <a:t>to deliver contextual and personal experience to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222909-F34C-A464-B76C-768094170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46EBD-CF92-8E0C-BACD-C966E6CA1E9B}"/>
              </a:ext>
            </a:extLst>
          </p:cNvPr>
          <p:cNvSpPr txBox="1"/>
          <p:nvPr/>
        </p:nvSpPr>
        <p:spPr>
          <a:xfrm>
            <a:off x="1879680" y="6396335"/>
            <a:ext cx="8432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Huynh-The,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Thien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, Quoc-Viet Pham, Xuan-Qui Pham, Thanh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Nguyen, Zhu Han, and Dong-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Seong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Kim  (2022). </a:t>
            </a:r>
            <a:br>
              <a:rPr lang="en-US" sz="12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"Artificial Intelligence for the Metaverse: A Survey."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preprint arXiv:2202.10336.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A01B6C-D2C1-B601-83AE-E3C4205DA9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720" y="1460668"/>
            <a:ext cx="11217426" cy="4935668"/>
          </a:xfrm>
        </p:spPr>
      </p:pic>
    </p:spTree>
    <p:extLst>
      <p:ext uri="{BB962C8B-B14F-4D97-AF65-F5344CB8AC3E}">
        <p14:creationId xmlns:p14="http://schemas.microsoft.com/office/powerpoint/2010/main" val="372772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861F-CEA4-6E4C-A3B3-ED608C05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Core Competence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D7EB9-AC82-9844-9538-EA95F8E73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3600" dirty="0">
                <a:solidFill>
                  <a:srgbClr val="C00000"/>
                </a:solidFill>
              </a:rPr>
              <a:t>Exploring new knowledge in information technology, system development and application  </a:t>
            </a:r>
            <a:r>
              <a:rPr lang="en-US" altLang="zh-TW" sz="3600" dirty="0"/>
              <a:t>80 %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Internet marketing planning ability  10 %</a:t>
            </a:r>
          </a:p>
          <a:p>
            <a:endParaRPr lang="en-US" altLang="zh-TW" sz="3600" dirty="0"/>
          </a:p>
          <a:p>
            <a:r>
              <a:rPr lang="en-US" altLang="zh-TW" sz="3600" dirty="0"/>
              <a:t>Thesis writing and independent research skills  10 %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D06C39-4AD8-3E4B-A788-509A89E67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64BEE-D3D0-A340-8ECE-3B2751A0B4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DC5F19-2912-1F4E-B2FE-75B5EAC55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95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AB134D-92D1-60DD-4428-148FD7F23B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979" y="818104"/>
            <a:ext cx="8083182" cy="566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48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</a:t>
            </a:r>
            <a:r>
              <a:rPr lang="en-US" dirty="0" err="1"/>
              <a:t>ChatGPT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https://chat.openai.com/chat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1F840-7364-D8B3-5D79-C02FC362E1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0064" y="953286"/>
            <a:ext cx="7030830" cy="552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77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48245"/>
          </a:xfrm>
        </p:spPr>
        <p:txBody>
          <a:bodyPr/>
          <a:lstStyle/>
          <a:p>
            <a:r>
              <a:rPr lang="en-US" dirty="0"/>
              <a:t> The Transformers Timeline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6DCA31-EAE0-7D40-91E7-DF2EDFC83D6C}"/>
              </a:ext>
            </a:extLst>
          </p:cNvPr>
          <p:cNvSpPr txBox="1"/>
          <p:nvPr/>
        </p:nvSpPr>
        <p:spPr>
          <a:xfrm>
            <a:off x="1019955" y="6612809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B96249-4D2C-C646-9570-3D7DA57F5526}"/>
              </a:ext>
            </a:extLst>
          </p:cNvPr>
          <p:cNvCxnSpPr>
            <a:cxnSpLocks/>
          </p:cNvCxnSpPr>
          <p:nvPr/>
        </p:nvCxnSpPr>
        <p:spPr>
          <a:xfrm>
            <a:off x="397330" y="5016500"/>
            <a:ext cx="11723166" cy="2043"/>
          </a:xfrm>
          <a:prstGeom prst="straightConnector1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EE52D7A-23CC-F447-B4BE-B2BA349E26A1}"/>
              </a:ext>
            </a:extLst>
          </p:cNvPr>
          <p:cNvSpPr txBox="1"/>
          <p:nvPr/>
        </p:nvSpPr>
        <p:spPr>
          <a:xfrm>
            <a:off x="2140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A96C379-7F0F-B743-9C66-E3BF6F000A16}"/>
              </a:ext>
            </a:extLst>
          </p:cNvPr>
          <p:cNvCxnSpPr>
            <a:cxnSpLocks/>
          </p:cNvCxnSpPr>
          <p:nvPr/>
        </p:nvCxnSpPr>
        <p:spPr>
          <a:xfrm flipV="1">
            <a:off x="61733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0DE3A66-6174-0945-BA88-BCCD672122CC}"/>
              </a:ext>
            </a:extLst>
          </p:cNvPr>
          <p:cNvCxnSpPr>
            <a:cxnSpLocks/>
          </p:cNvCxnSpPr>
          <p:nvPr/>
        </p:nvCxnSpPr>
        <p:spPr>
          <a:xfrm flipV="1">
            <a:off x="180590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F0D096-B5AC-C842-9E69-9EDAD46BA0A8}"/>
              </a:ext>
            </a:extLst>
          </p:cNvPr>
          <p:cNvCxnSpPr>
            <a:cxnSpLocks/>
          </p:cNvCxnSpPr>
          <p:nvPr/>
        </p:nvCxnSpPr>
        <p:spPr>
          <a:xfrm flipV="1">
            <a:off x="367661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9BB671-7C82-3D4F-929D-C51A80EE27A1}"/>
              </a:ext>
            </a:extLst>
          </p:cNvPr>
          <p:cNvCxnSpPr>
            <a:cxnSpLocks/>
          </p:cNvCxnSpPr>
          <p:nvPr/>
        </p:nvCxnSpPr>
        <p:spPr>
          <a:xfrm flipV="1">
            <a:off x="5661619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BF391EF-ED29-E740-8D5C-4B050CDDCA84}"/>
              </a:ext>
            </a:extLst>
          </p:cNvPr>
          <p:cNvCxnSpPr>
            <a:cxnSpLocks/>
          </p:cNvCxnSpPr>
          <p:nvPr/>
        </p:nvCxnSpPr>
        <p:spPr>
          <a:xfrm flipV="1">
            <a:off x="7506924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1B570B8-344D-A74F-9AEC-3D98A9D911B2}"/>
              </a:ext>
            </a:extLst>
          </p:cNvPr>
          <p:cNvSpPr txBox="1"/>
          <p:nvPr/>
        </p:nvSpPr>
        <p:spPr>
          <a:xfrm>
            <a:off x="1279719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DEF7C6-3702-9D44-8BDB-F62D355D6873}"/>
              </a:ext>
            </a:extLst>
          </p:cNvPr>
          <p:cNvSpPr txBox="1"/>
          <p:nvPr/>
        </p:nvSpPr>
        <p:spPr>
          <a:xfrm>
            <a:off x="316565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A68BDB-BEB2-034B-A412-82601EB248B9}"/>
              </a:ext>
            </a:extLst>
          </p:cNvPr>
          <p:cNvSpPr txBox="1"/>
          <p:nvPr/>
        </p:nvSpPr>
        <p:spPr>
          <a:xfrm>
            <a:off x="517542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CA0ED8-E637-544D-AA25-B4DC32E60451}"/>
              </a:ext>
            </a:extLst>
          </p:cNvPr>
          <p:cNvSpPr txBox="1"/>
          <p:nvPr/>
        </p:nvSpPr>
        <p:spPr>
          <a:xfrm>
            <a:off x="7493184" y="5154939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468AFD-17D9-8841-863B-80C33DAEFCA3}"/>
              </a:ext>
            </a:extLst>
          </p:cNvPr>
          <p:cNvCxnSpPr>
            <a:cxnSpLocks/>
          </p:cNvCxnSpPr>
          <p:nvPr/>
        </p:nvCxnSpPr>
        <p:spPr>
          <a:xfrm flipV="1">
            <a:off x="1203112" y="3859296"/>
            <a:ext cx="0" cy="112114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093B743-3936-6146-A8EC-D168494F5D70}"/>
              </a:ext>
            </a:extLst>
          </p:cNvPr>
          <p:cNvCxnSpPr>
            <a:cxnSpLocks/>
          </p:cNvCxnSpPr>
          <p:nvPr/>
        </p:nvCxnSpPr>
        <p:spPr>
          <a:xfrm flipV="1">
            <a:off x="213971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8DE19AB-CD60-F043-9739-2A1C2F9912F0}"/>
              </a:ext>
            </a:extLst>
          </p:cNvPr>
          <p:cNvCxnSpPr>
            <a:cxnSpLocks/>
          </p:cNvCxnSpPr>
          <p:nvPr/>
        </p:nvCxnSpPr>
        <p:spPr>
          <a:xfrm flipV="1">
            <a:off x="279242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FD74AA-1945-3641-9AAD-BDAE7D934652}"/>
              </a:ext>
            </a:extLst>
          </p:cNvPr>
          <p:cNvCxnSpPr>
            <a:cxnSpLocks/>
          </p:cNvCxnSpPr>
          <p:nvPr/>
        </p:nvCxnSpPr>
        <p:spPr>
          <a:xfrm flipV="1">
            <a:off x="3378059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7DB69E7-9370-1143-BB2A-4E64F454DF3A}"/>
              </a:ext>
            </a:extLst>
          </p:cNvPr>
          <p:cNvCxnSpPr>
            <a:cxnSpLocks/>
          </p:cNvCxnSpPr>
          <p:nvPr/>
        </p:nvCxnSpPr>
        <p:spPr>
          <a:xfrm flipV="1">
            <a:off x="466887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D724237-45C0-DE4B-9E14-B9B256F8876C}"/>
              </a:ext>
            </a:extLst>
          </p:cNvPr>
          <p:cNvCxnSpPr>
            <a:cxnSpLocks/>
          </p:cNvCxnSpPr>
          <p:nvPr/>
        </p:nvCxnSpPr>
        <p:spPr>
          <a:xfrm flipV="1">
            <a:off x="5483415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28BFDE-AB93-C84C-B183-3EFB5F29FEDE}"/>
              </a:ext>
            </a:extLst>
          </p:cNvPr>
          <p:cNvCxnSpPr>
            <a:cxnSpLocks/>
          </p:cNvCxnSpPr>
          <p:nvPr/>
        </p:nvCxnSpPr>
        <p:spPr>
          <a:xfrm flipV="1">
            <a:off x="6883093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05D0A68-894C-7843-8E0F-4E1EFAC82D57}"/>
              </a:ext>
            </a:extLst>
          </p:cNvPr>
          <p:cNvCxnSpPr>
            <a:cxnSpLocks/>
          </p:cNvCxnSpPr>
          <p:nvPr/>
        </p:nvCxnSpPr>
        <p:spPr>
          <a:xfrm flipV="1">
            <a:off x="8014641" y="2738147"/>
            <a:ext cx="0" cy="2242298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12AAA38-A209-7A4D-AB3D-A56E5041D7D0}"/>
              </a:ext>
            </a:extLst>
          </p:cNvPr>
          <p:cNvCxnSpPr>
            <a:cxnSpLocks/>
          </p:cNvCxnSpPr>
          <p:nvPr/>
        </p:nvCxnSpPr>
        <p:spPr>
          <a:xfrm flipV="1">
            <a:off x="3940537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B911B9F-527D-0B48-891F-D5A6C9D17CBC}"/>
              </a:ext>
            </a:extLst>
          </p:cNvPr>
          <p:cNvCxnSpPr>
            <a:cxnSpLocks/>
          </p:cNvCxnSpPr>
          <p:nvPr/>
        </p:nvCxnSpPr>
        <p:spPr>
          <a:xfrm flipV="1">
            <a:off x="5245926" y="3339158"/>
            <a:ext cx="0" cy="1641287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22D0C53-AFCF-924F-B089-F51D34CAA24C}"/>
              </a:ext>
            </a:extLst>
          </p:cNvPr>
          <p:cNvCxnSpPr>
            <a:cxnSpLocks/>
          </p:cNvCxnSpPr>
          <p:nvPr/>
        </p:nvCxnSpPr>
        <p:spPr>
          <a:xfrm flipV="1">
            <a:off x="6381444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4A467F8-B0E5-9D4D-90BD-9CFF81C27B43}"/>
              </a:ext>
            </a:extLst>
          </p:cNvPr>
          <p:cNvCxnSpPr>
            <a:cxnSpLocks/>
          </p:cNvCxnSpPr>
          <p:nvPr/>
        </p:nvCxnSpPr>
        <p:spPr>
          <a:xfrm flipV="1">
            <a:off x="7115735" y="3267133"/>
            <a:ext cx="0" cy="171331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918D2F9-EB48-2146-A168-AF9B991B11DE}"/>
              </a:ext>
            </a:extLst>
          </p:cNvPr>
          <p:cNvCxnSpPr>
            <a:cxnSpLocks/>
          </p:cNvCxnSpPr>
          <p:nvPr/>
        </p:nvCxnSpPr>
        <p:spPr>
          <a:xfrm flipV="1">
            <a:off x="8658096" y="382585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D48E717-FFC3-E846-B68C-B4BD33F754F3}"/>
              </a:ext>
            </a:extLst>
          </p:cNvPr>
          <p:cNvSpPr txBox="1"/>
          <p:nvPr/>
        </p:nvSpPr>
        <p:spPr>
          <a:xfrm>
            <a:off x="281491" y="3304213"/>
            <a:ext cx="1743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23C46F9-B8D2-B841-9096-DC722F135F50}"/>
              </a:ext>
            </a:extLst>
          </p:cNvPr>
          <p:cNvSpPr txBox="1"/>
          <p:nvPr/>
        </p:nvSpPr>
        <p:spPr>
          <a:xfrm>
            <a:off x="2398857" y="3304213"/>
            <a:ext cx="695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09B523-07D7-2944-9856-9D6EB396DE0A}"/>
              </a:ext>
            </a:extLst>
          </p:cNvPr>
          <p:cNvSpPr txBox="1"/>
          <p:nvPr/>
        </p:nvSpPr>
        <p:spPr>
          <a:xfrm>
            <a:off x="3459570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E54638-214A-D541-A1A8-59E396CAEC34}"/>
              </a:ext>
            </a:extLst>
          </p:cNvPr>
          <p:cNvSpPr txBox="1"/>
          <p:nvPr/>
        </p:nvSpPr>
        <p:spPr>
          <a:xfrm>
            <a:off x="4315387" y="2877493"/>
            <a:ext cx="1587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DistrilBERT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67D1324-1BE2-E24F-BC38-1C3774125629}"/>
              </a:ext>
            </a:extLst>
          </p:cNvPr>
          <p:cNvSpPr txBox="1"/>
          <p:nvPr/>
        </p:nvSpPr>
        <p:spPr>
          <a:xfrm>
            <a:off x="5851177" y="3304213"/>
            <a:ext cx="924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414A64-A267-5F40-9290-85386F6B81A1}"/>
              </a:ext>
            </a:extLst>
          </p:cNvPr>
          <p:cNvSpPr txBox="1"/>
          <p:nvPr/>
        </p:nvSpPr>
        <p:spPr>
          <a:xfrm>
            <a:off x="6988189" y="2769499"/>
            <a:ext cx="492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A9C0ED-6352-DB4F-B661-897B535079C8}"/>
              </a:ext>
            </a:extLst>
          </p:cNvPr>
          <p:cNvSpPr txBox="1"/>
          <p:nvPr/>
        </p:nvSpPr>
        <p:spPr>
          <a:xfrm>
            <a:off x="8222463" y="3304213"/>
            <a:ext cx="871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GPT-J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0DB067C-6032-BC44-9479-F708EFA84481}"/>
              </a:ext>
            </a:extLst>
          </p:cNvPr>
          <p:cNvSpPr txBox="1"/>
          <p:nvPr/>
        </p:nvSpPr>
        <p:spPr>
          <a:xfrm>
            <a:off x="1444628" y="22089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ULMFit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B135F35-E003-2D4D-909B-5B1B2E34499C}"/>
              </a:ext>
            </a:extLst>
          </p:cNvPr>
          <p:cNvSpPr txBox="1"/>
          <p:nvPr/>
        </p:nvSpPr>
        <p:spPr>
          <a:xfrm>
            <a:off x="3000726" y="2208903"/>
            <a:ext cx="830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BERT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4FF93B-3391-1744-BABD-AE1C37F25702}"/>
              </a:ext>
            </a:extLst>
          </p:cNvPr>
          <p:cNvSpPr txBox="1"/>
          <p:nvPr/>
        </p:nvSpPr>
        <p:spPr>
          <a:xfrm>
            <a:off x="3943835" y="2208903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RoBERTa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47DED8-634F-5147-9E47-4FC9BB84EFD1}"/>
              </a:ext>
            </a:extLst>
          </p:cNvPr>
          <p:cNvSpPr txBox="1"/>
          <p:nvPr/>
        </p:nvSpPr>
        <p:spPr>
          <a:xfrm>
            <a:off x="5077212" y="2208903"/>
            <a:ext cx="1021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XLM-R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C5B282-8184-E446-B00A-5162705D5ABE}"/>
              </a:ext>
            </a:extLst>
          </p:cNvPr>
          <p:cNvSpPr txBox="1"/>
          <p:nvPr/>
        </p:nvSpPr>
        <p:spPr>
          <a:xfrm>
            <a:off x="6088974" y="2208903"/>
            <a:ext cx="1309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DeBERTa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D2E0594-BADB-0C4C-96B0-201FE5009344}"/>
              </a:ext>
            </a:extLst>
          </p:cNvPr>
          <p:cNvSpPr txBox="1"/>
          <p:nvPr/>
        </p:nvSpPr>
        <p:spPr>
          <a:xfrm>
            <a:off x="7326897" y="2208903"/>
            <a:ext cx="1291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GPT-Neo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AB59A2F-DD79-B143-B7D3-94445E67EC8D}"/>
              </a:ext>
            </a:extLst>
          </p:cNvPr>
          <p:cNvSpPr txBox="1"/>
          <p:nvPr/>
        </p:nvSpPr>
        <p:spPr>
          <a:xfrm>
            <a:off x="8726268" y="512818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2022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3A5EDC1-696C-C457-AF08-1BCB50DF31B4}"/>
              </a:ext>
            </a:extLst>
          </p:cNvPr>
          <p:cNvCxnSpPr>
            <a:cxnSpLocks/>
          </p:cNvCxnSpPr>
          <p:nvPr/>
        </p:nvCxnSpPr>
        <p:spPr>
          <a:xfrm flipV="1">
            <a:off x="9085528" y="4901888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A9E7344-6881-071C-5D06-42C4B0D9F2E7}"/>
              </a:ext>
            </a:extLst>
          </p:cNvPr>
          <p:cNvCxnSpPr>
            <a:cxnSpLocks/>
          </p:cNvCxnSpPr>
          <p:nvPr/>
        </p:nvCxnSpPr>
        <p:spPr>
          <a:xfrm flipH="1" flipV="1">
            <a:off x="10313235" y="2670568"/>
            <a:ext cx="1" cy="2347975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C08DB0F-FF1C-A542-D0B9-B08621E23CFF}"/>
              </a:ext>
            </a:extLst>
          </p:cNvPr>
          <p:cNvSpPr txBox="1"/>
          <p:nvPr/>
        </p:nvSpPr>
        <p:spPr>
          <a:xfrm>
            <a:off x="9668108" y="2168203"/>
            <a:ext cx="1168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BLOOM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754C765-EB56-BA11-DAEA-56B28FA8E854}"/>
              </a:ext>
            </a:extLst>
          </p:cNvPr>
          <p:cNvCxnSpPr>
            <a:cxnSpLocks/>
          </p:cNvCxnSpPr>
          <p:nvPr/>
        </p:nvCxnSpPr>
        <p:spPr>
          <a:xfrm flipV="1">
            <a:off x="9380703" y="3307352"/>
            <a:ext cx="8913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CE260D6-90B2-F1A4-50DF-F4FA15A40BEA}"/>
              </a:ext>
            </a:extLst>
          </p:cNvPr>
          <p:cNvSpPr txBox="1"/>
          <p:nvPr/>
        </p:nvSpPr>
        <p:spPr>
          <a:xfrm>
            <a:off x="8942826" y="2786053"/>
            <a:ext cx="89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PaLM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58812DC-50BC-C789-004F-73C6DF8A1D83}"/>
              </a:ext>
            </a:extLst>
          </p:cNvPr>
          <p:cNvCxnSpPr>
            <a:cxnSpLocks/>
          </p:cNvCxnSpPr>
          <p:nvPr/>
        </p:nvCxnSpPr>
        <p:spPr>
          <a:xfrm flipV="1">
            <a:off x="10019536" y="38360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2D0EEE2-846F-5A38-0961-D123E9C145C4}"/>
              </a:ext>
            </a:extLst>
          </p:cNvPr>
          <p:cNvSpPr txBox="1"/>
          <p:nvPr/>
        </p:nvSpPr>
        <p:spPr>
          <a:xfrm>
            <a:off x="9308989" y="3314373"/>
            <a:ext cx="1421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OPT-175B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B8D5DB3-B0E0-1396-63BD-0DEF7C473E06}"/>
              </a:ext>
            </a:extLst>
          </p:cNvPr>
          <p:cNvCxnSpPr>
            <a:cxnSpLocks/>
          </p:cNvCxnSpPr>
          <p:nvPr/>
        </p:nvCxnSpPr>
        <p:spPr>
          <a:xfrm flipV="1">
            <a:off x="10754512" y="3320611"/>
            <a:ext cx="8914" cy="1687502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4296009-ACCB-9225-F38F-DB9242B9F7DF}"/>
              </a:ext>
            </a:extLst>
          </p:cNvPr>
          <p:cNvSpPr txBox="1"/>
          <p:nvPr/>
        </p:nvSpPr>
        <p:spPr>
          <a:xfrm>
            <a:off x="10247138" y="2858946"/>
            <a:ext cx="1280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</a:t>
            </a:r>
            <a:endParaRPr lang="en-US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67E5EE-D237-96B8-0726-55A0C6934F66}"/>
              </a:ext>
            </a:extLst>
          </p:cNvPr>
          <p:cNvSpPr txBox="1"/>
          <p:nvPr/>
        </p:nvSpPr>
        <p:spPr>
          <a:xfrm>
            <a:off x="10381573" y="5125604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D4F085D-640F-66AC-FCC5-82E34452928C}"/>
              </a:ext>
            </a:extLst>
          </p:cNvPr>
          <p:cNvCxnSpPr>
            <a:cxnSpLocks/>
          </p:cNvCxnSpPr>
          <p:nvPr/>
        </p:nvCxnSpPr>
        <p:spPr>
          <a:xfrm flipV="1">
            <a:off x="10894089" y="4914804"/>
            <a:ext cx="0" cy="241374"/>
          </a:xfrm>
          <a:prstGeom prst="straightConnector1">
            <a:avLst/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D7B54A3-B388-74EE-6929-517C5F32D394}"/>
              </a:ext>
            </a:extLst>
          </p:cNvPr>
          <p:cNvCxnSpPr>
            <a:cxnSpLocks/>
          </p:cNvCxnSpPr>
          <p:nvPr/>
        </p:nvCxnSpPr>
        <p:spPr>
          <a:xfrm flipV="1">
            <a:off x="11187936" y="3886816"/>
            <a:ext cx="0" cy="1154589"/>
          </a:xfrm>
          <a:prstGeom prst="straightConnector1">
            <a:avLst/>
          </a:prstGeom>
          <a:ln w="31750">
            <a:solidFill>
              <a:srgbClr val="C0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D054843E-C7B9-35AA-6ADD-B6C68A010855}"/>
              </a:ext>
            </a:extLst>
          </p:cNvPr>
          <p:cNvSpPr txBox="1"/>
          <p:nvPr/>
        </p:nvSpPr>
        <p:spPr>
          <a:xfrm>
            <a:off x="10700092" y="3339773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LLaMA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13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F01DB9F-B8F7-9346-A3C8-3A300D181C9C}"/>
              </a:ext>
            </a:extLst>
          </p:cNvPr>
          <p:cNvCxnSpPr>
            <a:cxnSpLocks/>
            <a:endCxn id="37" idx="0"/>
          </p:cNvCxnSpPr>
          <p:nvPr/>
        </p:nvCxnSpPr>
        <p:spPr>
          <a:xfrm>
            <a:off x="3514214" y="2853359"/>
            <a:ext cx="0" cy="304187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26928B4-B7F9-BB4C-9D9A-44B21C19448E}"/>
              </a:ext>
            </a:extLst>
          </p:cNvPr>
          <p:cNvCxnSpPr>
            <a:cxnSpLocks/>
            <a:stCxn id="41" idx="2"/>
            <a:endCxn id="5" idx="0"/>
          </p:cNvCxnSpPr>
          <p:nvPr/>
        </p:nvCxnSpPr>
        <p:spPr>
          <a:xfrm>
            <a:off x="8837492" y="2892679"/>
            <a:ext cx="0" cy="301015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2135D5E-5DB0-CE4D-91E4-1F75679BF6BD}"/>
              </a:ext>
            </a:extLst>
          </p:cNvPr>
          <p:cNvCxnSpPr>
            <a:cxnSpLocks/>
            <a:stCxn id="24" idx="2"/>
            <a:endCxn id="9" idx="0"/>
          </p:cNvCxnSpPr>
          <p:nvPr/>
        </p:nvCxnSpPr>
        <p:spPr>
          <a:xfrm flipH="1">
            <a:off x="6201726" y="2904584"/>
            <a:ext cx="3250" cy="232171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72352D4-DA19-B546-8DE0-73C4FD961818}"/>
              </a:ext>
            </a:extLst>
          </p:cNvPr>
          <p:cNvSpPr/>
          <p:nvPr/>
        </p:nvSpPr>
        <p:spPr>
          <a:xfrm>
            <a:off x="4140201" y="792383"/>
            <a:ext cx="4114800" cy="1259163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893596"/>
          </a:xfrm>
        </p:spPr>
        <p:txBody>
          <a:bodyPr>
            <a:normAutofit/>
          </a:bodyPr>
          <a:lstStyle/>
          <a:p>
            <a:r>
              <a:rPr lang="en-US" dirty="0"/>
              <a:t>Transformer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Lewis Tunstall, Leandro von Werra, and Thomas Wolf (2022), Natural Language Processing with Transformers:  Building Language Applications with Hugging Face,  O'Reilly Media.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C85BF3-9229-E14E-B39C-2B5D3F264C4E}"/>
              </a:ext>
            </a:extLst>
          </p:cNvPr>
          <p:cNvSpPr/>
          <p:nvPr/>
        </p:nvSpPr>
        <p:spPr>
          <a:xfrm>
            <a:off x="4312796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Encoder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53CE586-6A02-0F42-AA32-5F47E69963FD}"/>
              </a:ext>
            </a:extLst>
          </p:cNvPr>
          <p:cNvCxnSpPr>
            <a:cxnSpLocks/>
            <a:stCxn id="26" idx="2"/>
            <a:endCxn id="24" idx="0"/>
          </p:cNvCxnSpPr>
          <p:nvPr/>
        </p:nvCxnSpPr>
        <p:spPr>
          <a:xfrm>
            <a:off x="6197601" y="2051546"/>
            <a:ext cx="7375" cy="2777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544C86F-73CA-D541-BE92-2E7FAC60AF83}"/>
              </a:ext>
            </a:extLst>
          </p:cNvPr>
          <p:cNvSpPr/>
          <p:nvPr/>
        </p:nvSpPr>
        <p:spPr>
          <a:xfrm>
            <a:off x="6348462" y="1370309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Decoder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FA94EFE-97DF-A74E-80E2-D1E42679CFCC}"/>
              </a:ext>
            </a:extLst>
          </p:cNvPr>
          <p:cNvSpPr/>
          <p:nvPr/>
        </p:nvSpPr>
        <p:spPr>
          <a:xfrm>
            <a:off x="5325304" y="232926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9645F3-818D-894A-9CCA-85D43083099F}"/>
              </a:ext>
            </a:extLst>
          </p:cNvPr>
          <p:cNvSpPr/>
          <p:nvPr/>
        </p:nvSpPr>
        <p:spPr>
          <a:xfrm>
            <a:off x="5338981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BART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B3019F1-625D-BC43-96A7-1FD0DA7587F5}"/>
              </a:ext>
            </a:extLst>
          </p:cNvPr>
          <p:cNvSpPr/>
          <p:nvPr/>
        </p:nvSpPr>
        <p:spPr>
          <a:xfrm>
            <a:off x="5338981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M2M-100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10D8A875-92AB-E549-B028-943A063F05ED}"/>
              </a:ext>
            </a:extLst>
          </p:cNvPr>
          <p:cNvSpPr/>
          <p:nvPr/>
        </p:nvSpPr>
        <p:spPr>
          <a:xfrm>
            <a:off x="5338981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</a:rPr>
              <a:t>BigBird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2D81B0E-4AA7-2848-9B3A-C2CD5D395471}"/>
              </a:ext>
            </a:extLst>
          </p:cNvPr>
          <p:cNvSpPr/>
          <p:nvPr/>
        </p:nvSpPr>
        <p:spPr>
          <a:xfrm>
            <a:off x="2634542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BERT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E025668F-FD57-F746-9682-25687C7A170F}"/>
              </a:ext>
            </a:extLst>
          </p:cNvPr>
          <p:cNvSpPr/>
          <p:nvPr/>
        </p:nvSpPr>
        <p:spPr>
          <a:xfrm>
            <a:off x="576444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DistilBERT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3FECC75C-5389-6C42-95D1-AE83F66D2FC9}"/>
              </a:ext>
            </a:extLst>
          </p:cNvPr>
          <p:cNvSpPr/>
          <p:nvPr/>
        </p:nvSpPr>
        <p:spPr>
          <a:xfrm>
            <a:off x="2634542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565FC37-68FA-2444-A309-D620C431483B}"/>
              </a:ext>
            </a:extLst>
          </p:cNvPr>
          <p:cNvSpPr/>
          <p:nvPr/>
        </p:nvSpPr>
        <p:spPr>
          <a:xfrm>
            <a:off x="2634542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CEB0521-F2C6-7641-BAB8-6788B158ECF8}"/>
              </a:ext>
            </a:extLst>
          </p:cNvPr>
          <p:cNvSpPr/>
          <p:nvPr/>
        </p:nvSpPr>
        <p:spPr>
          <a:xfrm>
            <a:off x="2634542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ALBERT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3A06231-4415-EA4F-9334-7E5C0210EB08}"/>
              </a:ext>
            </a:extLst>
          </p:cNvPr>
          <p:cNvSpPr/>
          <p:nvPr/>
        </p:nvSpPr>
        <p:spPr>
          <a:xfrm>
            <a:off x="2634542" y="517965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ELECTRA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35E01B1-DABE-8C43-9CFA-BCA4EFD04815}"/>
              </a:ext>
            </a:extLst>
          </p:cNvPr>
          <p:cNvSpPr/>
          <p:nvPr/>
        </p:nvSpPr>
        <p:spPr>
          <a:xfrm>
            <a:off x="2634542" y="5895231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DeBERTa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B9A792FB-5D6F-464C-A9A5-1FD136036352}"/>
              </a:ext>
            </a:extLst>
          </p:cNvPr>
          <p:cNvSpPr/>
          <p:nvPr/>
        </p:nvSpPr>
        <p:spPr>
          <a:xfrm>
            <a:off x="576444" y="375086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XLM-R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4804B8AD-8829-184A-A874-6342B87D8AA4}"/>
              </a:ext>
            </a:extLst>
          </p:cNvPr>
          <p:cNvSpPr/>
          <p:nvPr/>
        </p:nvSpPr>
        <p:spPr>
          <a:xfrm>
            <a:off x="7957820" y="2317362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59903450-B93F-1A4C-B22E-0E02C11FA91B}"/>
              </a:ext>
            </a:extLst>
          </p:cNvPr>
          <p:cNvSpPr/>
          <p:nvPr/>
        </p:nvSpPr>
        <p:spPr>
          <a:xfrm>
            <a:off x="7957820" y="3032936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GPT-2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AE606D0E-8507-964D-B775-AE25F89E90B5}"/>
              </a:ext>
            </a:extLst>
          </p:cNvPr>
          <p:cNvSpPr/>
          <p:nvPr/>
        </p:nvSpPr>
        <p:spPr>
          <a:xfrm>
            <a:off x="9887873" y="303333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CTRL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47F98176-A18D-4944-89F5-D8737FEAF475}"/>
              </a:ext>
            </a:extLst>
          </p:cNvPr>
          <p:cNvSpPr/>
          <p:nvPr/>
        </p:nvSpPr>
        <p:spPr>
          <a:xfrm>
            <a:off x="7957820" y="3748510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GPT-3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541DCF14-6322-174E-A036-D4E73B7CDBF5}"/>
              </a:ext>
            </a:extLst>
          </p:cNvPr>
          <p:cNvSpPr/>
          <p:nvPr/>
        </p:nvSpPr>
        <p:spPr>
          <a:xfrm>
            <a:off x="7957820" y="4464084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GPT-Neo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2FD4E888-24E6-7F40-A150-4B6E4C0A67C1}"/>
              </a:ext>
            </a:extLst>
          </p:cNvPr>
          <p:cNvSpPr/>
          <p:nvPr/>
        </p:nvSpPr>
        <p:spPr>
          <a:xfrm>
            <a:off x="9887873" y="4464083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GPT-J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46DF64F-43D2-F044-A563-2F25F52FE61A}"/>
              </a:ext>
            </a:extLst>
          </p:cNvPr>
          <p:cNvSpPr txBox="1"/>
          <p:nvPr/>
        </p:nvSpPr>
        <p:spPr>
          <a:xfrm>
            <a:off x="4976799" y="712442"/>
            <a:ext cx="2522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Transformer</a:t>
            </a:r>
          </a:p>
        </p:txBody>
      </p:sp>
      <p:cxnSp>
        <p:nvCxnSpPr>
          <p:cNvPr id="51" name="Elbow Connector 50">
            <a:extLst>
              <a:ext uri="{FF2B5EF4-FFF2-40B4-BE49-F238E27FC236}">
                <a16:creationId xmlns:a16="http://schemas.microsoft.com/office/drawing/2014/main" id="{9AB5C071-BE1A-1F41-8D06-F510357193AF}"/>
              </a:ext>
            </a:extLst>
          </p:cNvPr>
          <p:cNvCxnSpPr>
            <a:cxnSpLocks/>
            <a:stCxn id="26" idx="3"/>
            <a:endCxn id="41" idx="0"/>
          </p:cNvCxnSpPr>
          <p:nvPr/>
        </p:nvCxnSpPr>
        <p:spPr>
          <a:xfrm>
            <a:off x="8255001" y="1421965"/>
            <a:ext cx="582491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52">
            <a:extLst>
              <a:ext uri="{FF2B5EF4-FFF2-40B4-BE49-F238E27FC236}">
                <a16:creationId xmlns:a16="http://schemas.microsoft.com/office/drawing/2014/main" id="{2D7418E8-A7BC-234C-B78C-C2B48CA1FECB}"/>
              </a:ext>
            </a:extLst>
          </p:cNvPr>
          <p:cNvCxnSpPr>
            <a:cxnSpLocks/>
            <a:stCxn id="26" idx="1"/>
            <a:endCxn id="31" idx="0"/>
          </p:cNvCxnSpPr>
          <p:nvPr/>
        </p:nvCxnSpPr>
        <p:spPr>
          <a:xfrm rot="10800000" flipV="1">
            <a:off x="3514215" y="1421964"/>
            <a:ext cx="625987" cy="895397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BEA54D2-2B2E-5148-B36F-9370220CD0F1}"/>
              </a:ext>
            </a:extLst>
          </p:cNvPr>
          <p:cNvCxnSpPr>
            <a:cxnSpLocks/>
            <a:stCxn id="31" idx="1"/>
            <a:endCxn id="32" idx="3"/>
          </p:cNvCxnSpPr>
          <p:nvPr/>
        </p:nvCxnSpPr>
        <p:spPr>
          <a:xfrm flipH="1">
            <a:off x="2335788" y="2605021"/>
            <a:ext cx="298754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84F7DFE-C069-4344-AD15-EC340CCCA659}"/>
              </a:ext>
            </a:extLst>
          </p:cNvPr>
          <p:cNvCxnSpPr>
            <a:cxnSpLocks/>
            <a:stCxn id="34" idx="1"/>
            <a:endCxn id="38" idx="3"/>
          </p:cNvCxnSpPr>
          <p:nvPr/>
        </p:nvCxnSpPr>
        <p:spPr>
          <a:xfrm flipH="1">
            <a:off x="2335788" y="4036169"/>
            <a:ext cx="298754" cy="235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540001B-0531-124A-AC5B-FC8AE4BCC698}"/>
              </a:ext>
            </a:extLst>
          </p:cNvPr>
          <p:cNvCxnSpPr>
            <a:cxnSpLocks/>
            <a:stCxn id="43" idx="1"/>
            <a:endCxn id="42" idx="3"/>
          </p:cNvCxnSpPr>
          <p:nvPr/>
        </p:nvCxnSpPr>
        <p:spPr>
          <a:xfrm flipH="1" flipV="1">
            <a:off x="9717164" y="3320595"/>
            <a:ext cx="170709" cy="39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114DC8A-7088-4B4E-ADF6-86D52C1BCA58}"/>
              </a:ext>
            </a:extLst>
          </p:cNvPr>
          <p:cNvCxnSpPr>
            <a:cxnSpLocks/>
            <a:stCxn id="46" idx="1"/>
            <a:endCxn id="45" idx="3"/>
          </p:cNvCxnSpPr>
          <p:nvPr/>
        </p:nvCxnSpPr>
        <p:spPr>
          <a:xfrm flipH="1">
            <a:off x="9717164" y="4751742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A0A2329E-CD6D-5249-BBB5-13C353C006C3}"/>
              </a:ext>
            </a:extLst>
          </p:cNvPr>
          <p:cNvCxnSpPr>
            <a:cxnSpLocks/>
            <a:stCxn id="23" idx="1"/>
            <a:endCxn id="8" idx="3"/>
          </p:cNvCxnSpPr>
          <p:nvPr/>
        </p:nvCxnSpPr>
        <p:spPr>
          <a:xfrm flipH="1">
            <a:off x="6072140" y="1657968"/>
            <a:ext cx="276322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11AA986-056B-FCE8-1B96-D8023FC73CC2}"/>
              </a:ext>
            </a:extLst>
          </p:cNvPr>
          <p:cNvSpPr/>
          <p:nvPr/>
        </p:nvSpPr>
        <p:spPr>
          <a:xfrm>
            <a:off x="7957820" y="515912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BD9867-4F27-9782-DE7B-10FC4D298573}"/>
              </a:ext>
            </a:extLst>
          </p:cNvPr>
          <p:cNvSpPr/>
          <p:nvPr/>
        </p:nvSpPr>
        <p:spPr>
          <a:xfrm>
            <a:off x="7957820" y="5902837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ChatGPT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BB75C6-C372-D275-A662-B668449DE68B}"/>
              </a:ext>
            </a:extLst>
          </p:cNvPr>
          <p:cNvSpPr/>
          <p:nvPr/>
        </p:nvSpPr>
        <p:spPr>
          <a:xfrm>
            <a:off x="9892521" y="5156548"/>
            <a:ext cx="1759344" cy="575317"/>
          </a:xfrm>
          <a:prstGeom prst="roundRect">
            <a:avLst>
              <a:gd name="adj" fmla="val 85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BLOOMZ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9D4322-021C-F5EE-94D0-F1E28B66F76D}"/>
              </a:ext>
            </a:extLst>
          </p:cNvPr>
          <p:cNvCxnSpPr>
            <a:cxnSpLocks/>
          </p:cNvCxnSpPr>
          <p:nvPr/>
        </p:nvCxnSpPr>
        <p:spPr>
          <a:xfrm flipH="1">
            <a:off x="9714584" y="5446581"/>
            <a:ext cx="170709" cy="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AD565AE-46C3-F2CC-2734-A513E6B0F420}"/>
              </a:ext>
            </a:extLst>
          </p:cNvPr>
          <p:cNvSpPr/>
          <p:nvPr/>
        </p:nvSpPr>
        <p:spPr>
          <a:xfrm>
            <a:off x="5322054" y="5226297"/>
            <a:ext cx="1759344" cy="575317"/>
          </a:xfrm>
          <a:prstGeom prst="roundRect">
            <a:avLst>
              <a:gd name="adj" fmla="val 855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mT0</a:t>
            </a:r>
          </a:p>
        </p:txBody>
      </p:sp>
    </p:spTree>
    <p:extLst>
      <p:ext uri="{BB962C8B-B14F-4D97-AF65-F5344CB8AC3E}">
        <p14:creationId xmlns:p14="http://schemas.microsoft.com/office/powerpoint/2010/main" val="1787937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1069433" y="6569746"/>
            <a:ext cx="101520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lifearchitect.ai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/models/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CBB656-7B06-F68A-998D-5802D79C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347" b="9718"/>
          <a:stretch/>
        </p:blipFill>
        <p:spPr>
          <a:xfrm>
            <a:off x="275399" y="1528127"/>
            <a:ext cx="11641202" cy="464496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1B72588-E77C-C70F-2DEA-C1149DB27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755"/>
            <a:ext cx="11222181" cy="1259009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Language Models (LLM) </a:t>
            </a:r>
            <a:br>
              <a:rPr lang="en-US" dirty="0"/>
            </a:br>
            <a:r>
              <a:rPr lang="en-US" sz="3600" dirty="0"/>
              <a:t>(GPT-3, </a:t>
            </a:r>
            <a:r>
              <a:rPr lang="en-US" sz="3600" dirty="0" err="1"/>
              <a:t>ChatGPT</a:t>
            </a:r>
            <a:r>
              <a:rPr lang="en-US" sz="3600" dirty="0"/>
              <a:t>, </a:t>
            </a:r>
            <a:r>
              <a:rPr lang="en-US" sz="3600" dirty="0" err="1"/>
              <a:t>PaLM</a:t>
            </a:r>
            <a:r>
              <a:rPr lang="en-US" sz="3600" dirty="0"/>
              <a:t>, BLOOM, OPT-175B, </a:t>
            </a:r>
            <a:r>
              <a:rPr lang="en-US" sz="3600" dirty="0" err="1"/>
              <a:t>LLaMA</a:t>
            </a:r>
            <a:r>
              <a:rPr lang="en-US" sz="3600" dirty="0"/>
              <a:t>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41E7D52-C51D-0E2E-D1EA-113E44ABFC40}"/>
              </a:ext>
            </a:extLst>
          </p:cNvPr>
          <p:cNvSpPr/>
          <p:nvPr/>
        </p:nvSpPr>
        <p:spPr>
          <a:xfrm>
            <a:off x="2345264" y="3217331"/>
            <a:ext cx="1336133" cy="135890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 err="1"/>
              <a:t>ChatGPT</a:t>
            </a:r>
            <a:endParaRPr lang="en-US" sz="2000" b="1" dirty="0"/>
          </a:p>
          <a:p>
            <a:pPr algn="ctr"/>
            <a:r>
              <a:rPr lang="en-US" sz="1200" dirty="0"/>
              <a:t>175B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B744E49-2B2D-6D27-F3E2-DCD4C6C5CFCF}"/>
              </a:ext>
            </a:extLst>
          </p:cNvPr>
          <p:cNvSpPr/>
          <p:nvPr/>
        </p:nvSpPr>
        <p:spPr>
          <a:xfrm>
            <a:off x="10152261" y="3200398"/>
            <a:ext cx="1024469" cy="1032935"/>
          </a:xfrm>
          <a:prstGeom prst="ellipse">
            <a:avLst/>
          </a:prstGeom>
          <a:solidFill>
            <a:srgbClr val="024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/>
              <a:t>LLaMA</a:t>
            </a:r>
            <a:endParaRPr lang="en-US" b="1" dirty="0"/>
          </a:p>
          <a:p>
            <a:pPr algn="ctr"/>
            <a:r>
              <a:rPr lang="en-US" sz="1200" dirty="0"/>
              <a:t>65B</a:t>
            </a:r>
          </a:p>
        </p:txBody>
      </p:sp>
    </p:spTree>
    <p:extLst>
      <p:ext uri="{BB962C8B-B14F-4D97-AF65-F5344CB8AC3E}">
        <p14:creationId xmlns:p14="http://schemas.microsoft.com/office/powerpoint/2010/main" val="4690865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4000" dirty="0" err="1"/>
              <a:t>ChatGPT</a:t>
            </a:r>
            <a:r>
              <a:rPr lang="en-US" sz="4000" dirty="0"/>
              <a:t>: Optimizing Language Models for Dialogue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9A59FB-0B40-6AF7-B0ED-EB961B638F58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https://openai.com/blog/chatgpt/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54C0D1BF-92E5-CE3A-61E9-1CAA9A0CCF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8576" y="712853"/>
            <a:ext cx="9854848" cy="584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71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CA8-7231-B9A6-A233-3512084A8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02" y="-3534"/>
            <a:ext cx="11458396" cy="739539"/>
          </a:xfrm>
        </p:spPr>
        <p:txBody>
          <a:bodyPr>
            <a:normAutofit/>
          </a:bodyPr>
          <a:lstStyle/>
          <a:p>
            <a:r>
              <a:rPr lang="en-US" sz="3000" dirty="0"/>
              <a:t>Training language models to follow instructions with human feedback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4081C59-A7EC-2E83-B53D-D7E660160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1278" y="1086739"/>
            <a:ext cx="9489536" cy="56472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3CB92-628A-8AF2-7EED-BB14D6D0B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9E3DED-29D9-51CC-48BE-A3A538F85B1E}"/>
              </a:ext>
            </a:extLst>
          </p:cNvPr>
          <p:cNvSpPr txBox="1"/>
          <p:nvPr/>
        </p:nvSpPr>
        <p:spPr>
          <a:xfrm>
            <a:off x="2527600" y="563956"/>
            <a:ext cx="61026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</a:rPr>
              <a:t>InstructGPT</a:t>
            </a:r>
            <a:r>
              <a:rPr lang="en-US" sz="3200" b="1" dirty="0">
                <a:solidFill>
                  <a:srgbClr val="C00000"/>
                </a:solidFill>
              </a:rPr>
              <a:t> and GPT 3.5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E7E2E8-FC1B-43C6-19BE-EBCC62AB7A04}"/>
              </a:ext>
            </a:extLst>
          </p:cNvPr>
          <p:cNvSpPr txBox="1"/>
          <p:nvPr/>
        </p:nvSpPr>
        <p:spPr>
          <a:xfrm>
            <a:off x="735795" y="6611779"/>
            <a:ext cx="10908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Ouyang, L., Wu, J., Jiang, X., Almeida, D., Wainwright, C. L., Mishkin, P., ... &amp; Lowe, R. (2022). Training language models to follow instructions with human feedback.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preprint arXiv:2203.02155.</a:t>
            </a:r>
          </a:p>
        </p:txBody>
      </p:sp>
    </p:spTree>
    <p:extLst>
      <p:ext uri="{BB962C8B-B14F-4D97-AF65-F5344CB8AC3E}">
        <p14:creationId xmlns:p14="http://schemas.microsoft.com/office/powerpoint/2010/main" val="39755784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Reinforcement Learning from Human Feedback (RLHF)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97C14-267C-0D1F-56C5-E73B28FCC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Pretraining</a:t>
            </a:r>
            <a:r>
              <a:rPr lang="en-US" sz="4000" dirty="0"/>
              <a:t> a </a:t>
            </a:r>
            <a:r>
              <a:rPr lang="en-US" sz="4000" dirty="0">
                <a:solidFill>
                  <a:srgbClr val="FF0000"/>
                </a:solidFill>
              </a:rPr>
              <a:t>Language Model (LM)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/>
              <a:t>Gathering Data and Training a </a:t>
            </a:r>
            <a:r>
              <a:rPr lang="en-US" sz="4000" dirty="0">
                <a:solidFill>
                  <a:srgbClr val="FF0000"/>
                </a:solidFill>
              </a:rPr>
              <a:t>Reward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rgbClr val="FF0000"/>
                </a:solidFill>
              </a:rPr>
              <a:t>Fine-tuning</a:t>
            </a:r>
            <a:r>
              <a:rPr lang="en-US" sz="4000" dirty="0"/>
              <a:t> the LM with </a:t>
            </a:r>
            <a:r>
              <a:rPr lang="en-US" sz="4000" dirty="0">
                <a:solidFill>
                  <a:srgbClr val="FF0000"/>
                </a:solidFill>
              </a:rPr>
              <a:t>Reinforcement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092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065480-F5DA-6CFF-B412-97C0FAAC7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4" b="3437"/>
          <a:stretch/>
        </p:blipFill>
        <p:spPr>
          <a:xfrm>
            <a:off x="3982001" y="908441"/>
            <a:ext cx="7931930" cy="51960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0CB9550-3B82-03DA-72A6-554B9944229F}"/>
              </a:ext>
            </a:extLst>
          </p:cNvPr>
          <p:cNvSpPr txBox="1">
            <a:spLocks/>
          </p:cNvSpPr>
          <p:nvPr/>
        </p:nvSpPr>
        <p:spPr>
          <a:xfrm>
            <a:off x="69443" y="245676"/>
            <a:ext cx="4006613" cy="59888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1" kern="12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1. Pretraining</a:t>
            </a:r>
            <a:r>
              <a:rPr lang="en-US" sz="3600" dirty="0"/>
              <a:t> a </a:t>
            </a:r>
            <a:r>
              <a:rPr lang="en-US" sz="3600" dirty="0">
                <a:solidFill>
                  <a:srgbClr val="FF0000"/>
                </a:solidFill>
              </a:rPr>
              <a:t>Language Model (LM)</a:t>
            </a:r>
          </a:p>
        </p:txBody>
      </p:sp>
    </p:spTree>
    <p:extLst>
      <p:ext uri="{BB962C8B-B14F-4D97-AF65-F5344CB8AC3E}">
        <p14:creationId xmlns:p14="http://schemas.microsoft.com/office/powerpoint/2010/main" val="22981780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F99424-3866-5804-6570-B0F90B8A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53" b="6629"/>
          <a:stretch/>
        </p:blipFill>
        <p:spPr>
          <a:xfrm>
            <a:off x="3285641" y="500105"/>
            <a:ext cx="8906360" cy="592082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01EF5D-7540-EE86-FC78-FF6D41FFE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2. </a:t>
            </a:r>
            <a:r>
              <a:rPr lang="en-US" sz="3600" dirty="0"/>
              <a:t>Gathering Data and </a:t>
            </a:r>
            <a:br>
              <a:rPr lang="en-US" sz="3600" dirty="0"/>
            </a:br>
            <a:r>
              <a:rPr lang="en-US" sz="3600" dirty="0"/>
              <a:t>Training a </a:t>
            </a: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Reward Model</a:t>
            </a:r>
          </a:p>
        </p:txBody>
      </p:sp>
    </p:spTree>
    <p:extLst>
      <p:ext uri="{BB962C8B-B14F-4D97-AF65-F5344CB8AC3E}">
        <p14:creationId xmlns:p14="http://schemas.microsoft.com/office/powerpoint/2010/main" val="297325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C82DA-B006-D842-865A-A805B868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86900"/>
          </a:xfrm>
        </p:spPr>
        <p:txBody>
          <a:bodyPr>
            <a:normAutofit/>
          </a:bodyPr>
          <a:lstStyle/>
          <a:p>
            <a:r>
              <a:rPr lang="en-US" dirty="0"/>
              <a:t>Four Fundamental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CB672-3C34-354D-B5BE-45EC3902E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43000"/>
            <a:ext cx="11222181" cy="5419244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Professionalism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Creative thinking and Problem-solving 40 %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rgbClr val="C00000"/>
                </a:solidFill>
              </a:rPr>
              <a:t>Comprehensive Integration 40 %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Interpersonal Relationship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Communication and Coordination 10 %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</a:rPr>
              <a:t>Teamwork 5 %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Ethics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Honesty and Integrity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Self-Esteem and Self-reflection 0 %</a:t>
            </a:r>
          </a:p>
          <a:p>
            <a:pPr>
              <a:spcAft>
                <a:spcPts val="600"/>
              </a:spcAft>
            </a:pPr>
            <a:r>
              <a:rPr lang="en-US" altLang="zh-TW" sz="2400" dirty="0"/>
              <a:t>International Vision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/>
              <a:t>Caring for Diversity 0 %</a:t>
            </a:r>
          </a:p>
          <a:p>
            <a:pPr lvl="1">
              <a:spcAft>
                <a:spcPts val="600"/>
              </a:spcAft>
            </a:pP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</a:rPr>
              <a:t>Interdisciplinary Vision 5 %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16157-D163-B749-B193-99089114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7F3460-C118-C349-846D-D4B1E4428C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B20EB9-8CFE-5A4B-956B-B4ACCBF842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06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8ACD-0AB9-EF2B-3D9F-E398877E7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3" y="245676"/>
            <a:ext cx="4006613" cy="5988807"/>
          </a:xfrm>
        </p:spPr>
        <p:txBody>
          <a:bodyPr>
            <a:normAutofit/>
          </a:bodyPr>
          <a:lstStyle/>
          <a:p>
            <a:r>
              <a:rPr lang="en-US" sz="3600" dirty="0"/>
              <a:t>Reinforcement Learning </a:t>
            </a:r>
            <a:br>
              <a:rPr lang="en-US" sz="3600" dirty="0"/>
            </a:br>
            <a:r>
              <a:rPr lang="en-US" sz="3600" dirty="0"/>
              <a:t>from Human Feedback (RLHF)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>
                <a:solidFill>
                  <a:srgbClr val="FF0000"/>
                </a:solidFill>
              </a:rPr>
              <a:t>Step 3. Fine-tuning </a:t>
            </a:r>
            <a:r>
              <a:rPr lang="en-US" sz="3600" dirty="0"/>
              <a:t>the LM with </a:t>
            </a:r>
            <a:r>
              <a:rPr lang="en-US" sz="3600" dirty="0">
                <a:solidFill>
                  <a:srgbClr val="FF0000"/>
                </a:solidFill>
              </a:rPr>
              <a:t>Reinforcement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37B410-274F-1109-CB38-F75E5319F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A4A08-3C2C-8EDA-811E-3744E5DB2584}"/>
              </a:ext>
            </a:extLst>
          </p:cNvPr>
          <p:cNvSpPr txBox="1"/>
          <p:nvPr/>
        </p:nvSpPr>
        <p:spPr>
          <a:xfrm>
            <a:off x="3096188" y="6524900"/>
            <a:ext cx="60985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https://huggingface.co/blog/rlhf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53AF7-FAC6-D9E0-31FA-2343AFF2C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77" b="3247"/>
          <a:stretch/>
        </p:blipFill>
        <p:spPr>
          <a:xfrm>
            <a:off x="4139531" y="520595"/>
            <a:ext cx="7671093" cy="5988807"/>
          </a:xfrm>
        </p:spPr>
      </p:pic>
    </p:spTree>
    <p:extLst>
      <p:ext uri="{BB962C8B-B14F-4D97-AF65-F5344CB8AC3E}">
        <p14:creationId xmlns:p14="http://schemas.microsoft.com/office/powerpoint/2010/main" val="16302184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6226" y="274638"/>
            <a:ext cx="10833652" cy="6245225"/>
          </a:xfrm>
        </p:spPr>
        <p:txBody>
          <a:bodyPr/>
          <a:lstStyle/>
          <a:p>
            <a:r>
              <a:rPr lang="en-US" altLang="zh-TW" sz="12000" dirty="0">
                <a:solidFill>
                  <a:srgbClr val="C00000"/>
                </a:solidFill>
              </a:rPr>
              <a:t>Generative AI</a:t>
            </a:r>
            <a:br>
              <a:rPr lang="en-US" altLang="zh-TW" sz="12000" dirty="0">
                <a:solidFill>
                  <a:srgbClr val="C00000"/>
                </a:solidFill>
              </a:rPr>
            </a:br>
            <a:r>
              <a:rPr lang="en-US" altLang="zh-TW" sz="12000" dirty="0">
                <a:solidFill>
                  <a:srgbClr val="C00000"/>
                </a:solidFill>
              </a:rPr>
              <a:t>Gen AI</a:t>
            </a:r>
            <a:endParaRPr lang="zh-TW" altLang="en-US" sz="12000" dirty="0">
              <a:solidFill>
                <a:srgbClr val="FF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0699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7872" y="1033669"/>
            <a:ext cx="11796256" cy="531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826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571498"/>
            <a:ext cx="11756671" cy="4521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288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Generative AI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F4DED-A25B-48B2-5680-A7C17933F55E}"/>
              </a:ext>
            </a:extLst>
          </p:cNvPr>
          <p:cNvSpPr txBox="1"/>
          <p:nvPr/>
        </p:nvSpPr>
        <p:spPr>
          <a:xfrm>
            <a:off x="933157" y="6577158"/>
            <a:ext cx="10325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https://base10.vc/post/generative-ai-mission-critical/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E284E4-6818-97FA-2422-687E9AB11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664" y="1888437"/>
            <a:ext cx="11756671" cy="406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44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6"/>
            <a:ext cx="11222181" cy="1307709"/>
          </a:xfrm>
        </p:spPr>
        <p:txBody>
          <a:bodyPr>
            <a:normAutofit fontScale="90000"/>
          </a:bodyPr>
          <a:lstStyle/>
          <a:p>
            <a:r>
              <a:rPr lang="en-US" dirty="0"/>
              <a:t>DALL·E 2</a:t>
            </a:r>
            <a:br>
              <a:rPr lang="en-US" dirty="0"/>
            </a:br>
            <a:r>
              <a:rPr lang="en-US" sz="2700" b="0" dirty="0"/>
              <a:t>Create original, realistic images and art from a text description. </a:t>
            </a:r>
            <a:br>
              <a:rPr lang="en-US" sz="2700" b="0" dirty="0"/>
            </a:br>
            <a:r>
              <a:rPr lang="en-US" sz="2700" b="0" dirty="0"/>
              <a:t>It can combine concepts, attributes, and styles.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7232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https://openai.com/dall-e-2/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37F8C-B0BC-77DD-DD2B-365FE8DE18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166" y="1440438"/>
            <a:ext cx="8570626" cy="51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517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https://huggingface.co/spaces/stabilityai/stable-diffusion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78147-DE36-C043-1D08-02DD89F6D2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6767" y="758167"/>
            <a:ext cx="8617424" cy="57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5475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760268"/>
          </a:xfrm>
        </p:spPr>
        <p:txBody>
          <a:bodyPr>
            <a:normAutofit fontScale="90000"/>
          </a:bodyPr>
          <a:lstStyle/>
          <a:p>
            <a:r>
              <a:rPr lang="en-US" dirty="0"/>
              <a:t>Stable Diffusion </a:t>
            </a:r>
            <a:r>
              <a:rPr lang="en-US" dirty="0" err="1"/>
              <a:t>Colab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32567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https://github.com/woctezuma/stable-diffusion-colab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7F582-EE2A-0807-6242-54F1483986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859041"/>
            <a:ext cx="11271763" cy="557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81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06263-3233-6D55-04AE-0D84545C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3217"/>
            <a:ext cx="11222181" cy="65894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Lexica Art: Search Stable Diffusion images and prompts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90C1A-D09C-047D-73BF-8E5E0454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1D050B-3D91-65E2-B90B-93B1B94FCE18}"/>
              </a:ext>
            </a:extLst>
          </p:cNvPr>
          <p:cNvSpPr txBox="1"/>
          <p:nvPr/>
        </p:nvSpPr>
        <p:spPr>
          <a:xfrm>
            <a:off x="3092037" y="6459863"/>
            <a:ext cx="6106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https://lexica.art/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D22AE-436A-3DD8-59B1-CA3EA840B4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1" y="712162"/>
            <a:ext cx="10296912" cy="574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91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NLG from a Multilingual, </a:t>
            </a:r>
            <a:br>
              <a:rPr lang="en-US" dirty="0"/>
            </a:br>
            <a:r>
              <a:rPr lang="en-US" dirty="0"/>
              <a:t>Multimodal and Multi-task perspective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65A38-D125-7CA7-9330-22DF854F1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9" y="1341898"/>
            <a:ext cx="11345732" cy="513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48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CE6D3-4344-CB42-AC4C-A8BD1FC79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College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093681-3372-0E41-8979-6647493189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Ethics/Corporate Social Responsibility</a:t>
            </a:r>
          </a:p>
          <a:p>
            <a:r>
              <a:rPr lang="en-US" sz="4400" dirty="0">
                <a:solidFill>
                  <a:srgbClr val="C00000"/>
                </a:solidFill>
              </a:rPr>
              <a:t>Global Knowledge/Awareness</a:t>
            </a:r>
          </a:p>
          <a:p>
            <a:r>
              <a:rPr lang="en-US" sz="4400" dirty="0"/>
              <a:t>Communication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Analytical and Critical Thinking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D133C5-31DA-6145-B0B7-EFDE1C3B9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84E15D-0C98-8F4F-A497-5C2BE055C8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31013-20FE-A941-88E1-5852F907B2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31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8B333-4443-4199-AC8D-75788F772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82834"/>
          </a:xfrm>
        </p:spPr>
        <p:txBody>
          <a:bodyPr>
            <a:normAutofit fontScale="90000"/>
          </a:bodyPr>
          <a:lstStyle/>
          <a:p>
            <a:r>
              <a:rPr lang="en-US" dirty="0"/>
              <a:t>Text-and-Video Dialog Generation Models </a:t>
            </a:r>
            <a:br>
              <a:rPr lang="en-US" dirty="0"/>
            </a:br>
            <a:r>
              <a:rPr lang="en-US" dirty="0"/>
              <a:t>with Hierarchical Attention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BF2EC-7ACA-703E-808D-85C84FB9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C63C7-DD60-DDA3-51DD-8FCDDB9014CC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Erdem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Erkut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Menekse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Kuyu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Semih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Yagcioglu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Anette Frank, Letitia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Parcalabescu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Barbara Plank, Andrii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Babii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et al.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"Neural Natural Language Generation: A Survey on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Multilinguality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Multimodality, Controllability and Learning." Journal of Artificial Intelligence Research 73 (2022): 1131-1207.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EA5D4C-97C8-66E3-5299-26D75152E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58" y="1585857"/>
            <a:ext cx="10876136" cy="489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614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8B5E2-F332-7A4E-874D-03A3D1D8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13460"/>
            <a:ext cx="11222181" cy="1166669"/>
          </a:xfrm>
        </p:spPr>
        <p:txBody>
          <a:bodyPr>
            <a:normAutofit fontScale="90000"/>
          </a:bodyPr>
          <a:lstStyle/>
          <a:p>
            <a:r>
              <a:rPr lang="en-US" dirty="0"/>
              <a:t>Multimodal Few-Shot Learning with </a:t>
            </a:r>
            <a:br>
              <a:rPr lang="en-US" dirty="0"/>
            </a:br>
            <a:r>
              <a:rPr lang="en-US" dirty="0"/>
              <a:t>Frozen Language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3ED8C5-AFE5-E541-A0CF-A48028F1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88DB05-C65A-DD4F-90BB-007BEA3CE596}"/>
              </a:ext>
            </a:extLst>
          </p:cNvPr>
          <p:cNvSpPr txBox="1"/>
          <p:nvPr/>
        </p:nvSpPr>
        <p:spPr>
          <a:xfrm>
            <a:off x="752432" y="6457890"/>
            <a:ext cx="106871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Maria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Tsimpoukelli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Jacob L.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Menick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Serkan Cabi, S. M.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Eslami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Oriol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Vinyals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Felix Hill (2021). "Multimodal few-shot learning with frozen language models."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Advances in Neural Information Processing Systems 34 (2021): 200-212.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E6C29E-666D-5465-B64E-84E0FCE77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6" y="1322994"/>
            <a:ext cx="1175961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8F3DB6-1740-861B-AC18-8348DE267D20}"/>
              </a:ext>
            </a:extLst>
          </p:cNvPr>
          <p:cNvSpPr txBox="1"/>
          <p:nvPr/>
        </p:nvSpPr>
        <p:spPr>
          <a:xfrm>
            <a:off x="357915" y="5272663"/>
            <a:ext cx="114761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Curated samples with about five seeds required to get past well-known language model failure modes of either repeating text for the prompt or emitting text that does not pertain to the image. </a:t>
            </a:r>
          </a:p>
          <a:p>
            <a:r>
              <a:rPr lang="en-US" dirty="0">
                <a:solidFill>
                  <a:schemeClr val="accent1"/>
                </a:solidFill>
              </a:rPr>
              <a:t>These samples demonstrate the ability to generate open-ended outputs that adapt to both images and text, and to make use of facts that it has learned during language-only pre-training.</a:t>
            </a:r>
          </a:p>
        </p:txBody>
      </p:sp>
    </p:spTree>
    <p:extLst>
      <p:ext uri="{BB962C8B-B14F-4D97-AF65-F5344CB8AC3E}">
        <p14:creationId xmlns:p14="http://schemas.microsoft.com/office/powerpoint/2010/main" val="333595473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Multimodal Pipeline </a:t>
            </a:r>
            <a:br>
              <a:rPr lang="en-US" sz="3800" dirty="0"/>
            </a:br>
            <a:r>
              <a:rPr lang="en-US" sz="3200" b="0" dirty="0"/>
              <a:t>that includes three different modalities (Image, Text. Audio)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7CB9B4-F92E-140E-F35E-EA60ADDA6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020" y="1261230"/>
            <a:ext cx="6679882" cy="513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986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Video and Audio Multimodal Fusion 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881A-4B39-65AF-3692-E2A1B187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35" y="2144151"/>
            <a:ext cx="11881527" cy="312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040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1167359"/>
          </a:xfrm>
        </p:spPr>
        <p:txBody>
          <a:bodyPr>
            <a:noAutofit/>
          </a:bodyPr>
          <a:lstStyle/>
          <a:p>
            <a:r>
              <a:rPr lang="en-US" dirty="0"/>
              <a:t>Visual and Textual Representation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0D961-513F-15B0-73B7-1F8C5F322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866" y="1195495"/>
            <a:ext cx="8356265" cy="496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49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7"/>
            <a:ext cx="10447606" cy="918996"/>
          </a:xfrm>
        </p:spPr>
        <p:txBody>
          <a:bodyPr>
            <a:noAutofit/>
          </a:bodyPr>
          <a:lstStyle/>
          <a:p>
            <a:r>
              <a:rPr lang="en-US" dirty="0"/>
              <a:t>Hybrid Multimodal Data Fusion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6A135-8C70-7EC2-5B11-0DA878C56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309" y="928990"/>
            <a:ext cx="5371382" cy="552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E5B78B-52EB-8F20-77A2-91F780D4C727}"/>
              </a:ext>
            </a:extLst>
          </p:cNvPr>
          <p:cNvSpPr txBox="1"/>
          <p:nvPr/>
        </p:nvSpPr>
        <p:spPr>
          <a:xfrm>
            <a:off x="1709847" y="1195495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Text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Audio</a:t>
            </a: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r>
              <a:rPr lang="en-US" sz="2800" b="1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D8346-BE1B-CE5A-6675-5001F4822096}"/>
              </a:ext>
            </a:extLst>
          </p:cNvPr>
          <p:cNvSpPr txBox="1"/>
          <p:nvPr/>
        </p:nvSpPr>
        <p:spPr>
          <a:xfrm>
            <a:off x="1709847" y="3962758"/>
            <a:ext cx="170046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Text</a:t>
            </a:r>
          </a:p>
          <a:p>
            <a:endParaRPr lang="en-US" sz="2800" b="1" dirty="0"/>
          </a:p>
          <a:p>
            <a:r>
              <a:rPr lang="en-US" sz="2800" b="1" dirty="0"/>
              <a:t>Speech</a:t>
            </a:r>
          </a:p>
          <a:p>
            <a:endParaRPr lang="en-US" sz="2800" b="1" dirty="0"/>
          </a:p>
          <a:p>
            <a:r>
              <a:rPr lang="en-US" sz="2800" b="1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42003219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58" y="28136"/>
            <a:ext cx="10447606" cy="926289"/>
          </a:xfrm>
        </p:spPr>
        <p:txBody>
          <a:bodyPr>
            <a:noAutofit/>
          </a:bodyPr>
          <a:lstStyle/>
          <a:p>
            <a:r>
              <a:rPr lang="en-US" dirty="0"/>
              <a:t>Multimodal Transfer Learning</a:t>
            </a: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Bayoudh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Khaled, Raja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Knani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Fayçal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Hamdaoui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Abdellatif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Mtibaa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(2022).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"A survey on deep multimodal learning for computer vision: advances, trends, applications, and datasets." The Visual Computer 38, no. 8: 2939-2970.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4AEB9-B908-04B1-A05F-2C05DC355C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22" y="954425"/>
            <a:ext cx="5661554" cy="550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5055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/>
              <a:t>CLIP: Learning Transferable Visual Models From Natural Language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Chris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Hallacy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Aditya Ramesh, Gabriel Goh,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Sandhini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Agarwal, Girish Sastry et al. (2021) "Learning transferable visual models from natural language supervision." In International Conference on Machine Learning, pp. 8748-8763. PMLR.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EC82E-2738-C10D-C46F-D688D4849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12" y="1921083"/>
            <a:ext cx="11776973" cy="429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04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DB8C4-D014-EADA-CE62-F6D8247C8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16" y="139061"/>
            <a:ext cx="10803248" cy="1431696"/>
          </a:xfrm>
        </p:spPr>
        <p:txBody>
          <a:bodyPr>
            <a:noAutofit/>
          </a:bodyPr>
          <a:lstStyle/>
          <a:p>
            <a:r>
              <a:rPr lang="en-US" sz="4400" dirty="0" err="1"/>
              <a:t>ViLT</a:t>
            </a:r>
            <a:r>
              <a:rPr lang="en-US" sz="4400" dirty="0"/>
              <a:t>: Vision-and-Language Transformer Without Convolution or Region Supervision</a:t>
            </a:r>
            <a:endParaRPr lang="en-US" sz="4400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944AD-6BDD-A549-3192-952324D15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19993F-856F-F2ED-3AB2-43BBF8F03610}"/>
              </a:ext>
            </a:extLst>
          </p:cNvPr>
          <p:cNvSpPr txBox="1"/>
          <p:nvPr/>
        </p:nvSpPr>
        <p:spPr>
          <a:xfrm>
            <a:off x="933157" y="6457890"/>
            <a:ext cx="103256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Kim,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Wonjae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Bokyung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Son, and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Ildoo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 (2021). "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Vilt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Vision-and-language transformer without convolution or region supervision."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In International Conference on Machine Learning, pp. 5583-5594. PMLR.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C239B9-2565-58A6-5498-22ECF5800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90" y="2240987"/>
            <a:ext cx="11979818" cy="344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85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20817"/>
            <a:ext cx="11222181" cy="1136484"/>
          </a:xfrm>
        </p:spPr>
        <p:txBody>
          <a:bodyPr>
            <a:normAutofit fontScale="90000"/>
          </a:bodyPr>
          <a:lstStyle/>
          <a:p>
            <a:r>
              <a:rPr lang="en-US" dirty="0"/>
              <a:t>wav2vec 2.0: </a:t>
            </a:r>
            <a:br>
              <a:rPr lang="en-US" dirty="0"/>
            </a:br>
            <a:r>
              <a:rPr lang="en-US" sz="3300" dirty="0"/>
              <a:t>A framework for self-supervised learning of speech representations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4189" y="6480118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Baevski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Alexei,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Yuhao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Zhou, Abdelrahman Mohamed, and Michael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Auli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"wav2vec 2.0: A framework for self-supervised learning of speech representations." Advances in Neural Information Processing Systems 33 (2020): 12449-12460.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160C12-6EF0-BE7B-771E-2E8505018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959" y="1555538"/>
            <a:ext cx="9148333" cy="4708468"/>
          </a:xfrm>
        </p:spPr>
      </p:pic>
    </p:spTree>
    <p:extLst>
      <p:ext uri="{BB962C8B-B14F-4D97-AF65-F5344CB8AC3E}">
        <p14:creationId xmlns:p14="http://schemas.microsoft.com/office/powerpoint/2010/main" val="3777679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E6A0-995E-544B-8048-4B8CA818F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Department Learning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9362E-3F6E-8848-B119-3F9F888852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Information Technologies and </a:t>
            </a:r>
            <a:br>
              <a:rPr lang="en-US" sz="4400" dirty="0">
                <a:solidFill>
                  <a:srgbClr val="C00000"/>
                </a:solidFill>
              </a:rPr>
            </a:br>
            <a:r>
              <a:rPr lang="en-US" sz="4400" dirty="0">
                <a:solidFill>
                  <a:srgbClr val="C00000"/>
                </a:solidFill>
              </a:rPr>
              <a:t>System Development Capabilities</a:t>
            </a:r>
          </a:p>
          <a:p>
            <a:r>
              <a:rPr lang="en-US" sz="4400" dirty="0"/>
              <a:t>Internet Marketing Management Capabilities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Research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1AF02-943A-7540-9F54-FA26476D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4686A-5B9A-A74E-8FF1-56B3ECA291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06518B-0624-8745-8572-1FD93BD389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997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15" y="60872"/>
            <a:ext cx="11604170" cy="94838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Whisper: </a:t>
            </a:r>
            <a:br>
              <a:rPr lang="en-US" sz="3300" dirty="0"/>
            </a:br>
            <a:r>
              <a:rPr lang="en-US" sz="3300" dirty="0"/>
              <a:t>Robust Speech Recognition via Large-Scale Weak Supervision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534389" y="6628390"/>
            <a:ext cx="109196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Radford, Alec, Jong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Wook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Kim, Tao Xu, Greg Brockman, Christine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McLeavey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and Ilya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Sutskever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. Robust speech recognition via large-scale weak supervision. Tech. Rep., Technical report,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OpenAI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2022.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CD7758-6159-BAFD-E5B4-0B7B594EC9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829" y="1023117"/>
            <a:ext cx="7559117" cy="56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3434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177116"/>
          </a:xfrm>
        </p:spPr>
        <p:txBody>
          <a:bodyPr>
            <a:normAutofit fontScale="90000"/>
          </a:bodyPr>
          <a:lstStyle/>
          <a:p>
            <a:r>
              <a:rPr lang="en-US" dirty="0"/>
              <a:t>Microsoft Azure </a:t>
            </a:r>
            <a:br>
              <a:rPr lang="en-US" dirty="0"/>
            </a:br>
            <a:r>
              <a:rPr lang="en-US" dirty="0"/>
              <a:t>Text to Speech (TTS)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https://azure.microsoft.com/en-gb/products/cognitive-services/text-to-speech/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EBF9B8-17A1-4251-35AA-D66276E3F4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27" y="1310542"/>
            <a:ext cx="10410889" cy="52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488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DAB6D-BEE4-494C-9FA9-379DC158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EDD3B-FA6F-F948-B1A9-0C0567BAA6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66" y="995184"/>
            <a:ext cx="11375880" cy="5678150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8AE3BB1-5239-D646-81BD-3D786715A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33598"/>
          </a:xfrm>
        </p:spPr>
        <p:txBody>
          <a:bodyPr/>
          <a:lstStyle/>
          <a:p>
            <a:r>
              <a:rPr lang="en-US" dirty="0"/>
              <a:t>Hugging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93AD6C-28F2-7246-B0FA-FA565B6E7EF1}"/>
              </a:ext>
            </a:extLst>
          </p:cNvPr>
          <p:cNvSpPr txBox="1"/>
          <p:nvPr/>
        </p:nvSpPr>
        <p:spPr>
          <a:xfrm>
            <a:off x="2693551" y="64886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https://huggingface.co/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98690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1072031"/>
          </a:xfrm>
        </p:spPr>
        <p:txBody>
          <a:bodyPr>
            <a:normAutofit fontScale="90000"/>
          </a:bodyPr>
          <a:lstStyle/>
          <a:p>
            <a:r>
              <a:rPr lang="en-US" dirty="0"/>
              <a:t>BLOOM</a:t>
            </a:r>
            <a:br>
              <a:rPr lang="en-US" dirty="0"/>
            </a:br>
            <a:r>
              <a:rPr lang="en-US" sz="2900" dirty="0" err="1"/>
              <a:t>BigScience</a:t>
            </a:r>
            <a:r>
              <a:rPr lang="en-US" sz="2900" dirty="0"/>
              <a:t> Large Open-science Open-access Multilingual Language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https://huggingface.co/bigscience/bloom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D15ACA-4FE4-2F82-32F2-9B58F6FB80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8" y="1192848"/>
            <a:ext cx="11123222" cy="52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0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B860F-A7A6-33E7-F055-CD17362DE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872785"/>
          </a:xfrm>
        </p:spPr>
        <p:txBody>
          <a:bodyPr>
            <a:normAutofit/>
          </a:bodyPr>
          <a:lstStyle/>
          <a:p>
            <a:r>
              <a:rPr lang="en-US" dirty="0" err="1"/>
              <a:t>OpenAI</a:t>
            </a:r>
            <a:r>
              <a:rPr lang="en-US" dirty="0"/>
              <a:t> Whisper</a:t>
            </a:r>
            <a:endParaRPr lang="en-US" sz="2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82C4-8324-7777-7870-8F414C35C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26A3B-CD69-3D6E-AD15-C7EF27721D65}"/>
              </a:ext>
            </a:extLst>
          </p:cNvPr>
          <p:cNvSpPr txBox="1"/>
          <p:nvPr/>
        </p:nvSpPr>
        <p:spPr>
          <a:xfrm>
            <a:off x="835542" y="6479114"/>
            <a:ext cx="10619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https://huggingface.co/spaces/openai/whisper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CCD813-1904-245A-B249-99712C328B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89" y="928886"/>
            <a:ext cx="11528240" cy="555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1302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1069230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Teaching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828BF-56B8-E24F-A70E-26BDB7567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057" y="1319096"/>
            <a:ext cx="11292113" cy="517378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Big Data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</a:rPr>
              <a:t>Fall 2020, Spring 2023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Software Engineering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2020, Fall, 2021, Spring 2022, Spring 2023</a:t>
            </a:r>
            <a:endParaRPr lang="en-US" altLang="zh-TW" sz="9600" dirty="0">
              <a:solidFill>
                <a:srgbClr val="C00000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in Finance and Quantitative</a:t>
            </a:r>
            <a:endParaRPr lang="en-US" sz="9600" dirty="0">
              <a:solidFill>
                <a:srgbClr val="C00000"/>
              </a:solidFill>
            </a:endParaRP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Fall 2021, Fall 2022</a:t>
            </a:r>
            <a:endParaRPr lang="en-US" altLang="zh-TW" sz="8000" dirty="0">
              <a:solidFill>
                <a:schemeClr val="accent1"/>
              </a:solidFill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9600" dirty="0">
                <a:solidFill>
                  <a:srgbClr val="C00000"/>
                </a:solidFill>
              </a:rPr>
              <a:t>Artificial Intelligence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2021, Fall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altLang="zh-TW" sz="9600" dirty="0">
                <a:solidFill>
                  <a:srgbClr val="C00000"/>
                </a:solidFill>
              </a:rPr>
              <a:t>Artificial Intelligence for Text Analytics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8000" dirty="0">
                <a:solidFill>
                  <a:schemeClr val="accent1"/>
                </a:solidFill>
              </a:rPr>
              <a:t>Spring 2022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Data Mining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</a:t>
            </a:r>
            <a:endParaRPr lang="en-US" altLang="zh-TW" sz="64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8000" b="1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Foundation of Business Cloud Computing</a:t>
            </a:r>
          </a:p>
          <a:p>
            <a:pPr lvl="1">
              <a:lnSpc>
                <a:spcPct val="120000"/>
              </a:lnSpc>
              <a:spcAft>
                <a:spcPts val="300"/>
              </a:spcAft>
            </a:pPr>
            <a:r>
              <a:rPr lang="en-US" sz="6400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Spring 2021, Spring 2022, Spring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2E051C-BD89-D14E-B845-B89ED34E70FA}"/>
              </a:ext>
            </a:extLst>
          </p:cNvPr>
          <p:cNvSpPr/>
          <p:nvPr/>
        </p:nvSpPr>
        <p:spPr>
          <a:xfrm>
            <a:off x="1549400" y="6501590"/>
            <a:ext cx="861785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2"/>
              </a:rPr>
              <a:t>https://web.ntpu.edu.tw/~myday/teaching.htm</a:t>
            </a:r>
            <a:endParaRPr lang="en-US" sz="1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6BF373B-3C22-3B4E-9C8F-33C9D4A8D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249866"/>
            <a:ext cx="962066" cy="62068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1D10C-A354-8548-B19A-47108FBF46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923543"/>
            <a:ext cx="964282" cy="235043"/>
          </a:xfrm>
          <a:prstGeom prst="rect">
            <a:avLst/>
          </a:prstGeom>
        </p:spPr>
      </p:pic>
      <p:pic>
        <p:nvPicPr>
          <p:cNvPr id="16" name="Picture 4" descr="http://mail.tku.edu.tw/myday/images/Myday_Photo.jpg">
            <a:extLst>
              <a:ext uri="{FF2B5EF4-FFF2-40B4-BE49-F238E27FC236}">
                <a16:creationId xmlns:a16="http://schemas.microsoft.com/office/drawing/2014/main" id="{472F2561-404D-924E-9052-C8A4C2514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54030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5E1F-18BA-6C45-BEDD-6784A2C2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9357"/>
            <a:ext cx="10515600" cy="91755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Research Project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D5E44-3B38-9C4F-B2D8-95F5F11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C34D8F-18C3-7640-85A9-5C6313A62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50" y="61608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4504D6-33E0-734E-A30F-A37528CCCD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42" y="735285"/>
            <a:ext cx="964282" cy="2350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95F36D-3476-8B4A-9E6F-DC6AE12C0FF4}"/>
              </a:ext>
            </a:extLst>
          </p:cNvPr>
          <p:cNvSpPr/>
          <p:nvPr/>
        </p:nvSpPr>
        <p:spPr>
          <a:xfrm>
            <a:off x="4141219" y="6536999"/>
            <a:ext cx="36089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https://web.ntpu.edu.tw/~myday/cindex.htm#projects</a:t>
            </a:r>
            <a:endParaRPr lang="en-US" sz="1200" dirty="0"/>
          </a:p>
        </p:txBody>
      </p:sp>
      <p:pic>
        <p:nvPicPr>
          <p:cNvPr id="8" name="Picture 4" descr="http://mail.tku.edu.tw/myday/images/Myday_Photo.jpg">
            <a:extLst>
              <a:ext uri="{FF2B5EF4-FFF2-40B4-BE49-F238E27FC236}">
                <a16:creationId xmlns:a16="http://schemas.microsoft.com/office/drawing/2014/main" id="{177A3DFE-65D6-6440-8E10-8B3E7492B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34724" y="73779"/>
            <a:ext cx="785772" cy="972861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B25476-BCF6-212D-14C2-175EB5867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123" y="1006914"/>
            <a:ext cx="11470712" cy="5555330"/>
          </a:xfrm>
        </p:spPr>
        <p:txBody>
          <a:bodyPr>
            <a:noAutofit/>
          </a:bodyPr>
          <a:lstStyle/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b="1" dirty="0">
                <a:solidFill>
                  <a:schemeClr val="accent1"/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Applying AI technology to construct knowledge graphs of cryptocurrency anti-money laundering: a few-shot learning model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MOST, 110-2410-H-305-013-MY2, 2021/08/01~2023/07/31 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Fintech Green Finance for Carbon Market Index, Corporate Finance, and Environmental Policies. </a:t>
            </a:r>
            <a:r>
              <a:rPr lang="en-US" altLang="zh-TW" sz="2200" b="0" dirty="0">
                <a:solidFill>
                  <a:schemeClr val="accent1"/>
                </a:solidFill>
              </a:rPr>
              <a:t>Carbon Emission Sentiment Index with AI Text Analytics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112-NTPU_ORDA-F-003</a:t>
            </a:r>
            <a:r>
              <a:rPr lang="zh-TW" altLang="en-US" sz="1800" b="0" dirty="0"/>
              <a:t>，</a:t>
            </a:r>
            <a:r>
              <a:rPr lang="en-US" altLang="zh-TW" sz="1800" b="0" dirty="0"/>
              <a:t>2023/01/01~2024/12/31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/>
              <a:t>Research on speech processing, synthesis, recognition, and sentence construction of people with language disabilities. </a:t>
            </a:r>
            <a:r>
              <a:rPr lang="en-US" altLang="zh-TW" sz="2200" b="0" dirty="0">
                <a:solidFill>
                  <a:schemeClr val="accent1"/>
                </a:solidFill>
              </a:rPr>
              <a:t>Multimodal Cross-lingual Task-Oriented Dialogue System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NTPU, 112-NTPU_ORDA-F-004,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2023/01/01~2025/12/31</a:t>
            </a:r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200" dirty="0">
                <a:solidFill>
                  <a:schemeClr val="accent1"/>
                </a:solidFill>
              </a:rPr>
              <a:t>Use deep learning to identify commercially dental implant systems - observational study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USTP-NTPU-TMU, USTP-NTPU-TMU-112-01,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 2023/01/01~2023/12/31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Metaverse Avatar Automatic Metadata Generation Module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 err="1"/>
              <a:t>FormosaVerse</a:t>
            </a:r>
            <a:r>
              <a:rPr lang="en-US" altLang="zh-TW" sz="1800" b="0" dirty="0"/>
              <a:t> x NTPU, NTPU-111A413E01,</a:t>
            </a:r>
            <a:r>
              <a:rPr lang="zh-TW" altLang="en-US" sz="1800" b="0" dirty="0"/>
              <a:t> </a:t>
            </a:r>
            <a:r>
              <a:rPr lang="en-US" altLang="zh-TW" sz="1800" b="0" dirty="0"/>
              <a:t>2022/12/01~2023/11/30</a:t>
            </a:r>
            <a:endParaRPr lang="en-US" altLang="zh-TW" sz="1800" dirty="0"/>
          </a:p>
          <a:p>
            <a:pPr marL="457200" indent="-457200">
              <a:spcAft>
                <a:spcPts val="0"/>
              </a:spcAft>
              <a:buFont typeface="+mj-lt"/>
              <a:buAutoNum type="arabicPeriod"/>
            </a:pPr>
            <a:r>
              <a:rPr lang="en-US" altLang="zh-TW" sz="2400" dirty="0"/>
              <a:t>Establishment and Implement of Smart Assistive Technology for Dementia Care and Its Socio-Economic Impacts. </a:t>
            </a:r>
            <a:r>
              <a:rPr lang="en-US" altLang="zh-TW" sz="2400" b="0" dirty="0">
                <a:solidFill>
                  <a:schemeClr val="accent1"/>
                </a:solidFill>
              </a:rPr>
              <a:t>Intelligent, individualized and precise care with smart AT and system integration</a:t>
            </a:r>
          </a:p>
          <a:p>
            <a:pPr lvl="1">
              <a:spcAft>
                <a:spcPts val="0"/>
              </a:spcAft>
            </a:pPr>
            <a:r>
              <a:rPr lang="en-US" altLang="zh-TW" sz="1800" b="0" dirty="0"/>
              <a:t>MOST, 111-2627-M-038-001-, 2022/08/01~2023/07/31 </a:t>
            </a:r>
          </a:p>
        </p:txBody>
      </p:sp>
    </p:spTree>
    <p:extLst>
      <p:ext uri="{BB962C8B-B14F-4D97-AF65-F5344CB8AC3E}">
        <p14:creationId xmlns:p14="http://schemas.microsoft.com/office/powerpoint/2010/main" val="40240393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4335B-D133-054C-9D2A-3D5B6F495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42864"/>
            <a:ext cx="11222181" cy="971550"/>
          </a:xfrm>
        </p:spPr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0BA82B-040A-2147-9093-B00AF360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F6C06-F73B-AB42-8F44-80848BEB42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44B99A-FA19-F644-9DF7-6F0C9E85BE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94E1DE-E48A-7FB0-D7CF-DBC270A363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57294"/>
            <a:ext cx="11222181" cy="559069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900" dirty="0"/>
              <a:t>This course introduces the </a:t>
            </a:r>
            <a:r>
              <a:rPr lang="en-US" sz="3900" dirty="0">
                <a:solidFill>
                  <a:srgbClr val="C00000"/>
                </a:solidFill>
              </a:rPr>
              <a:t>fundamental concepts, research issues, and hands-on practices</a:t>
            </a:r>
            <a:r>
              <a:rPr lang="en-US" sz="3900" dirty="0"/>
              <a:t> of </a:t>
            </a:r>
            <a:r>
              <a:rPr lang="en-US" sz="3900" dirty="0">
                <a:solidFill>
                  <a:srgbClr val="FF0000"/>
                </a:solidFill>
              </a:rPr>
              <a:t>Big Data Analysis</a:t>
            </a:r>
            <a:r>
              <a:rPr lang="en-US" sz="3900" dirty="0"/>
              <a:t>. </a:t>
            </a:r>
          </a:p>
          <a:p>
            <a:pPr>
              <a:lnSpc>
                <a:spcPct val="120000"/>
              </a:lnSpc>
              <a:spcAft>
                <a:spcPts val="300"/>
              </a:spcAft>
            </a:pPr>
            <a:r>
              <a:rPr lang="en-US" sz="3900" dirty="0"/>
              <a:t>Topics include: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Introduction to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AI, Data Science and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Foundations of Big Data Analysis in Python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SAS Viya, Data Preparation and Algorithm Selection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Decision Trees and Ensembles of Trees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Neural Networks (NN) and Support Vector Machines (SVM)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Machine Learning: Model Assessment and Deployment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 err="1"/>
              <a:t>ChatGPT</a:t>
            </a:r>
            <a:r>
              <a:rPr lang="en-US" sz="3100" dirty="0"/>
              <a:t> and Large Language Models (LLM) for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Deep Learning for Finance Big Data Analysis</a:t>
            </a:r>
          </a:p>
          <a:p>
            <a:pPr marL="971550" lvl="1" indent="-514350">
              <a:lnSpc>
                <a:spcPct val="120000"/>
              </a:lnSpc>
              <a:spcAft>
                <a:spcPts val="300"/>
              </a:spcAft>
              <a:buFont typeface="+mj-lt"/>
              <a:buAutoNum type="arabicPeriod"/>
            </a:pPr>
            <a:r>
              <a:rPr lang="en-US" sz="3100" dirty="0"/>
              <a:t>Case Study on Big Data Analysis</a:t>
            </a:r>
          </a:p>
        </p:txBody>
      </p:sp>
    </p:spTree>
    <p:extLst>
      <p:ext uri="{BB962C8B-B14F-4D97-AF65-F5344CB8AC3E}">
        <p14:creationId xmlns:p14="http://schemas.microsoft.com/office/powerpoint/2010/main" val="38931282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82B7-9F96-1347-A4FE-8244FBD0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136" y="66413"/>
            <a:ext cx="8435939" cy="1266237"/>
          </a:xfrm>
        </p:spPr>
        <p:txBody>
          <a:bodyPr>
            <a:normAutofit/>
          </a:bodyPr>
          <a:lstStyle/>
          <a:p>
            <a:pPr algn="l"/>
            <a:r>
              <a:rPr lang="en-US" altLang="zh-TW" sz="7200" dirty="0">
                <a:solidFill>
                  <a:srgbClr val="C00000"/>
                </a:solidFill>
                <a:ea typeface="Heiti TC Medium" pitchFamily="2" charset="-128"/>
              </a:rPr>
              <a:t>Big Data Analysis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20208-5AAF-174A-BBCF-0F64DC2BB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3135" y="2486061"/>
            <a:ext cx="9191163" cy="4280003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Min-</a:t>
            </a:r>
            <a:r>
              <a:rPr lang="en-US" altLang="zh-TW" sz="580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Yuh</a:t>
            </a:r>
            <a:r>
              <a:rPr lang="en-US" altLang="zh-TW" sz="5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Day, Ph.D.</a:t>
            </a:r>
            <a:endParaRPr lang="zh-TW" altLang="en-US" sz="5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altLang="zh-TW" sz="58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Associate Professor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2"/>
              </a:rPr>
              <a:t>Institute of Information Management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, </a:t>
            </a:r>
            <a:r>
              <a:rPr lang="en-US" sz="38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3"/>
              </a:rPr>
              <a:t>National Taipei University</a:t>
            </a:r>
            <a:br>
              <a:rPr lang="en-US" sz="360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endParaRPr lang="en-US" altLang="zh-TW" sz="180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Tel: 02-86741111 ext. 66873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Office:</a:t>
            </a:r>
            <a:r>
              <a:rPr lang="zh-TW" altLang="en-US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B8F12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Address</a:t>
            </a:r>
            <a:r>
              <a:rPr lang="en-US" altLang="zh-TW" sz="4000" b="0" dirty="0"/>
              <a:t>: 151, University Rd., San Shia District, New Taipei City, 23741 Taiwan</a:t>
            </a: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/>
              <a:t>Email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: </a:t>
            </a:r>
            <a:r>
              <a:rPr lang="en-US" altLang="zh-TW" sz="4000" b="0" dirty="0" err="1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myday@gm.ntpu.edu.tw</a:t>
            </a:r>
            <a:endParaRPr lang="en-US" altLang="zh-TW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  <a:buNone/>
              <a:defRPr/>
            </a:pP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Web: </a:t>
            </a:r>
            <a:r>
              <a:rPr lang="en-US" altLang="zh-TW" sz="4000" b="0" dirty="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  <a:hlinkClick r:id="rId4"/>
              </a:rPr>
              <a:t>http://web.ntpu.edu.tw/~myday/</a:t>
            </a:r>
            <a:endParaRPr lang="en-US" sz="4000" b="0" dirty="0">
              <a:latin typeface="Calibri" panose="020F0502020204030204" pitchFamily="34" charset="0"/>
              <a:ea typeface="Heiti TC Medium" pitchFamily="2" charset="-128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06F8D-0162-0C4F-80D9-42457C32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8" y="6582720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F210-999B-B543-BB08-55CA178F37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51" y="2180184"/>
            <a:ext cx="1311157" cy="1590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CDE749-A11A-4B4B-B93C-D23011400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97" y="5290161"/>
            <a:ext cx="1499864" cy="1499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8A6C2B-5B98-E645-BB38-226FE4E9A9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97" y="3780120"/>
            <a:ext cx="1499864" cy="1499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678771-3ADB-CF49-99A2-83DC529401A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620" y="88466"/>
            <a:ext cx="1314378" cy="847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A6B40-66E6-5D46-92CE-45FA16B46ED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512" y="1011533"/>
            <a:ext cx="1317405" cy="321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E94920-FFB6-4749-8B58-CBD2482335A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3306" y="5974374"/>
            <a:ext cx="791692" cy="791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B4A6350-74C3-D94B-AD70-E4FD3D7F20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426" y="1635008"/>
            <a:ext cx="1317406" cy="594125"/>
          </a:xfrm>
          <a:prstGeom prst="rect">
            <a:avLst/>
          </a:prstGeom>
        </p:spPr>
      </p:pic>
      <p:pic>
        <p:nvPicPr>
          <p:cNvPr id="18" name="Picture 4" descr="http://mail.tku.edu.tw/myday/images/Myday_Photo.jpg">
            <a:extLst>
              <a:ext uri="{FF2B5EF4-FFF2-40B4-BE49-F238E27FC236}">
                <a16:creationId xmlns:a16="http://schemas.microsoft.com/office/drawing/2014/main" id="{22AB4522-29E3-1547-A495-77E5F7548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91" y="106718"/>
            <a:ext cx="1075954" cy="1332133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086F19-EF80-644F-8A7C-1CCA1F31F8FE}"/>
              </a:ext>
            </a:extLst>
          </p:cNvPr>
          <p:cNvSpPr txBox="1"/>
          <p:nvPr/>
        </p:nvSpPr>
        <p:spPr>
          <a:xfrm>
            <a:off x="1963135" y="1568899"/>
            <a:ext cx="8435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Calibri" charset="0"/>
                <a:ea typeface="標楷體" charset="-120"/>
              </a:rPr>
              <a:t>Contact Information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93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25882</TotalTime>
  <Words>4401</Words>
  <Application>Microsoft Macintosh PowerPoint</Application>
  <PresentationFormat>Widescreen</PresentationFormat>
  <Paragraphs>665</Paragraphs>
  <Slides>98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微軟正黑體</vt:lpstr>
      <vt:lpstr>Arial</vt:lpstr>
      <vt:lpstr>Avenir Next LT Pro</vt:lpstr>
      <vt:lpstr>avenir-light</vt:lpstr>
      <vt:lpstr>Calibri</vt:lpstr>
      <vt:lpstr>Calibri Light</vt:lpstr>
      <vt:lpstr>Nunito</vt:lpstr>
      <vt:lpstr>Times New Roman</vt:lpstr>
      <vt:lpstr>Office Theme</vt:lpstr>
      <vt:lpstr>Introduction to  Big Data Analysis</vt:lpstr>
      <vt:lpstr>Min-Yuh Day, Ph.D.</vt:lpstr>
      <vt:lpstr>Course Syllabus National Taipei University Academic Year 111, 2nd Semester (Spring 2023)</vt:lpstr>
      <vt:lpstr>Course Objectives</vt:lpstr>
      <vt:lpstr>Course Outline</vt:lpstr>
      <vt:lpstr>Core Competence</vt:lpstr>
      <vt:lpstr>Four Fundamental Qualities</vt:lpstr>
      <vt:lpstr>College Learning Goals</vt:lpstr>
      <vt:lpstr>Department Learning Goals</vt:lpstr>
      <vt:lpstr>Syllabus</vt:lpstr>
      <vt:lpstr>Syllabus</vt:lpstr>
      <vt:lpstr>Syllabus</vt:lpstr>
      <vt:lpstr>Teaching Methods and Activities</vt:lpstr>
      <vt:lpstr>Evaluation Methods</vt:lpstr>
      <vt:lpstr>Required Texts</vt:lpstr>
      <vt:lpstr>Reference Books</vt:lpstr>
      <vt:lpstr>Other References</vt:lpstr>
      <vt:lpstr>Aurélien Géron (2022),  Hands-On Machine Learning with Scikit-Learn, Keras, and TensorFlow: Concepts, Tools, and Techniques to Build Intelligent Systems,  3rd Edition, O’Reilly Media.</vt:lpstr>
      <vt:lpstr>Yves Hilpisch (2018),  Python for Finance: Mastering Data-Driven Finance, O'Reilly</vt:lpstr>
      <vt:lpstr>Yuxing Yan (2017),  Python for Finance: Apply powerful finance models and quantitative analysis with Python, Second Edition, Packt Publishing</vt:lpstr>
      <vt:lpstr>Social Network Based Big Data Analysis and Applications,  Lecture Notes in Social Networks,  Mehmet Kaya, Jalal Kawash, Suheil Khoury, Min-Yuh Day,  Springer International Publishing, 2018.</vt:lpstr>
      <vt:lpstr>   2023 SAS Machine Learning  Academic Certification Program SAS Viya</vt:lpstr>
      <vt:lpstr>SAS．Leader in Analytics and 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Big  Data Analysis</vt:lpstr>
      <vt:lpstr>AI, Big Data, Cloud Computing Evolution of Decision Support, Business Intelligence, and Analytics</vt:lpstr>
      <vt:lpstr>Big Data 4 V</vt:lpstr>
      <vt:lpstr>Value</vt:lpstr>
      <vt:lpstr>Artificial Intelligence Machine Learning &amp; Deep Learning</vt:lpstr>
      <vt:lpstr>AI, ML, DL</vt:lpstr>
      <vt:lpstr>Stephan Kudyba (2014),  Big Data, Mining, and Analytics:  Components of Strategic Decision Making, Auerbach Publications</vt:lpstr>
      <vt:lpstr>Architecture of Big Data Analytics</vt:lpstr>
      <vt:lpstr>Architecture of Big Data Analytics</vt:lpstr>
      <vt:lpstr>Social Big Data Mining (Hiroshi Ishikawa, 2015)</vt:lpstr>
      <vt:lpstr>Architecture for  Social Big Data Mining (Hiroshi Ishikawa, 2015)</vt:lpstr>
      <vt:lpstr>Business Intelligence (BI) Infrastructure</vt:lpstr>
      <vt:lpstr>Data Warehouse Data Mining and Business Intelligence </vt:lpstr>
      <vt:lpstr>The Evolution of BI Capabilities</vt:lpstr>
      <vt:lpstr>Three Types of Analytics </vt:lpstr>
      <vt:lpstr>Big Data, Data Mining, and Machine Learning: Value Creation for Business Leaders and Practitioners,  Jared Dean,  Wiley, 2014.</vt:lpstr>
      <vt:lpstr>Data Mining at the  Intersection of Many Disciplines</vt:lpstr>
      <vt:lpstr>PowerPoint Presentation</vt:lpstr>
      <vt:lpstr>PowerPoint Presentation</vt:lpstr>
      <vt:lpstr>PowerPoint Presentation</vt:lpstr>
      <vt:lpstr>Big Data with Hadoop Architecture</vt:lpstr>
      <vt:lpstr>Big Data with Hadoop Architecture Logical Architecture Processing: MapReduce</vt:lpstr>
      <vt:lpstr>Big Data with Hadoop Architecture Logical Architecture Storage: HDFS</vt:lpstr>
      <vt:lpstr>Big Data with Hadoop Architecture Process Flow</vt:lpstr>
      <vt:lpstr>Big Data with Hadoop Architecture Hadoop Cluster</vt:lpstr>
      <vt:lpstr>Traditional ETL Architecture</vt:lpstr>
      <vt:lpstr>Offload ETL with Hadoop  (Big Data Architecture)</vt:lpstr>
      <vt:lpstr>Spark and Hadoop</vt:lpstr>
      <vt:lpstr>Spark Ecosystem</vt:lpstr>
      <vt:lpstr>OpenAI ChatGPT</vt:lpstr>
      <vt:lpstr>Conversational AI  to deliver contextual and personal experience to users</vt:lpstr>
      <vt:lpstr>OpenAI ChatGPT</vt:lpstr>
      <vt:lpstr>OpenAI ChatGPT</vt:lpstr>
      <vt:lpstr> The Transformers Timeline</vt:lpstr>
      <vt:lpstr>Transformer Models</vt:lpstr>
      <vt:lpstr>Large Language Models (LLM)  (GPT-3, ChatGPT, PaLM, BLOOM, OPT-175B, LLaMA)</vt:lpstr>
      <vt:lpstr>ChatGPT: Optimizing Language Models for Dialogue</vt:lpstr>
      <vt:lpstr>Training language models to follow instructions with human feedback</vt:lpstr>
      <vt:lpstr>Reinforcement Learning from Human Feedback (RLHF)</vt:lpstr>
      <vt:lpstr>PowerPoint Presentation</vt:lpstr>
      <vt:lpstr>Reinforcement Learning  from Human Feedback (RLHF)  Step 2. Gathering Data and  Training a  Reward Model</vt:lpstr>
      <vt:lpstr>Reinforcement Learning  from Human Feedback (RLHF)  Step 3. Fine-tuning the LM with Reinforcement Learning </vt:lpstr>
      <vt:lpstr>Generative AI Gen AI</vt:lpstr>
      <vt:lpstr>Generative AI</vt:lpstr>
      <vt:lpstr>Generative AI</vt:lpstr>
      <vt:lpstr>Generative AI</vt:lpstr>
      <vt:lpstr>DALL·E 2 Create original, realistic images and art from a text description.  It can combine concepts, attributes, and styles.</vt:lpstr>
      <vt:lpstr>Stable Diffusion</vt:lpstr>
      <vt:lpstr>Stable Diffusion Colab</vt:lpstr>
      <vt:lpstr>Lexica Art: Search Stable Diffusion images and prompts</vt:lpstr>
      <vt:lpstr>NLG from a Multilingual,  Multimodal and Multi-task perspective</vt:lpstr>
      <vt:lpstr>Text-and-Video Dialog Generation Models  with Hierarchical Attention</vt:lpstr>
      <vt:lpstr>Multimodal Few-Shot Learning with  Frozen Language Models</vt:lpstr>
      <vt:lpstr>Multimodal Pipeline  that includes three different modalities (Image, Text. Audio)</vt:lpstr>
      <vt:lpstr>Video and Audio Multimodal Fusion </vt:lpstr>
      <vt:lpstr>Visual and Textual Representation</vt:lpstr>
      <vt:lpstr>Hybrid Multimodal Data Fusion</vt:lpstr>
      <vt:lpstr>Multimodal Transfer Learning</vt:lpstr>
      <vt:lpstr>CLIP: Learning Transferable Visual Models From Natural Language Supervision</vt:lpstr>
      <vt:lpstr>ViLT: Vision-and-Language Transformer Without Convolution or Region Supervision</vt:lpstr>
      <vt:lpstr>wav2vec 2.0:  A framework for self-supervised learning of speech representations</vt:lpstr>
      <vt:lpstr>Whisper:  Robust Speech Recognition via Large-Scale Weak Supervision</vt:lpstr>
      <vt:lpstr>Microsoft Azure  Text to Speech (TTS)</vt:lpstr>
      <vt:lpstr>Hugging Face</vt:lpstr>
      <vt:lpstr>BLOOM BigScience Large Open-science Open-access Multilingual Language Model</vt:lpstr>
      <vt:lpstr>OpenAI Whisper</vt:lpstr>
      <vt:lpstr>Teaching</vt:lpstr>
      <vt:lpstr>Research Project</vt:lpstr>
      <vt:lpstr>Summary</vt:lpstr>
      <vt:lpstr>Big Data Analysis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Analysis</dc:title>
  <dc:subject/>
  <dc:creator>Min-Yuh Day</dc:creator>
  <cp:keywords>Big Data Analysis, BDA</cp:keywords>
  <dc:description>Big Data Analysis (BDA)</dc:description>
  <cp:lastModifiedBy>imyday@gmail.com</cp:lastModifiedBy>
  <cp:revision>1289</cp:revision>
  <cp:lastPrinted>2020-12-23T14:44:17Z</cp:lastPrinted>
  <dcterms:created xsi:type="dcterms:W3CDTF">2019-09-12T03:09:52Z</dcterms:created>
  <dcterms:modified xsi:type="dcterms:W3CDTF">2023-03-06T23:27:09Z</dcterms:modified>
  <cp:category/>
</cp:coreProperties>
</file>