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3832" r:id="rId2"/>
    <p:sldId id="273" r:id="rId3"/>
    <p:sldId id="3462" r:id="rId4"/>
    <p:sldId id="3818" r:id="rId5"/>
    <p:sldId id="3821" r:id="rId6"/>
    <p:sldId id="3817" r:id="rId7"/>
    <p:sldId id="3827" r:id="rId8"/>
    <p:sldId id="3828" r:id="rId9"/>
    <p:sldId id="3826" r:id="rId10"/>
    <p:sldId id="3829" r:id="rId11"/>
    <p:sldId id="3830" r:id="rId12"/>
    <p:sldId id="3844" r:id="rId13"/>
    <p:sldId id="3843" r:id="rId14"/>
    <p:sldId id="3842" r:id="rId15"/>
    <p:sldId id="3840" r:id="rId16"/>
    <p:sldId id="3835" r:id="rId17"/>
    <p:sldId id="3836" r:id="rId18"/>
    <p:sldId id="3823" r:id="rId19"/>
    <p:sldId id="1005" r:id="rId20"/>
    <p:sldId id="3824" r:id="rId21"/>
    <p:sldId id="3822" r:id="rId22"/>
    <p:sldId id="3820" r:id="rId23"/>
    <p:sldId id="4298" r:id="rId24"/>
    <p:sldId id="4299" r:id="rId25"/>
    <p:sldId id="4300" r:id="rId26"/>
    <p:sldId id="4301" r:id="rId27"/>
    <p:sldId id="3786" r:id="rId28"/>
    <p:sldId id="3866" r:id="rId29"/>
    <p:sldId id="3867" r:id="rId30"/>
    <p:sldId id="3789" r:id="rId31"/>
    <p:sldId id="4306" r:id="rId32"/>
    <p:sldId id="4307" r:id="rId33"/>
    <p:sldId id="4308" r:id="rId34"/>
    <p:sldId id="4309" r:id="rId35"/>
    <p:sldId id="4310" r:id="rId36"/>
    <p:sldId id="4315" r:id="rId37"/>
    <p:sldId id="4874" r:id="rId38"/>
    <p:sldId id="4875" r:id="rId39"/>
    <p:sldId id="4878" r:id="rId40"/>
    <p:sldId id="4879" r:id="rId41"/>
    <p:sldId id="4880" r:id="rId42"/>
    <p:sldId id="4881" r:id="rId43"/>
    <p:sldId id="4882" r:id="rId44"/>
    <p:sldId id="4883" r:id="rId45"/>
    <p:sldId id="3788" r:id="rId46"/>
    <p:sldId id="4884" r:id="rId47"/>
    <p:sldId id="4885" r:id="rId48"/>
    <p:sldId id="4886" r:id="rId49"/>
    <p:sldId id="4887" r:id="rId50"/>
    <p:sldId id="4888" r:id="rId51"/>
    <p:sldId id="3787" r:id="rId52"/>
    <p:sldId id="4889" r:id="rId53"/>
    <p:sldId id="3793" r:id="rId54"/>
    <p:sldId id="3464" r:id="rId55"/>
    <p:sldId id="3778" r:id="rId56"/>
    <p:sldId id="3472" r:id="rId57"/>
    <p:sldId id="3780" r:id="rId58"/>
    <p:sldId id="3784" r:id="rId59"/>
    <p:sldId id="3785" r:id="rId60"/>
    <p:sldId id="4890" r:id="rId61"/>
    <p:sldId id="4891" r:id="rId62"/>
    <p:sldId id="3849" r:id="rId63"/>
    <p:sldId id="4844" r:id="rId64"/>
    <p:sldId id="3711" r:id="rId65"/>
    <p:sldId id="4843" r:id="rId66"/>
    <p:sldId id="4850" r:id="rId67"/>
    <p:sldId id="4851" r:id="rId68"/>
    <p:sldId id="4254" r:id="rId69"/>
    <p:sldId id="4252" r:id="rId70"/>
    <p:sldId id="4290" r:id="rId71"/>
    <p:sldId id="4892" r:id="rId72"/>
    <p:sldId id="4893" r:id="rId73"/>
    <p:sldId id="4297" r:id="rId74"/>
    <p:sldId id="3833" r:id="rId75"/>
    <p:sldId id="3834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9193"/>
    <a:srgbClr val="FF9300"/>
    <a:srgbClr val="00FA00"/>
    <a:srgbClr val="942093"/>
    <a:srgbClr val="FFD579"/>
    <a:srgbClr val="A9D18E"/>
    <a:srgbClr val="D883FF"/>
    <a:srgbClr val="FF8AD8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0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27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12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jpeg"/><Relationship Id="rId7" Type="http://schemas.openxmlformats.org/officeDocument/2006/relationships/hyperlink" Target="http://meet.google.com/uaq-vmjj-vf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jpeg"/><Relationship Id="rId7" Type="http://schemas.openxmlformats.org/officeDocument/2006/relationships/hyperlink" Target="http://meet.google.com/uaq-vmjj-vf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hyperlink" Target="https://meet.google.com/paj-zhhj-my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miy-fbif-max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paj-zhhj-mya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paj-zhhj-mya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ish-gzmy-pmo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hyperlink" Target="https://meet.google.com/paj-zhhj-my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tiff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jp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2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0.pn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forms.gle/vYVvYBT6y1ik4RtN7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2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meet.google.com/miy-fbif-m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blworks.org/what-is-pbl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hyperlink" Target="mailto:myday@gm.ntpu.edu.tw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hyperlink" Target="mailto:myday@gm.ntpu.edu.tw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32.pn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zuc-yyaw-m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emrite2023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snds2023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https://meet.google.com/ish-gzmy-pmo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eet.google.com/uaq-vmjj-vff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201584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Sharing Teaching Experiences in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EMI Courses and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Project-based Learning (PBL)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13703" y="3587805"/>
            <a:ext cx="673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2023/5/22 (Monday) 13:00 - 15:00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Host: Prof. Yu-Chin Liu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Information Management, College of Management, Shih 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Hsin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University (SHU)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2F, No. 111, 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Muzha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Road, Section 1, 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Wenshan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District, Taipei,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2023-05-22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EE3CBD-CC9D-B61F-3FE9-C5D8FA0B85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32" y="98421"/>
            <a:ext cx="964283" cy="8389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0A7FFA-90E1-5425-7A0E-44CE09828F48}"/>
              </a:ext>
            </a:extLst>
          </p:cNvPr>
          <p:cNvSpPr txBox="1"/>
          <p:nvPr/>
        </p:nvSpPr>
        <p:spPr>
          <a:xfrm>
            <a:off x="9340" y="954139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942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Shih </a:t>
            </a:r>
            <a:r>
              <a:rPr lang="en-US" sz="900" b="1" dirty="0" err="1">
                <a:solidFill>
                  <a:srgbClr val="942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Hsin</a:t>
            </a:r>
            <a:r>
              <a:rPr lang="en-US" sz="900" b="1" dirty="0">
                <a:solidFill>
                  <a:srgbClr val="942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34329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Web 3: From </a:t>
            </a:r>
            <a:r>
              <a:rPr lang="en-US" altLang="zh-TW" sz="7200" dirty="0" err="1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DeFi</a:t>
            </a: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 to </a:t>
            </a:r>
            <a:r>
              <a:rPr lang="en-US" altLang="zh-TW" sz="7200" dirty="0" err="1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WoFi</a:t>
            </a:r>
            <a:endParaRPr lang="en-US" altLang="zh-TW" sz="72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18,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Prof. Shih-</a:t>
            </a:r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wei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Liao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5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National Taiwan University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266B33-C859-4587-CB7B-C1EC904C9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F8F684-9463-5CA6-B414-7AB61AA9D528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7"/>
              </a:rPr>
              <a:t>http://meet.google.com/uaq-vmjj-vff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ABF9E8-2AFB-D4AD-F31F-070A74BEA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A0B977B-486D-0D59-4152-DAFFB9C8009B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A82EB-7E0E-C911-E21B-5167C29D4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390" y="3596787"/>
            <a:ext cx="1291530" cy="1722041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ECA485A0-4EAF-A136-BEA0-3FC1636F4BD8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5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Experiences Sharing of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NTPU EMI Teaching Community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623710" y="5490770"/>
            <a:ext cx="660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12:00 - 13:00, May 27, 2022 </a:t>
            </a:r>
            <a:b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(Friday)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266B33-C859-4587-CB7B-C1EC904C9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F8F684-9463-5CA6-B414-7AB61AA9D528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7"/>
              </a:rPr>
              <a:t>http://meet.google.com/uaq-vmjj-vff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ABF9E8-2AFB-D4AD-F31F-070A74BEA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DDAB18D5-5BCB-12FB-6236-FA92BF84EE67}"/>
              </a:ext>
            </a:extLst>
          </p:cNvPr>
          <p:cNvSpPr txBox="1">
            <a:spLocks/>
          </p:cNvSpPr>
          <p:nvPr/>
        </p:nvSpPr>
        <p:spPr>
          <a:xfrm>
            <a:off x="1568050" y="3660420"/>
            <a:ext cx="8440972" cy="1752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Professors of EMI Teaching Community II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400" b="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National Taipei University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7E9497-9418-5E34-C2F0-A45BE7F7E2FF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3D4114B7-B015-DD71-BF41-2B89C8C3D4A9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9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80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FinTech for Social Good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13231" y="5861436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12:10 - 14:00, Oct. 19,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230881"/>
            <a:ext cx="81804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Dr. Chung-Chi Chen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Researcher, 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Research Center, 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National Institute of Advanced Industrial Science and Technology, Japan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A5483-9CAF-1C32-9772-1D571135C9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85" y="3276099"/>
            <a:ext cx="1831766" cy="175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CB8F4-71D4-7D91-F4BC-86098F36AC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A36B0-D7B6-7125-8A1D-8263F32EF7B7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9"/>
              </a:rPr>
              <a:t>https://meet.google.com/paj-zhhj-mya</a:t>
            </a:r>
            <a:endParaRPr lang="en-US" sz="1000" dirty="0"/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5622BAA5-3A0C-FAC9-F046-1A59F5E976AD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8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Matching Texts with Data for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Evidence-based Information Retrieval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Nov. 23,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688077"/>
            <a:ext cx="8180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Prof. Makoto P. Kato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Faculty of Library, Information and Media Science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University of Tsukuba, Japan</a:t>
            </a:r>
            <a:endParaRPr lang="en-US" altLang="zh-TW" sz="24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34558-9DE0-15B1-9D4F-ECBC226431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18" y="3683822"/>
            <a:ext cx="1582947" cy="1735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2DB9B1-9439-538F-ED5B-065DBC24E834}"/>
              </a:ext>
            </a:extLst>
          </p:cNvPr>
          <p:cNvSpPr txBox="1"/>
          <p:nvPr/>
        </p:nvSpPr>
        <p:spPr>
          <a:xfrm>
            <a:off x="10322343" y="5040055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8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1C11F-3F4E-93CB-DC8F-DC03D06A4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629" y="3638543"/>
            <a:ext cx="1436835" cy="1436835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68A89981-F55D-5C48-D00C-BDCFAF89BC78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7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578077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The Truth of Crypto &amp; NFT Economy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虛擬貨幣與</a:t>
            </a: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NFT</a:t>
            </a:r>
            <a:r>
              <a:rPr lang="zh-TW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經濟老實說</a:t>
            </a: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)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12:10 - 14:00, Nov. 30,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B3F02,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658581"/>
            <a:ext cx="8180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Mu </a:t>
            </a:r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Jou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周書丞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)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CTO of </a:t>
            </a:r>
            <a:r>
              <a:rPr lang="en-US" altLang="zh-TW" sz="3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Infinitas</a:t>
            </a:r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NFT</a:t>
            </a:r>
          </a:p>
          <a:p>
            <a:pPr algn="ctr"/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GM of </a:t>
            </a:r>
            <a:r>
              <a:rPr lang="en-US" altLang="zh-TW" sz="3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Asiania</a:t>
            </a:r>
            <a:endParaRPr lang="en-US" altLang="zh-TW" sz="3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3E3AD-33C2-5D33-AFB3-EE3777E63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61D7B-7893-5439-5803-102751A716E7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8"/>
              </a:rPr>
              <a:t>https://meet.google.com/paj-zhhj-mya</a:t>
            </a:r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F0A8B-E2B1-2590-E83B-9B7AC3504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368" y="3808787"/>
            <a:ext cx="1351418" cy="1621701"/>
          </a:xfrm>
          <a:prstGeom prst="rect">
            <a:avLst/>
          </a:prstGeom>
        </p:spPr>
      </p:pic>
      <p:sp>
        <p:nvSpPr>
          <p:cNvPr id="7" name="圓角矩形 30">
            <a:extLst>
              <a:ext uri="{FF2B5EF4-FFF2-40B4-BE49-F238E27FC236}">
                <a16:creationId xmlns:a16="http://schemas.microsoft.com/office/drawing/2014/main" id="{F86FD4E8-C2B0-77AB-74FC-485195289763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706826"/>
            <a:ext cx="11819066" cy="1950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Index Design – Methodology,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Analysis and the Application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Quantitative Investing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Dec. 6,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(Tuesday)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788093"/>
            <a:ext cx="81804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Jervis J.G. Li</a:t>
            </a:r>
          </a:p>
          <a:p>
            <a:pPr algn="ctr"/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Fund Manager, </a:t>
            </a:r>
            <a:r>
              <a:rPr lang="en-US" altLang="zh-TW" sz="4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Yuanta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SITC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98876-CBED-F76F-4616-3BD91C4E37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3EA13-639F-C5E5-C1D6-7A6EFF95AF43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8"/>
              </a:rPr>
              <a:t>https://meet.google.com/paj-zhhj-mya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B9961-A3E2-C3AA-67A8-F736F8774E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946" y="3661185"/>
            <a:ext cx="1321006" cy="1645142"/>
          </a:xfrm>
          <a:prstGeom prst="rect">
            <a:avLst/>
          </a:prstGeom>
        </p:spPr>
      </p:pic>
      <p:sp>
        <p:nvSpPr>
          <p:cNvPr id="8" name="圓角矩形 30">
            <a:extLst>
              <a:ext uri="{FF2B5EF4-FFF2-40B4-BE49-F238E27FC236}">
                <a16:creationId xmlns:a16="http://schemas.microsoft.com/office/drawing/2014/main" id="{D7C37B56-5FD9-35ED-A31F-AF3B4581F44C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9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Agile Principles Patterns and Practices 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using AI and </a:t>
            </a:r>
            <a:r>
              <a:rPr lang="en-US" altLang="zh-TW" sz="5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ChatGPT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538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515153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May 17,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290E1-98FF-2116-1332-9F6387A22DCE}"/>
              </a:ext>
            </a:extLst>
          </p:cNvPr>
          <p:cNvSpPr txBox="1"/>
          <p:nvPr/>
        </p:nvSpPr>
        <p:spPr>
          <a:xfrm>
            <a:off x="2158181" y="3605277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Division Director, Software Industry Research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9BE89F-0456-051B-A7D9-D869D543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04" y="3633386"/>
            <a:ext cx="1459845" cy="1956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B04F9A-260F-CFF1-BF15-16FFFFC3C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370" y="3716342"/>
            <a:ext cx="1453236" cy="1453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F1D008-8A58-78F8-7E79-CFD47C68D8EB}"/>
              </a:ext>
            </a:extLst>
          </p:cNvPr>
          <p:cNvSpPr txBox="1"/>
          <p:nvPr/>
        </p:nvSpPr>
        <p:spPr>
          <a:xfrm>
            <a:off x="10634547" y="5126254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E08A30-0F8A-AA8D-831E-27AD4D5AE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4703" y="5505840"/>
            <a:ext cx="609600" cy="609600"/>
          </a:xfrm>
          <a:prstGeom prst="rect">
            <a:avLst/>
          </a:prstGeom>
        </p:spPr>
      </p:pic>
      <p:sp>
        <p:nvSpPr>
          <p:cNvPr id="3" name="圓角矩形 30">
            <a:extLst>
              <a:ext uri="{FF2B5EF4-FFF2-40B4-BE49-F238E27FC236}">
                <a16:creationId xmlns:a16="http://schemas.microsoft.com/office/drawing/2014/main" id="{20CF33BC-8B02-85BB-D06D-96A542067016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5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國際碳中和產業趨勢與數位轉型永續發展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(International Carbon Neutral Industry Trends and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Digital Transformation for Sustainable Development)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25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498220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17,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B302, National Taipei University, Taiwan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CB67-8DB5-3F0E-39C2-B11883E8DF66}"/>
              </a:ext>
            </a:extLst>
          </p:cNvPr>
          <p:cNvSpPr txBox="1"/>
          <p:nvPr/>
        </p:nvSpPr>
        <p:spPr>
          <a:xfrm>
            <a:off x="2005781" y="3622207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 (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朱師右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Division Director, Software Industry Research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EE89-7EFF-5032-E009-70268756A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50316"/>
            <a:ext cx="1459845" cy="1956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2CD84-2326-0673-82A9-578512508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2277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CE6EF-99BD-2C38-A368-44DCCA1AD1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7EDBE3-4036-510F-A02D-96010086D583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9"/>
              </a:rPr>
              <a:t>https://meet.google.com/paj-zhhj-mya</a:t>
            </a:r>
            <a:endParaRPr lang="en-US" sz="1000" dirty="0"/>
          </a:p>
        </p:txBody>
      </p:sp>
      <p:sp>
        <p:nvSpPr>
          <p:cNvPr id="6" name="圓角矩形 30">
            <a:extLst>
              <a:ext uri="{FF2B5EF4-FFF2-40B4-BE49-F238E27FC236}">
                <a16:creationId xmlns:a16="http://schemas.microsoft.com/office/drawing/2014/main" id="{1F482B47-04F3-9B53-4229-F51215B5CB70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6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Teaching Experiences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031064"/>
            <a:ext cx="11292113" cy="54618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altLang="zh-TW" b="1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96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accent1"/>
                </a:solidFill>
              </a:rPr>
              <a:t>Spring 2022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6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accent1"/>
                </a:solidFill>
              </a:rPr>
              <a:t>Fall 2020, Fall, 2021, Spring 2022, Spring 2023</a:t>
            </a:r>
            <a:endParaRPr lang="en-US" altLang="zh-TW" sz="96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</a:t>
            </a:r>
            <a:endParaRPr lang="en-US" sz="96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2021, Fall 2022</a:t>
            </a:r>
            <a:endParaRPr lang="en-US" altLang="zh-TW" sz="8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Fall 2022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Data Mining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</a:t>
            </a:r>
            <a:endParaRPr lang="en-US" altLang="zh-TW" sz="64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Analytics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2020, Spring 2023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Foundation of Business Cloud Computing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Spring 2022,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</a:rPr>
              <a:t>戴敏育 博士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Min-Yuh Day, Ph.D.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CA9869AF-47C5-5F4E-BD49-27D342931373}"/>
              </a:ext>
            </a:extLst>
          </p:cNvPr>
          <p:cNvSpPr txBox="1">
            <a:spLocks/>
          </p:cNvSpPr>
          <p:nvPr/>
        </p:nvSpPr>
        <p:spPr>
          <a:xfrm>
            <a:off x="152399" y="26271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252FE-896F-2147-BDA4-17839CBFD3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DD3CAF-A908-2D43-9658-F8A428E32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4DF82F-245D-624A-8587-A44F24A9F1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71150D98-055E-E542-B2BE-F58C2FC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26079"/>
            <a:ext cx="8911204" cy="3394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rgbClr val="C00000"/>
                </a:solidFill>
              </a:rPr>
              <a:t>Associate Professor, Information Management, 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chemeClr val="tx2"/>
                </a:solidFill>
              </a:rPr>
              <a:t>Visiting Scholar, IIS, Academia </a:t>
            </a:r>
            <a:r>
              <a:rPr lang="en-US" altLang="zh-TW" sz="3300" dirty="0" err="1">
                <a:solidFill>
                  <a:schemeClr val="tx2"/>
                </a:solidFill>
              </a:rPr>
              <a:t>Sinica</a:t>
            </a:r>
            <a:endParaRPr lang="en-US" altLang="zh-TW" sz="3300" dirty="0">
              <a:solidFill>
                <a:schemeClr val="tx2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rgbClr val="984807"/>
                </a:solidFill>
              </a:rPr>
              <a:t>Ph.D., Information Management, NTU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accent2"/>
                </a:solidFill>
              </a:rPr>
              <a:t>Director, Intelligent Financial Innovation Technology, IFIT Lab, IM, 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Associate Director, Fintech and Green Finance Center, NTPU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for Data Science (IEEE IRI 2007- 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pic>
        <p:nvPicPr>
          <p:cNvPr id="25" name="Picture 2" descr="http://mail.tku.edu.tw/myday/images/AS_Logo1.gif">
            <a:extLst>
              <a:ext uri="{FF2B5EF4-FFF2-40B4-BE49-F238E27FC236}">
                <a16:creationId xmlns:a16="http://schemas.microsoft.com/office/drawing/2014/main" id="{71A58C9C-FDE7-FD43-A09F-110AB5E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mail.tku.edu.tw/myday/images/NTU_logo.jpg">
            <a:extLst>
              <a:ext uri="{FF2B5EF4-FFF2-40B4-BE49-F238E27FC236}">
                <a16:creationId xmlns:a16="http://schemas.microsoft.com/office/drawing/2014/main" id="{6338E75D-FB6A-0045-8B06-4421D2F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1C6FB-8820-DB40-AE72-FA2BFF57ECF7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9807F4-34F7-A14B-A584-E2E3836F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3AB105-6FE2-094F-9576-54A1BC92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6EEB28-FD8C-D248-BC5C-CEC1A61D31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9020" y="331552"/>
            <a:ext cx="2150226" cy="969710"/>
          </a:xfrm>
          <a:prstGeom prst="rect">
            <a:avLst/>
          </a:prstGeom>
        </p:spPr>
      </p:pic>
      <p:pic>
        <p:nvPicPr>
          <p:cNvPr id="33" name="Picture 4" descr="http://mail.tku.edu.tw/myday/images/Myday_Photo.jpg">
            <a:extLst>
              <a:ext uri="{FF2B5EF4-FFF2-40B4-BE49-F238E27FC236}">
                <a16:creationId xmlns:a16="http://schemas.microsoft.com/office/drawing/2014/main" id="{D3C60B34-B829-464B-9877-4E2FD95C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011" y="212228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45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43" y="1332854"/>
            <a:ext cx="11584128" cy="5341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AI in Finance Big Data Analytics </a:t>
            </a:r>
            <a:r>
              <a:rPr lang="en-US" altLang="zh-TW" dirty="0">
                <a:solidFill>
                  <a:schemeClr val="accent1"/>
                </a:solidFill>
              </a:rPr>
              <a:t>(Fall 2019)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Elective) [Full English Course] [Distance Learning]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Big Data Mining </a:t>
            </a:r>
            <a:r>
              <a:rPr lang="en-US" altLang="zh-TW" dirty="0">
                <a:solidFill>
                  <a:schemeClr val="accent1"/>
                </a:solidFill>
              </a:rPr>
              <a:t>(Fall 2018)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Required) [Full English Course]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Social Media Apps Programming</a:t>
            </a:r>
            <a:r>
              <a:rPr lang="en-US" altLang="zh-TW" dirty="0">
                <a:solidFill>
                  <a:schemeClr val="accent1"/>
                </a:solidFill>
              </a:rPr>
              <a:t> (Fall 2013 - Fall 2018)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IMTKU (2 Credits, Elective) [Full English Course]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Fall 2018, Fall 2017 , Fall 2016 , Fall 2015 , Fall 2014 , </a:t>
            </a:r>
            <a:r>
              <a:rPr lang="en-US" altLang="zh-TW" sz="2400" dirty="0">
                <a:solidFill>
                  <a:srgbClr val="C00000"/>
                </a:solidFill>
              </a:rPr>
              <a:t>Fall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10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EMI Courses in AI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Business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EMI Courses in AI for Business Applications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27354"/>
            <a:ext cx="11292113" cy="5165521"/>
          </a:xfrm>
        </p:spPr>
        <p:txBody>
          <a:bodyPr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altLang="zh-TW" sz="2800" dirty="0">
                <a:solidFill>
                  <a:srgbClr val="C00000"/>
                </a:solidFill>
              </a:rPr>
              <a:t>Big Data Analysis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Spring 2023</a:t>
            </a:r>
            <a:endParaRPr lang="en-US" altLang="zh-TW" dirty="0">
              <a:solidFill>
                <a:srgbClr val="C00000"/>
              </a:solidFill>
            </a:endParaRP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Software Engineering</a:t>
            </a:r>
          </a:p>
          <a:p>
            <a:pPr marL="777240" lvl="2" indent="-320040"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Spring 2023, Spring 2022</a:t>
            </a: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Artificial Intelligence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Fall 2022</a:t>
            </a: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Artificial Intelligence in Finance and Quantitative Analysis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Fall 2022</a:t>
            </a:r>
            <a:endParaRPr lang="en-US" altLang="zh-TW" dirty="0">
              <a:solidFill>
                <a:srgbClr val="C00000"/>
              </a:solidFill>
            </a:endParaRP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marL="777240" lvl="2" indent="-320040"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Spring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07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Big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1112BDA01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(M6031) (Spring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2023-02-21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C256028-68B1-E7A5-6975-F4F845636E5C}"/>
              </a:ext>
            </a:extLst>
          </p:cNvPr>
          <p:cNvSpPr txBox="1">
            <a:spLocks/>
          </p:cNvSpPr>
          <p:nvPr/>
        </p:nvSpPr>
        <p:spPr>
          <a:xfrm>
            <a:off x="1401867" y="105238"/>
            <a:ext cx="9293027" cy="58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Analysis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8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Big Data Analysis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(M6031)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753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62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900" dirty="0"/>
              <a:t>This course introduces the </a:t>
            </a:r>
            <a:r>
              <a:rPr lang="en-US" sz="39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3900" dirty="0"/>
              <a:t> of </a:t>
            </a:r>
            <a:r>
              <a:rPr lang="en-US" sz="3900" dirty="0">
                <a:solidFill>
                  <a:srgbClr val="FF0000"/>
                </a:solidFill>
              </a:rPr>
              <a:t>Big Data Analysis</a:t>
            </a:r>
            <a:r>
              <a:rPr lang="en-US" sz="3900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900" dirty="0"/>
              <a:t>Topics include: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Introduction to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AI, Data Science and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Foundations of Big Data Analysis in Python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SAS Viya, Data Preparation and Algorithm Selection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Decision Trees and Ensembles of Trees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Neural Networks (NN) and Support Vector Machines (SVM)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Model Assessment and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 err="1"/>
              <a:t>ChatGPT</a:t>
            </a:r>
            <a:r>
              <a:rPr lang="en-US" sz="3100" dirty="0"/>
              <a:t> and Large Language Models (LLM) for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Deep Learning for Finance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Case Study on Big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5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2023/02/21  Introduction to Big Data Analysis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  2023/02/28  (Day Off)</a:t>
            </a:r>
          </a:p>
          <a:p>
            <a:pPr marL="0" indent="0">
              <a:buNone/>
            </a:pPr>
            <a:r>
              <a:rPr lang="en-US" sz="2800" dirty="0"/>
              <a:t>3  2023/03/07  AI, Data Science and Big Data Analysis</a:t>
            </a:r>
          </a:p>
          <a:p>
            <a:pPr marL="0" indent="0">
              <a:buNone/>
            </a:pPr>
            <a:r>
              <a:rPr lang="en-US" sz="2800" dirty="0"/>
              <a:t>4  2023/03/14  Foundations of Big Data Analysis in Python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2023/03/21  Case Study on Big Data Analysis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  2023/03/28  Machine Learning: SAS Viya, Data Preparation and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Algorithm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2023/04/04  (Children's Day) (Day off)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2023/04/11  Midterm Project Report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  2023/04/18  Machine Learning: Decision Trees and Ensembles of Trees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  2023/04/25  Machine Learning: Neural Networks (NN) and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Support Vector Machines (SVM)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11  2023/05/02  Case Study on Big Data Analysis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12  2023/05/09  Machine Learning: Model Assessment and Deployment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/>
              <a:t>    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2023/05/16  </a:t>
            </a:r>
            <a:r>
              <a:rPr lang="en-US" sz="2800" dirty="0" err="1"/>
              <a:t>ChatGPT</a:t>
            </a:r>
            <a:r>
              <a:rPr lang="en-US" sz="2800" dirty="0"/>
              <a:t> and Large Language Models (LLM) </a:t>
            </a:r>
            <a:br>
              <a:rPr lang="en-US" sz="2800" dirty="0"/>
            </a:br>
            <a:r>
              <a:rPr lang="en-US" sz="2800" dirty="0"/>
              <a:t>                              for Big Data Analysis</a:t>
            </a:r>
          </a:p>
          <a:p>
            <a:pPr marL="0" indent="0">
              <a:buNone/>
            </a:pPr>
            <a:r>
              <a:rPr lang="en-US" sz="2800" dirty="0"/>
              <a:t>14  2023/05/23  Deep Learning for Finance Big Data Analysis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2023/05/30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2023/06/06  Final Project Report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17  2023/06/13  Self-learning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18  2023/06/20  Self-learning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85863"/>
            <a:ext cx="11672156" cy="23099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生成式</a:t>
            </a:r>
            <a:r>
              <a:rPr lang="en-US" altLang="zh-TW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AI</a:t>
            </a:r>
            <a:r>
              <a:rPr lang="zh-TW" altLang="en-US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在永續發展的應用</a:t>
            </a:r>
            <a:br>
              <a:rPr lang="en-US" altLang="zh-TW" sz="5400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Generative AI and </a:t>
            </a:r>
            <a:r>
              <a:rPr lang="en-US" altLang="zh-TW" sz="4800" dirty="0" err="1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ChatGPT</a:t>
            </a:r>
            <a:r>
              <a:rPr lang="en-US" altLang="zh-TW" sz="4800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 for </a:t>
            </a:r>
            <a:br>
              <a:rPr lang="en-US" altLang="zh-TW" sz="4800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008F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ESG and Sustainable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60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戴敏育</a:t>
            </a:r>
            <a:r>
              <a:rPr lang="en-US" altLang="zh-TW" sz="160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altLang="zh-TW" sz="96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96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永續辦公室</a:t>
            </a:r>
            <a:r>
              <a:rPr lang="en-US" altLang="zh-TW" sz="96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96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社會責任組</a:t>
            </a:r>
            <a:r>
              <a:rPr lang="en-US" altLang="zh-TW" sz="96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9600" b="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組長</a:t>
            </a:r>
            <a:endParaRPr lang="en-US" altLang="zh-TW" sz="9600" b="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0563C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96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96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96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96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2023-04-27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3F9EB-2654-6144-6A5F-F89F470FA1E1}"/>
              </a:ext>
            </a:extLst>
          </p:cNvPr>
          <p:cNvSpPr txBox="1"/>
          <p:nvPr/>
        </p:nvSpPr>
        <p:spPr>
          <a:xfrm>
            <a:off x="2228378" y="3616349"/>
            <a:ext cx="7735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Time: 2023.04.27 (Thu) 12:10-13:30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Place: USR HUB, Office of Sustainability, NTPU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Host: Office of Sustainability, NTPU</a:t>
            </a:r>
          </a:p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15"/>
              </a:rPr>
              <a:t>https://forms.gle/vYVvYBT6y1ik4RtN7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56173-CFD9-573D-0B69-9D77DEC6FE80}"/>
              </a:ext>
            </a:extLst>
          </p:cNvPr>
          <p:cNvSpPr txBox="1"/>
          <p:nvPr/>
        </p:nvSpPr>
        <p:spPr>
          <a:xfrm>
            <a:off x="1600199" y="63604"/>
            <a:ext cx="9332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 NTPU </a:t>
            </a:r>
            <a:r>
              <a:rPr lang="zh-TW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永續月 </a:t>
            </a:r>
            <a:r>
              <a:rPr lang="en-US" altLang="zh-TW" sz="2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【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SDGS</a:t>
            </a:r>
            <a:r>
              <a:rPr lang="zh-TW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永續沙龍</a:t>
            </a:r>
            <a:r>
              <a:rPr lang="en-US" altLang="zh-TW" sz="2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】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6ED07-FD41-D4C6-01C1-B796640830A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4" y="33215"/>
            <a:ext cx="935665" cy="842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BB11F0-4DCA-9351-317A-3C1B556ABC8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85" y="59463"/>
            <a:ext cx="779477" cy="7794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714BC2-22BC-E0B6-E742-4BAEE031481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979" y="1215440"/>
            <a:ext cx="964281" cy="9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Lecture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Discussion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Practicum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11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Individual Presentation 60 %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Group Presentation 10 %</a:t>
            </a:r>
            <a:endParaRPr lang="zh-TW" altLang="en-US" sz="4400" dirty="0"/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Case Report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Class Participation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Assignment 10 %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2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Software Engineering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1112SE01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2023-02-22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8487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Software Engineering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In-Person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(M5010)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https://meet.google.com/ish-gzmy-pmo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00891-7D7D-CC49-AC3E-95AEAC41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7460D-3CA9-A244-B1D7-3CDC822794CF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0590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9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0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2023/02/22   Introduction to Software Engineering</a:t>
            </a:r>
          </a:p>
          <a:p>
            <a:pPr marL="0" indent="0">
              <a:buNone/>
            </a:pPr>
            <a:r>
              <a:rPr lang="en-US" sz="2800" dirty="0"/>
              <a:t>2   2023/03/01  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    Software product management and prototyping</a:t>
            </a:r>
          </a:p>
          <a:p>
            <a:pPr marL="0" indent="0">
              <a:buNone/>
            </a:pPr>
            <a:r>
              <a:rPr lang="en-US" sz="2800" dirty="0"/>
              <a:t>3   2023/03/08   Agile Software Engineering: </a:t>
            </a:r>
            <a:br>
              <a:rPr lang="en-US" sz="2800" dirty="0"/>
            </a:br>
            <a:r>
              <a:rPr lang="en-US" sz="2800" dirty="0"/>
              <a:t>                              Agile methods, Scrum, and Extreme Programming</a:t>
            </a:r>
          </a:p>
          <a:p>
            <a:pPr marL="0" indent="0">
              <a:buNone/>
            </a:pPr>
            <a:r>
              <a:rPr lang="en-US" sz="2800" dirty="0"/>
              <a:t>4   2023/03/15   Features, Scenarios, and Stories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2023/03/22   Case Study on Software Engineering I</a:t>
            </a:r>
          </a:p>
          <a:p>
            <a:pPr marL="0" indent="0">
              <a:buNone/>
            </a:pPr>
            <a:r>
              <a:rPr lang="en-US" sz="2800" dirty="0"/>
              <a:t>6   2023/03/29  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    System decomposition, and Distribution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2023/04/05   Tomb-Sweeping Day (Holiday, 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2023/04/12   Midterm Project Report</a:t>
            </a:r>
          </a:p>
          <a:p>
            <a:pPr marL="0" indent="0">
              <a:buNone/>
            </a:pPr>
            <a:r>
              <a:rPr lang="en-US" sz="2800" dirty="0"/>
              <a:t>9   2023/04/19  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    Everything as a service, Software as a service</a:t>
            </a:r>
          </a:p>
          <a:p>
            <a:pPr marL="0" indent="0">
              <a:buNone/>
            </a:pPr>
            <a:r>
              <a:rPr lang="en-US" sz="2800" dirty="0"/>
              <a:t>10   2023/04/26   Cloud Computing and Cloud Software Architecture</a:t>
            </a:r>
          </a:p>
          <a:p>
            <a:pPr marL="0" indent="0">
              <a:buNone/>
            </a:pPr>
            <a:r>
              <a:rPr lang="en-US" sz="2800" dirty="0"/>
              <a:t>11   2023/05/03  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    Service deployment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12   2023/05/10   Security and Privacy; Reliable Programming;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Testing: Test-driven development, and Code reviews;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DevOps and Code Management: DevOps automation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5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  2023/05/17   Industry Practices of Software Engineering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	        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[Agile Principles Patterns and Practices using AI and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ChatGPT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		          Invited Speaker: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Shihyu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(Alex) Chu, Division Director, 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      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Software Industry Research Center, Market Intelligence &amp; Consulting Institute (MIC)]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14   2023/05/24   Case Study on Software Engineering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2023/05/31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2023/06/07   Final Project Report II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bg1">
                    <a:lumMod val="65000"/>
                  </a:schemeClr>
                </a:solidFill>
              </a:rPr>
              <a:t>17   2023/06/14   Self-learning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bg1">
                    <a:lumMod val="65000"/>
                  </a:schemeClr>
                </a:solidFill>
              </a:rPr>
              <a:t>18   2023/06/21   Self-learning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0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Artificial Intelligence in Finance and 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1111AIFQA01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2022-09-13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038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/>
            <a:r>
              <a:rPr lang="en-US" sz="4000" dirty="0"/>
              <a:t>EMI Teacher Community, AACSB, NTPU</a:t>
            </a:r>
          </a:p>
          <a:p>
            <a:pPr marL="320040" indent="-320040"/>
            <a:r>
              <a:rPr lang="en-US" sz="4000" dirty="0"/>
              <a:t>Teaching Experiences Sharing</a:t>
            </a:r>
          </a:p>
          <a:p>
            <a:pPr marL="320040" indent="-320040"/>
            <a:r>
              <a:rPr lang="en-US" sz="4000" dirty="0"/>
              <a:t>EMI Courses</a:t>
            </a:r>
          </a:p>
          <a:p>
            <a:pPr marL="320040" indent="-320040"/>
            <a:r>
              <a:rPr lang="en-US" sz="4000" dirty="0"/>
              <a:t>Project-based Learning (PBL)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D2A48-0C6C-8DE4-FB6F-119AB5D39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D152D-339B-6BBC-6101-332BF1F17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16D43-A9B6-1DA2-10DA-175508D79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1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2022)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in Finance and Quantitative Analysis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(M6132)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443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9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This course introduces the </a:t>
            </a:r>
            <a:r>
              <a:rPr lang="en-US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AI in Finance and Quantitative Analysis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Topics include: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Artificial Intelligence in Finance and Quantitative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AI in FinTech: Metaverse, Web3, </a:t>
            </a:r>
            <a:r>
              <a:rPr lang="en-US" dirty="0" err="1"/>
              <a:t>DeFi</a:t>
            </a:r>
            <a:r>
              <a:rPr lang="en-US" dirty="0"/>
              <a:t>, NFT, Financial Services Innovation and Applications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Investing Psychology and Behavioral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Event Studies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Finance Theory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Data-Driven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Financial Econometrics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AI-First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Deep Learning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Reinforcement Learning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Algorithmic Trading, Risk Management, Trading Bot and Event-Based </a:t>
            </a:r>
            <a:r>
              <a:rPr lang="en-US" dirty="0" err="1"/>
              <a:t>Backtesting</a:t>
            </a:r>
            <a:endParaRPr lang="en-US" dirty="0"/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Case Study on AI in Finance and Quantitative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1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2022/09/13   Introduction to Artificial Intelligence in Finance and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2022/09/20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2022/09/27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2022/10/04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2022/10/11   Case Study on AI in Finance and Quantitative Analysis I </a:t>
            </a:r>
          </a:p>
          <a:p>
            <a:pPr marL="0" indent="0">
              <a:buNone/>
            </a:pPr>
            <a:r>
              <a:rPr lang="en-US" sz="2800" dirty="0"/>
              <a:t>6   2022/10/18   Finance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7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2022/10/25  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2022/11/01   Midterm Project Report </a:t>
            </a:r>
          </a:p>
          <a:p>
            <a:pPr marL="0" indent="0">
              <a:buNone/>
            </a:pPr>
            <a:r>
              <a:rPr lang="en-US" sz="2800" dirty="0"/>
              <a:t>9   2022/11/08   Financial Econometrics </a:t>
            </a:r>
          </a:p>
          <a:p>
            <a:pPr marL="0" indent="0">
              <a:buNone/>
            </a:pPr>
            <a:r>
              <a:rPr lang="en-US" sz="2800" dirty="0"/>
              <a:t>10   2022/11/15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2022/11/22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2022/11/29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2022/12/06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2022/12/13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2022/12/20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2022/12/27   Final Project Report II </a:t>
            </a:r>
          </a:p>
          <a:p>
            <a:pPr marL="0" indent="0">
              <a:buNone/>
            </a:pPr>
            <a:r>
              <a:rPr lang="en-US" sz="2800" dirty="0"/>
              <a:t>17   2023/01/03   Self-learning </a:t>
            </a:r>
          </a:p>
          <a:p>
            <a:pPr marL="0" indent="0">
              <a:buNone/>
            </a:pPr>
            <a:r>
              <a:rPr lang="en-US" sz="2800" dirty="0"/>
              <a:t>18   2023/01/10   Self-learning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6"/>
            <a:ext cx="9293027" cy="653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2022-09-14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8E06B-0CAA-7F66-FEAA-C40127DC3C9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A6EDD9-45FD-F2A3-6249-2649AAAAD4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4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2022)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Min-Yuh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(M6132)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AF06B-F062-A24C-9E24-B50FD7C3BA8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3FA58-D5D8-2EA3-FEB2-3BF58F0E0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6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9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200" dirty="0"/>
              <a:t>This course introduces the </a:t>
            </a:r>
            <a:r>
              <a:rPr lang="en-US" sz="22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2200" dirty="0"/>
              <a:t> of </a:t>
            </a:r>
            <a:r>
              <a:rPr lang="en-US" sz="2200" dirty="0">
                <a:solidFill>
                  <a:srgbClr val="FF0000"/>
                </a:solidFill>
              </a:rPr>
              <a:t>Artificial Intelligence</a:t>
            </a:r>
            <a:r>
              <a:rPr lang="en-US" sz="2200" dirty="0"/>
              <a:t>. 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Topics include: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Introduction to Artificial Intelligence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Artificial Intelligence and Intelligent Agents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Problem Solving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Knowledge, Reasoning and Knowledge Representation, Uncertain Knowledge and Reasoning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Machine Learning: Supervised and Unsupervised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The Theory of Learning and Ensemble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Learning, Reinforcement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 for Natural Language Processing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Computer Vision and Robotics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Philosophy and Ethics of AI and the Future of AI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Case Study on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600" dirty="0">
                <a:solidFill>
                  <a:srgbClr val="C00000"/>
                </a:solidFill>
              </a:rPr>
              <a:t>EMI Teacher Community II</a:t>
            </a:r>
            <a:br>
              <a:rPr lang="en-US" sz="7600" dirty="0">
                <a:solidFill>
                  <a:srgbClr val="C00000"/>
                </a:solidFill>
              </a:rPr>
            </a:br>
            <a:r>
              <a:rPr lang="en-US" sz="7600" dirty="0">
                <a:solidFill>
                  <a:srgbClr val="C00000"/>
                </a:solidFill>
              </a:rPr>
              <a:t>AACSB, NTPU</a:t>
            </a:r>
            <a:br>
              <a:rPr lang="en-US" sz="7600" dirty="0">
                <a:solidFill>
                  <a:srgbClr val="C00000"/>
                </a:solidFill>
              </a:rPr>
            </a:br>
            <a:br>
              <a:rPr lang="en-US" sz="7600" dirty="0">
                <a:solidFill>
                  <a:srgbClr val="C00000"/>
                </a:solidFill>
              </a:rPr>
            </a:br>
            <a:r>
              <a:rPr lang="en-US" sz="7600" dirty="0">
                <a:solidFill>
                  <a:srgbClr val="C00000"/>
                </a:solidFill>
              </a:rPr>
              <a:t>2022-2023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9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2022/09/14  Introduction to Artificial Intelligence</a:t>
            </a:r>
          </a:p>
          <a:p>
            <a:pPr marL="0" indent="0">
              <a:buNone/>
            </a:pPr>
            <a:r>
              <a:rPr lang="en-US" sz="2800" dirty="0"/>
              <a:t>2  2022/09/21  Artificial Intelligence and Intelligent Agents</a:t>
            </a:r>
          </a:p>
          <a:p>
            <a:pPr marL="0" indent="0">
              <a:buNone/>
            </a:pPr>
            <a:r>
              <a:rPr lang="en-US" sz="2800" dirty="0"/>
              <a:t>3  2022/09/28  Problem Solving</a:t>
            </a:r>
          </a:p>
          <a:p>
            <a:pPr marL="0" indent="0">
              <a:buNone/>
            </a:pPr>
            <a:r>
              <a:rPr lang="en-US" sz="2800" dirty="0"/>
              <a:t>4  2022/10/05  Knowledge, Reasoning and Knowledge Representation;</a:t>
            </a:r>
            <a:br>
              <a:rPr lang="en-US" sz="2800" dirty="0"/>
            </a:br>
            <a:r>
              <a:rPr lang="en-US" sz="2800" dirty="0"/>
              <a:t>                            Uncertain Knowledge and Reasoning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2022/10/12  Case Study on Artificial Intelligence I </a:t>
            </a:r>
          </a:p>
          <a:p>
            <a:pPr marL="0" indent="0">
              <a:buNone/>
            </a:pPr>
            <a:r>
              <a:rPr lang="en-US" sz="2800" dirty="0"/>
              <a:t>6  2022/10/19  Machine Learning: Supervised and Unsupervised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1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2022/10/26  The Theory of Learning and Ensemble Learning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2022/11/02  Midterm Project Report </a:t>
            </a:r>
          </a:p>
          <a:p>
            <a:pPr marL="0" indent="0">
              <a:buNone/>
            </a:pPr>
            <a:r>
              <a:rPr lang="en-US" sz="2800" dirty="0"/>
              <a:t>9  2022/11/09  Deep Learning and Reinforcement Learning </a:t>
            </a:r>
          </a:p>
          <a:p>
            <a:pPr marL="0" indent="0">
              <a:buNone/>
            </a:pPr>
            <a:r>
              <a:rPr lang="en-US" sz="2800" dirty="0"/>
              <a:t>10  2022/11/16  Deep Learning for Natural Language Processing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2022/11/23  Invited Talk: AI for Information Retrieval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2022/11/30  Case Study on Artificial Intelligence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7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2022/12/07  Computer Vision and Robotics </a:t>
            </a:r>
          </a:p>
          <a:p>
            <a:pPr marL="0" indent="0">
              <a:buNone/>
            </a:pPr>
            <a:r>
              <a:rPr lang="en-US" sz="2800" dirty="0"/>
              <a:t>14  2022/12/14  Philosophy and Ethics of AI and the Future of AI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2022/12/21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2022/12/28  Final Project Report II </a:t>
            </a:r>
          </a:p>
          <a:p>
            <a:pPr marL="0" indent="0">
              <a:buNone/>
            </a:pPr>
            <a:r>
              <a:rPr lang="en-US" sz="2800" dirty="0"/>
              <a:t>17  2023/01/04  Self-learning </a:t>
            </a:r>
          </a:p>
          <a:p>
            <a:pPr marL="0" indent="0">
              <a:buNone/>
            </a:pPr>
            <a:r>
              <a:rPr lang="en-US" sz="2800" dirty="0"/>
              <a:t>18  2023/01/11  Self-learning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1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 for Text Analytics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for Text Analytics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1102AITA01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(M5026) (Spring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2022-02-22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3536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110,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2022)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for Text Analytics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(M5026)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333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6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This course introduces the </a:t>
            </a:r>
            <a:r>
              <a:rPr lang="en-US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Introduction to Artificial Intelligence for Text Analytics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Foundations of Text Analytics: Natural Language Processing (NLP)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Python for Natural Language Processing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Natural Language Processing with Transformers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Classification and Sentiment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Multilingual Named Entity Recognition (NER), Text Similarity and Clustering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Summarization and Topic Models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Generation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Question Answering and Dialogue Systems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Deep Learning, Transfer Learning, Zero-Shot, and Few-Shot Learning for Text Analytics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Case Study on Artificial Intelligence for Text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9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2022/02/22   Introduction to Artificial Intelligence for Text Analytics</a:t>
            </a:r>
          </a:p>
          <a:p>
            <a:pPr marL="0" indent="0">
              <a:buNone/>
            </a:pPr>
            <a:r>
              <a:rPr lang="en-US" sz="2800" dirty="0"/>
              <a:t>2   2022/03/01   Foundations of Text Analytics: </a:t>
            </a:r>
            <a:br>
              <a:rPr lang="en-US" sz="2800" dirty="0"/>
            </a:br>
            <a:r>
              <a:rPr lang="en-US" sz="2800" dirty="0"/>
              <a:t>                              Natural Language Processing (NLP)</a:t>
            </a:r>
          </a:p>
          <a:p>
            <a:pPr marL="0" indent="0">
              <a:buNone/>
            </a:pPr>
            <a:r>
              <a:rPr lang="en-US" sz="2800" dirty="0"/>
              <a:t>3   2022/03/08   Python for Natural Language Processing</a:t>
            </a:r>
          </a:p>
          <a:p>
            <a:pPr marL="0" indent="0">
              <a:buNone/>
            </a:pPr>
            <a:r>
              <a:rPr lang="en-US" sz="2800" dirty="0"/>
              <a:t>4   2022/03/15   Natural Language Processing with Transformers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2022/03/22   Case Study on Artificial Intelligence for Text Analytics I</a:t>
            </a:r>
          </a:p>
          <a:p>
            <a:pPr marL="0" indent="0">
              <a:buNone/>
            </a:pPr>
            <a:r>
              <a:rPr lang="en-US" sz="2800" dirty="0"/>
              <a:t>6   2022/03/29   Text Classification and Sentiment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2022/04/05   Tomb-Sweeping Day (Holiday, 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2022/04/12   Midterm Project Report</a:t>
            </a:r>
          </a:p>
          <a:p>
            <a:pPr marL="0" indent="0">
              <a:buNone/>
            </a:pPr>
            <a:r>
              <a:rPr lang="en-US" sz="2800" dirty="0"/>
              <a:t>9   2022/04/19   Multilingual Named Entity Recognition (NER), </a:t>
            </a:r>
            <a:br>
              <a:rPr lang="en-US" sz="2800" dirty="0"/>
            </a:br>
            <a:r>
              <a:rPr lang="en-US" sz="2800" dirty="0"/>
              <a:t>                              Text Similarity and Clustering</a:t>
            </a:r>
          </a:p>
          <a:p>
            <a:pPr marL="0" indent="0">
              <a:buNone/>
            </a:pPr>
            <a:r>
              <a:rPr lang="en-US" sz="2800" dirty="0"/>
              <a:t>10   2022/04/26   Text Summarization and Topic Models </a:t>
            </a:r>
          </a:p>
          <a:p>
            <a:pPr marL="0" indent="0">
              <a:buNone/>
            </a:pPr>
            <a:r>
              <a:rPr lang="en-US" sz="2800" dirty="0"/>
              <a:t>11   2022/05/03   Text Generation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2022/05/10   Case Study on Artificial Intelligence for Text Analytics II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2022/05/17   Question Answering and Dialogue Systems</a:t>
            </a:r>
          </a:p>
          <a:p>
            <a:pPr marL="0" indent="0">
              <a:buNone/>
            </a:pPr>
            <a:r>
              <a:rPr lang="en-US" sz="2800" dirty="0"/>
              <a:t>14   2022/05/24   Deep Learning, Transfer Learning, </a:t>
            </a:r>
            <a:br>
              <a:rPr lang="en-US" sz="2800" dirty="0"/>
            </a:br>
            <a:r>
              <a:rPr lang="en-US" sz="2800" dirty="0"/>
              <a:t>                                Zero-Shot, and Few-Shot Learning for Text Analytics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2022/05/31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2022/06/07   Final Project Report II</a:t>
            </a:r>
          </a:p>
          <a:p>
            <a:pPr marL="0" indent="0">
              <a:buNone/>
            </a:pPr>
            <a:r>
              <a:rPr lang="en-US" sz="2800" dirty="0"/>
              <a:t>17   2022/06/14   Self-learning</a:t>
            </a:r>
          </a:p>
          <a:p>
            <a:pPr marL="0" indent="0">
              <a:buNone/>
            </a:pPr>
            <a:r>
              <a:rPr lang="en-US" sz="2800" dirty="0"/>
              <a:t>18   2022/06/21   Self-learning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1817-F7BA-971F-8D2C-BCFEEF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7615"/>
            <a:ext cx="11222181" cy="980774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Heiti TC Medium" pitchFamily="2" charset="-128"/>
              </a:rPr>
              <a:t>EMI Teacher Community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BF9E-AFD2-E390-7C04-545D562B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985252"/>
            <a:ext cx="11222181" cy="58616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0" dirty="0"/>
              <a:t>1. 2022/05/05 (Thursday) 12:00 pm-13:00 pm, B302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Teaching Experiences Sharing of EMI Courses in AI for Business Applications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Min-Yuh Day</a:t>
            </a:r>
            <a:r>
              <a:rPr lang="en-US" sz="2000" b="0" dirty="0"/>
              <a:t>, National Taipei University,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2. 2022/05/11 (Wednesday) 9:10 am - 12:00 pm, Google Meet ONLINE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Agile Principles Patterns and Practices in FinTech and Digital Transformation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3. 2022/05/11 (Wednesday) 12:10 pm - 13:00 pm, Google Meet ONLINE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Professional Business Presentations in English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4. 2022/05/18 (Wednesday) 12:10 pm - 13:00 pm, Google Meet ONLINE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Web 3: From </a:t>
            </a:r>
            <a:r>
              <a:rPr lang="en-US" sz="2000" dirty="0" err="1">
                <a:solidFill>
                  <a:srgbClr val="C00000"/>
                </a:solidFill>
              </a:rPr>
              <a:t>DeFi</a:t>
            </a:r>
            <a:r>
              <a:rPr lang="en-US" sz="2000" dirty="0">
                <a:solidFill>
                  <a:srgbClr val="C00000"/>
                </a:solidFill>
              </a:rPr>
              <a:t> to </a:t>
            </a:r>
            <a:r>
              <a:rPr lang="en-US" sz="2000" dirty="0" err="1">
                <a:solidFill>
                  <a:srgbClr val="C00000"/>
                </a:solidFill>
              </a:rPr>
              <a:t>WoFi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/>
              <a:t>Prof. Shih-</a:t>
            </a:r>
            <a:r>
              <a:rPr lang="en-US" sz="2000" dirty="0" err="1"/>
              <a:t>wei</a:t>
            </a:r>
            <a:r>
              <a:rPr lang="en-US" sz="2000" dirty="0"/>
              <a:t> Liao</a:t>
            </a:r>
            <a:r>
              <a:rPr lang="en-US" sz="2000" b="0" dirty="0"/>
              <a:t>, National Taiwan University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5. 2022/05/27 (Friday) 12:00 pm - 13:00 pm, Google Meet ONLINE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Experiences Sharing of NTPU EMI Teaching Community II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Professors of EMI Teaching Community II</a:t>
            </a:r>
            <a:r>
              <a:rPr lang="en-US" sz="2000" b="0" dirty="0"/>
              <a:t>, National Taipei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9727-0B72-3043-0ED4-685A8C6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6CBC-A414-058A-C4DE-61C5F4CA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DFFEC-9CC0-0982-89AE-F6554FEBC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AFBDB-3515-17EE-CB6B-F74E2131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04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451" y="274638"/>
            <a:ext cx="11223523" cy="6106690"/>
          </a:xfrm>
        </p:spPr>
        <p:txBody>
          <a:bodyPr>
            <a:normAutofit/>
          </a:bodyPr>
          <a:lstStyle/>
          <a:p>
            <a:r>
              <a:rPr lang="en-US" altLang="zh-TW" sz="9000" dirty="0">
                <a:solidFill>
                  <a:srgbClr val="C00000"/>
                </a:solidFill>
              </a:rPr>
              <a:t>Project-based Learning (PBL)</a:t>
            </a:r>
            <a:endParaRPr lang="zh-TW" altLang="en-US" sz="9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1757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A703-A7EC-B470-25C2-15BB7042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8" y="135104"/>
            <a:ext cx="1772043" cy="6427140"/>
          </a:xfrm>
        </p:spPr>
        <p:txBody>
          <a:bodyPr/>
          <a:lstStyle/>
          <a:p>
            <a:r>
              <a:rPr lang="en-US" dirty="0"/>
              <a:t>PBL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accent2"/>
                </a:solidFill>
              </a:rPr>
              <a:t>Design</a:t>
            </a:r>
            <a:br>
              <a:rPr lang="en-US" sz="3200" dirty="0"/>
            </a:br>
            <a:br>
              <a:rPr lang="en-US" sz="2400" dirty="0"/>
            </a:br>
            <a:r>
              <a:rPr lang="en-US" sz="3200" dirty="0">
                <a:solidFill>
                  <a:srgbClr val="00B050"/>
                </a:solidFill>
              </a:rPr>
              <a:t>Teaching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0A1C78-D18E-269D-0C0D-DB2314E30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650" y="307219"/>
            <a:ext cx="4924884" cy="6320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E9F08-0C5D-8CBE-EF3D-7A4ADF54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A0DFC-E19C-C3A1-11EC-BAB95267F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13" y="273633"/>
            <a:ext cx="4992361" cy="640686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49BCEA-C66D-D765-5FE5-AC5A7106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4"/>
              </a:rPr>
              <a:t>https://www.pblworks.org/what-is-pbl</a:t>
            </a:r>
            <a:endParaRPr lang="en-US" altLang="zh-TW" sz="1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BBD447-6EAB-2A09-0A21-46CF7B0D5EE3}"/>
              </a:ext>
            </a:extLst>
          </p:cNvPr>
          <p:cNvSpPr/>
          <p:nvPr/>
        </p:nvSpPr>
        <p:spPr>
          <a:xfrm>
            <a:off x="2760935" y="2451651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001D3D-9556-6F90-39A9-7D27F5536751}"/>
              </a:ext>
            </a:extLst>
          </p:cNvPr>
          <p:cNvSpPr/>
          <p:nvPr/>
        </p:nvSpPr>
        <p:spPr>
          <a:xfrm>
            <a:off x="4494171" y="1944697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2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F1D1FC-E103-2077-52C0-113E6448C739}"/>
              </a:ext>
            </a:extLst>
          </p:cNvPr>
          <p:cNvSpPr/>
          <p:nvPr/>
        </p:nvSpPr>
        <p:spPr>
          <a:xfrm>
            <a:off x="5916613" y="3077700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3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B2566-A4A3-F6B9-3A90-2CA3BE8A3908}"/>
              </a:ext>
            </a:extLst>
          </p:cNvPr>
          <p:cNvSpPr/>
          <p:nvPr/>
        </p:nvSpPr>
        <p:spPr>
          <a:xfrm>
            <a:off x="5944609" y="4837675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4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1390A5-F0C7-C565-AF62-4BC9EFF11338}"/>
              </a:ext>
            </a:extLst>
          </p:cNvPr>
          <p:cNvSpPr/>
          <p:nvPr/>
        </p:nvSpPr>
        <p:spPr>
          <a:xfrm>
            <a:off x="4495663" y="5989335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5</a:t>
            </a:r>
            <a:endParaRPr lang="en-US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47B5B8-050D-E4AC-A638-998BC67144E2}"/>
              </a:ext>
            </a:extLst>
          </p:cNvPr>
          <p:cNvSpPr/>
          <p:nvPr/>
        </p:nvSpPr>
        <p:spPr>
          <a:xfrm>
            <a:off x="2710268" y="5558524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6</a:t>
            </a:r>
            <a:endParaRPr lang="en-US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8747AF-FCFD-952F-E068-2EE997300C5C}"/>
              </a:ext>
            </a:extLst>
          </p:cNvPr>
          <p:cNvSpPr/>
          <p:nvPr/>
        </p:nvSpPr>
        <p:spPr>
          <a:xfrm>
            <a:off x="1992309" y="3948384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7</a:t>
            </a:r>
            <a:endParaRPr lang="en-US" sz="2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9371F-BF67-9DB1-A60C-01905B219C10}"/>
              </a:ext>
            </a:extLst>
          </p:cNvPr>
          <p:cNvSpPr/>
          <p:nvPr/>
        </p:nvSpPr>
        <p:spPr>
          <a:xfrm>
            <a:off x="7839734" y="241189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A8867-53AB-7B65-D065-7730B982AB33}"/>
              </a:ext>
            </a:extLst>
          </p:cNvPr>
          <p:cNvSpPr/>
          <p:nvPr/>
        </p:nvSpPr>
        <p:spPr>
          <a:xfrm>
            <a:off x="9559718" y="1944697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2</a:t>
            </a:r>
            <a:endParaRPr lang="en-US" sz="24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EE2F10-DAD8-F326-C09C-1215E65D67D0}"/>
              </a:ext>
            </a:extLst>
          </p:cNvPr>
          <p:cNvSpPr/>
          <p:nvPr/>
        </p:nvSpPr>
        <p:spPr>
          <a:xfrm>
            <a:off x="10982160" y="3143960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3</a:t>
            </a:r>
            <a:endParaRPr lang="en-US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2453CA-B682-B853-C943-76E18F39D2DF}"/>
              </a:ext>
            </a:extLst>
          </p:cNvPr>
          <p:cNvSpPr/>
          <p:nvPr/>
        </p:nvSpPr>
        <p:spPr>
          <a:xfrm>
            <a:off x="10943896" y="4850927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4</a:t>
            </a:r>
            <a:endParaRPr lang="en-US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97282-200A-8F88-160A-5D92E0E741B9}"/>
              </a:ext>
            </a:extLst>
          </p:cNvPr>
          <p:cNvSpPr/>
          <p:nvPr/>
        </p:nvSpPr>
        <p:spPr>
          <a:xfrm>
            <a:off x="9508202" y="598933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5</a:t>
            </a:r>
            <a:endParaRPr lang="en-US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224237-2DBA-CF3D-F2E5-874CF3A9FADC}"/>
              </a:ext>
            </a:extLst>
          </p:cNvPr>
          <p:cNvSpPr/>
          <p:nvPr/>
        </p:nvSpPr>
        <p:spPr>
          <a:xfrm>
            <a:off x="8146875" y="582356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6</a:t>
            </a:r>
            <a:endParaRPr lang="en-US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2155A0-0002-3D98-C0A0-BF07ED8D49D7}"/>
              </a:ext>
            </a:extLst>
          </p:cNvPr>
          <p:cNvSpPr/>
          <p:nvPr/>
        </p:nvSpPr>
        <p:spPr>
          <a:xfrm>
            <a:off x="7044604" y="3988140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32360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043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665" y="44450"/>
            <a:ext cx="10378132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</a:rPr>
              <a:t>Fundamental MIS Concepts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178173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Agile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Software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Engineering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0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575526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085288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3048535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38641" y="0"/>
            <a:ext cx="1619250" cy="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3921329" y="6491477"/>
            <a:ext cx="4244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NTCIR-16 Conference, June 14-17, 2022, Tokyo, Japan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1523783"/>
            <a:ext cx="1219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IMNTPU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 the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 FinNum-3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Task: </a:t>
            </a:r>
            <a:b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 Augmentation for Financial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Numclaim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Classification</a:t>
            </a:r>
            <a:endParaRPr sz="40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377" y="3177668"/>
            <a:ext cx="116949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Management, National Taipei University, New Taipei City, Taiwan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Zeals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Co., Ltd. Tokyo, Japan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483" y="4211020"/>
            <a:ext cx="1175876" cy="16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520" y="4211020"/>
            <a:ext cx="1175875" cy="1644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24719" y="5878445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Yung-Wei Teng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681062" y="5878445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Chiu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049752" y="5878408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Ting-Yun Hsiao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228" y="4211020"/>
            <a:ext cx="1273600" cy="1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594" y="4252059"/>
            <a:ext cx="1253918" cy="15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0503" y="4256970"/>
            <a:ext cx="1318940" cy="16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68" y="52820"/>
            <a:ext cx="914770" cy="8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1;p1"/>
          <p:cNvSpPr txBox="1"/>
          <p:nvPr/>
        </p:nvSpPr>
        <p:spPr>
          <a:xfrm>
            <a:off x="4855338" y="6184961"/>
            <a:ext cx="26062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myday@gm.ntpu.edu.tw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2" descr="Zeals Co., Ltd. | Portfolio | JAFCO Group Co., Ltd.">
            <a:extLst>
              <a:ext uri="{FF2B5EF4-FFF2-40B4-BE49-F238E27FC236}">
                <a16:creationId xmlns:a16="http://schemas.microsoft.com/office/drawing/2014/main" id="{DDE90FBB-5D26-037B-8B92-EDF0AFC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931" y="1006414"/>
            <a:ext cx="960107" cy="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B84226A-52E1-0E7C-7108-53B13758B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875" y="155896"/>
            <a:ext cx="618500" cy="824637"/>
          </a:xfrm>
          <a:prstGeom prst="rect">
            <a:avLst/>
          </a:prstGeom>
        </p:spPr>
      </p:pic>
      <p:sp>
        <p:nvSpPr>
          <p:cNvPr id="2" name="矩形 40">
            <a:extLst>
              <a:ext uri="{FF2B5EF4-FFF2-40B4-BE49-F238E27FC236}">
                <a16:creationId xmlns:a16="http://schemas.microsoft.com/office/drawing/2014/main" id="{665AD0F0-A5FC-46F0-FA84-46FDA9DD5FD2}"/>
              </a:ext>
            </a:extLst>
          </p:cNvPr>
          <p:cNvSpPr/>
          <p:nvPr/>
        </p:nvSpPr>
        <p:spPr>
          <a:xfrm>
            <a:off x="5087889" y="-2738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AD489A7E-6FF9-3A22-9B73-2874EF44BFDB}"/>
              </a:ext>
            </a:extLst>
          </p:cNvPr>
          <p:cNvSpPr txBox="1"/>
          <p:nvPr/>
        </p:nvSpPr>
        <p:spPr>
          <a:xfrm>
            <a:off x="6836275" y="5878445"/>
            <a:ext cx="220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Tian-Jian Jiang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23C56545-1D52-7AD4-5757-5CA091638727}"/>
              </a:ext>
            </a:extLst>
          </p:cNvPr>
          <p:cNvSpPr txBox="1"/>
          <p:nvPr/>
        </p:nvSpPr>
        <p:spPr>
          <a:xfrm>
            <a:off x="8939447" y="5878445"/>
            <a:ext cx="16597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Min-Yuh Day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</a:t>
            </a:r>
            <a:r>
              <a:rPr lang="zh-TW" alt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544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38641" y="0"/>
            <a:ext cx="1619250" cy="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3921329" y="6491477"/>
            <a:ext cx="4244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NTCIR-16 Conference, June 14-17, 2022, Tokyo, Japan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10665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IMNTPU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Dialogue System Evaluation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 the </a:t>
            </a: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DialEval-2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Dialogue Quality and Nugget Detection</a:t>
            </a:r>
            <a:endParaRPr sz="40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377" y="3177668"/>
            <a:ext cx="116949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Management, National Taipei University, New Taipei City, Taiwan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 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Zeals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Co., Ltd. Tokyo, Japan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330" y="4211020"/>
            <a:ext cx="1175876" cy="16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367" y="4211020"/>
            <a:ext cx="1175875" cy="1644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506566" y="5878445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Yung-Wei Teng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362909" y="5878445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Chiu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751368" y="5878408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Ting-Yun Hsiao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228" y="4211020"/>
            <a:ext cx="1273600" cy="1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594" y="4252059"/>
            <a:ext cx="1253918" cy="15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2119" y="4256970"/>
            <a:ext cx="1318940" cy="16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68" y="52820"/>
            <a:ext cx="914770" cy="8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1;p1"/>
          <p:cNvSpPr txBox="1"/>
          <p:nvPr/>
        </p:nvSpPr>
        <p:spPr>
          <a:xfrm>
            <a:off x="4855338" y="6184961"/>
            <a:ext cx="26062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myday@gm.ntpu.edu.tw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2" descr="Zeals Co., Ltd. | Portfolio | JAFCO Group Co., Ltd.">
            <a:extLst>
              <a:ext uri="{FF2B5EF4-FFF2-40B4-BE49-F238E27FC236}">
                <a16:creationId xmlns:a16="http://schemas.microsoft.com/office/drawing/2014/main" id="{DDE90FBB-5D26-037B-8B92-EDF0AFC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931" y="1006414"/>
            <a:ext cx="960107" cy="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B84226A-52E1-0E7C-7108-53B13758B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875" y="155896"/>
            <a:ext cx="618500" cy="824637"/>
          </a:xfrm>
          <a:prstGeom prst="rect">
            <a:avLst/>
          </a:prstGeom>
        </p:spPr>
      </p:pic>
      <p:sp>
        <p:nvSpPr>
          <p:cNvPr id="2" name="矩形 40">
            <a:extLst>
              <a:ext uri="{FF2B5EF4-FFF2-40B4-BE49-F238E27FC236}">
                <a16:creationId xmlns:a16="http://schemas.microsoft.com/office/drawing/2014/main" id="{665AD0F0-A5FC-46F0-FA84-46FDA9DD5FD2}"/>
              </a:ext>
            </a:extLst>
          </p:cNvPr>
          <p:cNvSpPr/>
          <p:nvPr/>
        </p:nvSpPr>
        <p:spPr>
          <a:xfrm>
            <a:off x="5087889" y="-2738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AD489A7E-6FF9-3A22-9B73-2874EF44BFDB}"/>
              </a:ext>
            </a:extLst>
          </p:cNvPr>
          <p:cNvSpPr txBox="1"/>
          <p:nvPr/>
        </p:nvSpPr>
        <p:spPr>
          <a:xfrm>
            <a:off x="6836275" y="5878445"/>
            <a:ext cx="220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Tian-Jian Jiang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23C56545-1D52-7AD4-5757-5CA091638727}"/>
              </a:ext>
            </a:extLst>
          </p:cNvPr>
          <p:cNvSpPr txBox="1"/>
          <p:nvPr/>
        </p:nvSpPr>
        <p:spPr>
          <a:xfrm>
            <a:off x="8939447" y="5878445"/>
            <a:ext cx="16597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Min-Yuh Day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</a:t>
            </a:r>
            <a:r>
              <a:rPr lang="zh-TW" alt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24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Teaching Experiences Sharing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EMI Courses in AI for Business Applications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Teacher Community, AACSB, NTPU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2022/5/5 (Thursday) 12:10 - 13:00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B302, AACSB, National Taipei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2022-05-05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89F0BC-18AF-325F-37E3-EA6F5E833D11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16"/>
              </a:rPr>
              <a:t>https://meet.google.com/zuc-yyaw-mnt</a:t>
            </a:r>
            <a:endParaRPr lang="en-US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787878-2FCA-E979-6826-2F904608DF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6040" y="3307573"/>
            <a:ext cx="1501691" cy="150169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CC6AA5-9C87-2FF2-9432-51DBA198D403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958A8-476A-58B3-3F8D-1921A12FD6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52303" y="5246922"/>
            <a:ext cx="609600" cy="609600"/>
          </a:xfrm>
          <a:prstGeom prst="rect">
            <a:avLst/>
          </a:prstGeom>
        </p:spPr>
      </p:pic>
      <p:sp>
        <p:nvSpPr>
          <p:cNvPr id="17" name="圓角矩形 30">
            <a:extLst>
              <a:ext uri="{FF2B5EF4-FFF2-40B4-BE49-F238E27FC236}">
                <a16:creationId xmlns:a16="http://schemas.microsoft.com/office/drawing/2014/main" id="{A2AB2B6F-BE64-DA1E-D16F-A63F726209EE}"/>
              </a:ext>
            </a:extLst>
          </p:cNvPr>
          <p:cNvSpPr/>
          <p:nvPr/>
        </p:nvSpPr>
        <p:spPr>
          <a:xfrm>
            <a:off x="905979" y="975302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43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CCFE-3CBB-C3C2-6F5F-68165C0E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224DE-AEC0-3E2D-16D5-899E7E623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789" y="0"/>
            <a:ext cx="474784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EE7FD7-0C37-5E79-3E1F-9F81015B6FD1}"/>
              </a:ext>
            </a:extLst>
          </p:cNvPr>
          <p:cNvSpPr txBox="1">
            <a:spLocks/>
          </p:cNvSpPr>
          <p:nvPr/>
        </p:nvSpPr>
        <p:spPr>
          <a:xfrm>
            <a:off x="239103" y="2704719"/>
            <a:ext cx="5311775" cy="3516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rgbClr val="C00000"/>
                </a:solidFill>
              </a:rPr>
              <a:t>NTCIR-16 </a:t>
            </a:r>
            <a:br>
              <a:rPr lang="en-US" sz="54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Best Poster Presentation Award</a:t>
            </a:r>
          </a:p>
        </p:txBody>
      </p:sp>
      <p:sp>
        <p:nvSpPr>
          <p:cNvPr id="7" name="矩形 40">
            <a:extLst>
              <a:ext uri="{FF2B5EF4-FFF2-40B4-BE49-F238E27FC236}">
                <a16:creationId xmlns:a16="http://schemas.microsoft.com/office/drawing/2014/main" id="{4B8CDC10-0EF8-B5A0-7A68-59DAC7CEDC0E}"/>
              </a:ext>
            </a:extLst>
          </p:cNvPr>
          <p:cNvSpPr/>
          <p:nvPr/>
        </p:nvSpPr>
        <p:spPr>
          <a:xfrm>
            <a:off x="2158507" y="1674359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pic>
        <p:nvPicPr>
          <p:cNvPr id="8" name="Google Shape;89;p1">
            <a:extLst>
              <a:ext uri="{FF2B5EF4-FFF2-40B4-BE49-F238E27FC236}">
                <a16:creationId xmlns:a16="http://schemas.microsoft.com/office/drawing/2014/main" id="{D86A4149-6FEC-470D-69C0-FF2869C07F2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2073507" y="427177"/>
            <a:ext cx="1912784" cy="1217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55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C4DF-128D-A8CD-A352-E55B0D75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3404509"/>
          </a:xfrm>
        </p:spPr>
        <p:txBody>
          <a:bodyPr>
            <a:normAutofit/>
          </a:bodyPr>
          <a:lstStyle/>
          <a:p>
            <a:r>
              <a:rPr lang="en-US" sz="3600" dirty="0"/>
              <a:t>The 12th IEEE International Workshop on Empirical Methods for Recognizing Inference in </a:t>
            </a:r>
            <a:r>
              <a:rPr lang="en-US" sz="3600" dirty="0" err="1"/>
              <a:t>TExt</a:t>
            </a:r>
            <a:br>
              <a:rPr lang="en-US" sz="3600" dirty="0"/>
            </a:br>
            <a:r>
              <a:rPr lang="en-US" sz="3600" dirty="0"/>
              <a:t>(IEEE EM-RITE 2023)</a:t>
            </a:r>
            <a:br>
              <a:rPr lang="en-US" sz="3600" dirty="0"/>
            </a:br>
            <a:r>
              <a:rPr lang="en-US" sz="3100" b="0" dirty="0"/>
              <a:t>In conjunction with IEEE IRI 2023</a:t>
            </a:r>
            <a:br>
              <a:rPr lang="en-US" sz="3100" b="0" dirty="0"/>
            </a:br>
            <a:r>
              <a:rPr lang="en-US" sz="3100" b="0" dirty="0"/>
              <a:t>August 4 - August 6, 2023</a:t>
            </a:r>
            <a:br>
              <a:rPr lang="en-US" sz="3100" b="0" dirty="0"/>
            </a:br>
            <a:r>
              <a:rPr lang="en-US" sz="3100" b="0" dirty="0"/>
              <a:t>Bellevue, WA,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08BD-2664-7E84-EB44-A6B87D67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3539613"/>
            <a:ext cx="11222181" cy="28136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IMPORTANT DATES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Regular paper submission: May 15, 2023 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Notification of acceptance: June 12, 2023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Camera-ready paper due: June 26, 2023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Author registration due: July 3, 2023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Conference events: August 4 - August 6,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B285A-CC9C-6019-A208-09437724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4F6C4-91CE-4FCD-2867-8CC8D4A6B132}"/>
              </a:ext>
            </a:extLst>
          </p:cNvPr>
          <p:cNvSpPr txBox="1"/>
          <p:nvPr/>
        </p:nvSpPr>
        <p:spPr>
          <a:xfrm>
            <a:off x="3096250" y="639754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https://sites.google.com/view/emrite2023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39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C4DF-128D-A8CD-A352-E55B0D75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3404509"/>
          </a:xfrm>
        </p:spPr>
        <p:txBody>
          <a:bodyPr>
            <a:normAutofit/>
          </a:bodyPr>
          <a:lstStyle/>
          <a:p>
            <a:r>
              <a:rPr lang="en-US" sz="3600" dirty="0"/>
              <a:t>The 14th International Workshop on Mining and Analyzing Social Networks for Decision Support</a:t>
            </a:r>
            <a:br>
              <a:rPr lang="en-US" sz="3600" dirty="0"/>
            </a:br>
            <a:r>
              <a:rPr lang="en-US" sz="3600" dirty="0"/>
              <a:t>(MSNDS 2023)</a:t>
            </a:r>
            <a:br>
              <a:rPr lang="en-US" sz="3600" dirty="0"/>
            </a:br>
            <a:r>
              <a:rPr lang="en-US" sz="3200" b="0" dirty="0"/>
              <a:t>In conjunction with IEEE/ACM ASONAM 2023</a:t>
            </a:r>
            <a:br>
              <a:rPr lang="en-US" sz="3200" b="0" dirty="0"/>
            </a:br>
            <a:r>
              <a:rPr lang="en-US" sz="3200" b="0" dirty="0"/>
              <a:t>Marrakesh, Morocco</a:t>
            </a:r>
            <a:br>
              <a:rPr lang="en-US" sz="3200" b="0" dirty="0"/>
            </a:br>
            <a:r>
              <a:rPr lang="en-US" sz="3200" b="0" dirty="0"/>
              <a:t>6-9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08BD-2664-7E84-EB44-A6B87D67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3539613"/>
            <a:ext cx="11222181" cy="28136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IMPORTANT DATES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Paper submission deadline: August 21, 2023 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Acceptance notification: September 25, 2023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Camera-ready paper deadline: October 10, 2023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Author registration due: October 20, 2023</a:t>
            </a:r>
          </a:p>
          <a:p>
            <a:pPr lvl="1">
              <a:spcAft>
                <a:spcPts val="600"/>
              </a:spcAft>
            </a:pPr>
            <a:r>
              <a:rPr lang="en-US" sz="2400" b="0" dirty="0"/>
              <a:t>Conference events: November 10-13,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B285A-CC9C-6019-A208-09437724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4F6C4-91CE-4FCD-2867-8CC8D4A6B132}"/>
              </a:ext>
            </a:extLst>
          </p:cNvPr>
          <p:cNvSpPr txBox="1"/>
          <p:nvPr/>
        </p:nvSpPr>
        <p:spPr>
          <a:xfrm>
            <a:off x="3096250" y="639754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sng" strike="noStrike" dirty="0">
                <a:effectLst/>
                <a:latin typeface="Arvo"/>
                <a:hlinkClick r:id="rId2"/>
              </a:rPr>
              <a:t>https://sites.google.com/view/msnds2023</a:t>
            </a:r>
            <a:endParaRPr lang="en-US" b="0" i="0" u="sng" strike="noStrike" dirty="0">
              <a:effectLst/>
              <a:latin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8713337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FBC6-97AA-2E4C-A292-A9E9C60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041"/>
          </a:xfrm>
        </p:spPr>
        <p:txBody>
          <a:bodyPr>
            <a:normAutofit/>
          </a:bodyPr>
          <a:lstStyle/>
          <a:p>
            <a:r>
              <a:rPr lang="en-US" altLang="zh-TW" dirty="0"/>
              <a:t>Acknowledgments: </a:t>
            </a:r>
            <a:r>
              <a:rPr lang="en-US" dirty="0"/>
              <a:t>Research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AFB-FDB8-BE4F-AC2D-BE37A94E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A9943B-85BA-2E0E-AD5E-E16E306F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23" y="1006914"/>
            <a:ext cx="11470712" cy="5555330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Applying AI technology to construct knowledge graphs of cryptocurrency anti-money laundering: a few-shot learning model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MOST, 110-2410-H-305-013-MY2, 2021/08/01~2023/07/31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>
                <a:solidFill>
                  <a:schemeClr val="accent1"/>
                </a:solidFill>
              </a:rPr>
              <a:t>Fintech Green Finance for Carbon Market Index, Corporate Finance, and Environmental Policies. </a:t>
            </a:r>
            <a:r>
              <a:rPr lang="en-US" altLang="zh-TW" sz="2200" b="0" dirty="0">
                <a:solidFill>
                  <a:schemeClr val="accent1"/>
                </a:solidFill>
              </a:rPr>
              <a:t>Carbon Emission Sentiment Index with AI Text Analytics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NTPU, 112-NTPU_ORDA-F-003</a:t>
            </a:r>
            <a:r>
              <a:rPr lang="zh-TW" altLang="en-US" sz="1800" b="0" dirty="0"/>
              <a:t>，</a:t>
            </a:r>
            <a:r>
              <a:rPr lang="en-US" altLang="zh-TW" sz="1800" b="0" dirty="0"/>
              <a:t>2023/01/01~2024/12/31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/>
              <a:t>Research on speech processing, synthesis, recognition, and sentence construction of people with language disabilities. </a:t>
            </a:r>
            <a:r>
              <a:rPr lang="en-US" altLang="zh-TW" sz="2200" b="0" dirty="0">
                <a:solidFill>
                  <a:schemeClr val="accent1"/>
                </a:solidFill>
              </a:rPr>
              <a:t>Multimodal Cross-lingual Task-Oriented Dialogue System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NTPU, 112-NTPU_ORDA-F-004,</a:t>
            </a:r>
            <a:r>
              <a:rPr lang="zh-TW" altLang="en-US" sz="1800" b="0" dirty="0"/>
              <a:t> </a:t>
            </a:r>
            <a:r>
              <a:rPr lang="en-US" altLang="zh-TW" sz="1800" b="0" dirty="0"/>
              <a:t> 2023/01/01~2025/12/31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>
                <a:solidFill>
                  <a:schemeClr val="accent1"/>
                </a:solidFill>
              </a:rPr>
              <a:t>Use deep learning to identify commercially dental implant systems - observational study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USTP-NTPU-TMU, USTP-NTPU-TMU-112-01,</a:t>
            </a:r>
            <a:r>
              <a:rPr lang="zh-TW" altLang="en-US" sz="1800" b="0" dirty="0"/>
              <a:t> </a:t>
            </a:r>
            <a:r>
              <a:rPr lang="en-US" altLang="zh-TW" sz="1800" b="0" dirty="0"/>
              <a:t> 2023/01/01~2023/12/31</a:t>
            </a:r>
            <a:endParaRPr lang="en-US" altLang="zh-TW" sz="18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>
                <a:solidFill>
                  <a:schemeClr val="accent1"/>
                </a:solidFill>
              </a:rPr>
              <a:t>Metaverse Avatar Automatic Metadata Generation Module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 err="1"/>
              <a:t>FormosaVerse</a:t>
            </a:r>
            <a:r>
              <a:rPr lang="en-US" altLang="zh-TW" sz="1800" b="0" dirty="0"/>
              <a:t> x NTPU, NTPU-111A413E01,</a:t>
            </a:r>
            <a:r>
              <a:rPr lang="zh-TW" altLang="en-US" sz="1800" b="0" dirty="0"/>
              <a:t> </a:t>
            </a:r>
            <a:r>
              <a:rPr lang="en-US" altLang="zh-TW" sz="1800" b="0" dirty="0"/>
              <a:t>2022/12/01~2023/11/30</a:t>
            </a:r>
            <a:endParaRPr lang="en-US" altLang="zh-TW" sz="18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/>
              <a:t>Establishment and Implement of Smart Assistive Technology for Dementia Care and Its Socio-Economic Impacts. </a:t>
            </a:r>
            <a:r>
              <a:rPr lang="en-US" altLang="zh-TW" sz="2400" b="0" dirty="0">
                <a:solidFill>
                  <a:schemeClr val="accent1"/>
                </a:solidFill>
              </a:rPr>
              <a:t>Intelligent, individualized and precise care with smart AT and system integration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MOST, 111-2627-M-038-001-, 2022/08/01~2023/07/31 </a:t>
            </a:r>
          </a:p>
          <a:p>
            <a:endParaRPr lang="en-US" sz="24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65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/>
            <a:r>
              <a:rPr lang="en-US" sz="4000" dirty="0"/>
              <a:t>EMI Teacher Community, AACSB, NTPU</a:t>
            </a:r>
          </a:p>
          <a:p>
            <a:pPr marL="320040" indent="-320040"/>
            <a:r>
              <a:rPr lang="en-US" sz="4000" dirty="0"/>
              <a:t>Teaching Experiences Sharing</a:t>
            </a:r>
          </a:p>
          <a:p>
            <a:pPr marL="320040" indent="-320040"/>
            <a:r>
              <a:rPr lang="en-US" sz="4000" dirty="0"/>
              <a:t>EMI Courses</a:t>
            </a:r>
          </a:p>
          <a:p>
            <a:pPr marL="320040" indent="-320040"/>
            <a:r>
              <a:rPr lang="en-US" sz="4000" dirty="0"/>
              <a:t>Project-based Learning (PBL)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D2A48-0C6C-8DE4-FB6F-119AB5D39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D152D-339B-6BBC-6101-332BF1F17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16D43-A9B6-1DA2-10DA-175508D79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23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13703" y="3587805"/>
            <a:ext cx="673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2023/5/22 (Monday) 13:00 - 15:00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Host: Prof. Yu-Chin Liu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Information Management, College of Management, Shih 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Hsin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University (SHU)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2F, No. 111, 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Muzha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Road, Section 1, 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Wenshan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District, Taipei,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2023-05-22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EE3CBD-CC9D-B61F-3FE9-C5D8FA0B85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32" y="98421"/>
            <a:ext cx="964283" cy="8389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0A7FFA-90E1-5425-7A0E-44CE09828F48}"/>
              </a:ext>
            </a:extLst>
          </p:cNvPr>
          <p:cNvSpPr txBox="1"/>
          <p:nvPr/>
        </p:nvSpPr>
        <p:spPr>
          <a:xfrm>
            <a:off x="9340" y="954139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942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Shih </a:t>
            </a:r>
            <a:r>
              <a:rPr lang="en-US" sz="900" b="1" dirty="0" err="1">
                <a:solidFill>
                  <a:srgbClr val="942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Hsin</a:t>
            </a:r>
            <a:r>
              <a:rPr lang="en-US" sz="900" b="1" dirty="0">
                <a:solidFill>
                  <a:srgbClr val="942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</a:t>
            </a:r>
          </a:p>
        </p:txBody>
      </p:sp>
      <p:sp>
        <p:nvSpPr>
          <p:cNvPr id="3" name="圓角矩形 30">
            <a:extLst>
              <a:ext uri="{FF2B5EF4-FFF2-40B4-BE49-F238E27FC236}">
                <a16:creationId xmlns:a16="http://schemas.microsoft.com/office/drawing/2014/main" id="{65D9A1B3-02CC-F64E-2FD0-CFB737082406}"/>
              </a:ext>
            </a:extLst>
          </p:cNvPr>
          <p:cNvSpPr/>
          <p:nvPr/>
        </p:nvSpPr>
        <p:spPr>
          <a:xfrm>
            <a:off x="4211802" y="44686"/>
            <a:ext cx="3767289" cy="884065"/>
          </a:xfrm>
          <a:prstGeom prst="roundRect">
            <a:avLst>
              <a:gd name="adj" fmla="val 9334"/>
            </a:avLst>
          </a:prstGeom>
          <a:solidFill>
            <a:srgbClr val="FFC000"/>
          </a:solidFill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kumimoji="1" lang="zh-TW" altLang="en-US" sz="6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7C5536-4E8E-FE98-1C43-936BB0B0D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201584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Sharing Teaching Experiences in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EMI Courses and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Project-based Learning (PBL)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870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Agile Principles Patterns and Practices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FinTech and Digital Transformation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May 11,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Senior Industry Analyst/Program Manager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1EEB7-8846-D5F1-FC5B-571C693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84182"/>
            <a:ext cx="1459845" cy="1956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D66F1C-E8ED-F5E4-3BCE-D5A16578D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1970" y="3767138"/>
            <a:ext cx="1453236" cy="14532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D1ED11-971F-3C2D-33F3-834379B1FA75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6" name="圓角矩形 30">
            <a:extLst>
              <a:ext uri="{FF2B5EF4-FFF2-40B4-BE49-F238E27FC236}">
                <a16:creationId xmlns:a16="http://schemas.microsoft.com/office/drawing/2014/main" id="{09A42035-13D5-28FE-F14F-CAE0B8367895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7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59199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Professional Business Presentations </a:t>
            </a:r>
            <a:b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English</a:t>
            </a:r>
            <a:endParaRPr lang="en-US" sz="5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11,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Senior Industry Analyst/Program Manager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1EEB7-8846-D5F1-FC5B-571C693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84182"/>
            <a:ext cx="1459845" cy="1956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D1ED11-971F-3C2D-33F3-834379B1FA75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8"/>
              </a:rPr>
              <a:t>http://meet.google.com/uaq-vmjj-vff</a:t>
            </a:r>
            <a:endParaRPr lang="en-US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0CACA3-49EF-E164-2297-3AFDCFD55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08353BF-4219-C044-C3BA-78982B270620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01490F11-C155-FDA9-6B69-334FE5CCF27A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1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15083</TotalTime>
  <Words>4983</Words>
  <Application>Microsoft Macintosh PowerPoint</Application>
  <PresentationFormat>Widescreen</PresentationFormat>
  <Paragraphs>729</Paragraphs>
  <Slides>75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Arvo</vt:lpstr>
      <vt:lpstr>Heiti TC Medium</vt:lpstr>
      <vt:lpstr>Heiti TC Medium</vt:lpstr>
      <vt:lpstr>Arial</vt:lpstr>
      <vt:lpstr>Arimo</vt:lpstr>
      <vt:lpstr>Calibri</vt:lpstr>
      <vt:lpstr>Helvetica Neue LT Std 65 Medium</vt:lpstr>
      <vt:lpstr>Office Theme</vt:lpstr>
      <vt:lpstr>Sharing Teaching Experiences in  EMI Courses and  Project-based Learning (PBL)</vt:lpstr>
      <vt:lpstr>戴敏育 博士 Min-Yuh Day, Ph.D.</vt:lpstr>
      <vt:lpstr>生成式AI在永續發展的應用 Generative AI and ChatGPT for  ESG and Sustainable Development</vt:lpstr>
      <vt:lpstr>Outline</vt:lpstr>
      <vt:lpstr>EMI Teacher Community II AACSB, NTPU  2022-2023</vt:lpstr>
      <vt:lpstr>EMI Teacher Community Activities</vt:lpstr>
      <vt:lpstr>Teaching Experiences Sharing of  EMI Courses in AI for Business Applications</vt:lpstr>
      <vt:lpstr>Agile Principles Patterns and Practices  in FinTech and Digital Transformation</vt:lpstr>
      <vt:lpstr>Professional Business Presentations  in English</vt:lpstr>
      <vt:lpstr>Web 3: From DeFi to WoFi</vt:lpstr>
      <vt:lpstr>Experiences Sharing of  NTPU EMI Teaching Community II</vt:lpstr>
      <vt:lpstr>FinTech for Social Good</vt:lpstr>
      <vt:lpstr>Matching Texts with Data for  Evidence-based Information Retrieval</vt:lpstr>
      <vt:lpstr>The Truth of Crypto &amp; NFT Economy (虛擬貨幣與NFT經濟老實說)</vt:lpstr>
      <vt:lpstr>Index Design – Methodology,  Data Analysis and the Application of  Quantitative Investing</vt:lpstr>
      <vt:lpstr>Agile Principles Patterns and Practices  using AI and ChatGPT</vt:lpstr>
      <vt:lpstr>國際碳中和產業趨勢與數位轉型永續發展  (International Carbon Neutral Industry Trends and  Digital Transformation for Sustainable Development)</vt:lpstr>
      <vt:lpstr>Teaching Experiences Sharing</vt:lpstr>
      <vt:lpstr>Teaching Experiences (EMI)</vt:lpstr>
      <vt:lpstr>Teaching Experiences (EMI)</vt:lpstr>
      <vt:lpstr>EMI Courses in AI  for Business Applications</vt:lpstr>
      <vt:lpstr>EMI Courses in AI for Business Applications</vt:lpstr>
      <vt:lpstr>Introduction to  Big Data Analysis</vt:lpstr>
      <vt:lpstr>Course Syllabus National Taipei University Academic Year 111, 2nd Semester (Spring 2023)</vt:lpstr>
      <vt:lpstr>Course Objectives</vt:lpstr>
      <vt:lpstr>Course Outline</vt:lpstr>
      <vt:lpstr>Syllabus</vt:lpstr>
      <vt:lpstr>Syllabus</vt:lpstr>
      <vt:lpstr>Syllabus</vt:lpstr>
      <vt:lpstr>Teaching Methods and Activities</vt:lpstr>
      <vt:lpstr>Evaluation Methods</vt:lpstr>
      <vt:lpstr>Introduction to  Software Engineering</vt:lpstr>
      <vt:lpstr>Course Syllabus National Taipei University Academic Year 111, 2nd Semester (Spring 2023)</vt:lpstr>
      <vt:lpstr>Course Objectives</vt:lpstr>
      <vt:lpstr>Course Outline</vt:lpstr>
      <vt:lpstr>Syllabus</vt:lpstr>
      <vt:lpstr>Syllabus</vt:lpstr>
      <vt:lpstr>Syllabus</vt:lpstr>
      <vt:lpstr>Introduction to Artificial Intelligence in Finance and Quantitative Analysis</vt:lpstr>
      <vt:lpstr>Course Syllabus National Taipei University Academic Year 111, 1st Semester (Fall 2022)</vt:lpstr>
      <vt:lpstr>Course Objectives</vt:lpstr>
      <vt:lpstr>Course Outline</vt:lpstr>
      <vt:lpstr>Syllabus</vt:lpstr>
      <vt:lpstr>Syllabus</vt:lpstr>
      <vt:lpstr>Syllabus</vt:lpstr>
      <vt:lpstr>Introduction to  Artificial Intelligence</vt:lpstr>
      <vt:lpstr>Course Syllabus National Taipei University Academic Year 111, 1st Semester (Fall 2022)</vt:lpstr>
      <vt:lpstr>Course Objectives</vt:lpstr>
      <vt:lpstr>Course Outline</vt:lpstr>
      <vt:lpstr>Syllabus</vt:lpstr>
      <vt:lpstr>Syllabus</vt:lpstr>
      <vt:lpstr>Syllabus</vt:lpstr>
      <vt:lpstr>Introduction to  Artificial Intelligence for Text Analytics</vt:lpstr>
      <vt:lpstr>Course Syllabus National Taipei University Academic Year 110, 2nd Semester (Spring 2022)</vt:lpstr>
      <vt:lpstr>Course Objectives</vt:lpstr>
      <vt:lpstr>Course Outline</vt:lpstr>
      <vt:lpstr>Syllabus</vt:lpstr>
      <vt:lpstr>Syllabus</vt:lpstr>
      <vt:lpstr>Syllabus</vt:lpstr>
      <vt:lpstr>Project-based Learning (PBL)</vt:lpstr>
      <vt:lpstr>PBL  Design  Teaching</vt:lpstr>
      <vt:lpstr>Information Management (MIS) Information Systems</vt:lpstr>
      <vt:lpstr>Fundamental MIS Concepts</vt:lpstr>
      <vt:lpstr>Agile Software  Engineering</vt:lpstr>
      <vt:lpstr>Software Engineering  and  Project Management</vt:lpstr>
      <vt:lpstr>Software Development Life Cycle (SDLC) The waterfall model</vt:lpstr>
      <vt:lpstr>Plan-based and Agile development</vt:lpstr>
      <vt:lpstr>PowerPoint Presentation</vt:lpstr>
      <vt:lpstr>PowerPoint Presentation</vt:lpstr>
      <vt:lpstr>PowerPoint Presentation</vt:lpstr>
      <vt:lpstr>The 12th IEEE International Workshop on Empirical Methods for Recognizing Inference in TExt (IEEE EM-RITE 2023) In conjunction with IEEE IRI 2023 August 4 - August 6, 2023 Bellevue, WA, USA</vt:lpstr>
      <vt:lpstr>The 14th International Workshop on Mining and Analyzing Social Networks for Decision Support (MSNDS 2023) In conjunction with IEEE/ACM ASONAM 2023 Marrakesh, Morocco 6-9 November 2023</vt:lpstr>
      <vt:lpstr>Acknowledgments: Research Projects</vt:lpstr>
      <vt:lpstr>Summary</vt:lpstr>
      <vt:lpstr>Sharing Teaching Experiences in  EMI Courses and  Project-based Learning (PBL)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Teaching Experiences in EMI Courses and Project-based Learning (PBL)</dc:title>
  <dc:subject/>
  <dc:creator>Min-Yuh Day</dc:creator>
  <cp:keywords>Sharing, Teaching Experiences, EMI Courses, Project-based Learning, PBL</cp:keywords>
  <dc:description>Sharing Teaching Experiences in EMI Courses and Project-based Learning (PBL)</dc:description>
  <cp:lastModifiedBy>MY DAY</cp:lastModifiedBy>
  <cp:revision>762</cp:revision>
  <cp:lastPrinted>2020-12-23T14:44:17Z</cp:lastPrinted>
  <dcterms:created xsi:type="dcterms:W3CDTF">2019-09-12T03:09:52Z</dcterms:created>
  <dcterms:modified xsi:type="dcterms:W3CDTF">2023-05-22T03:30:10Z</dcterms:modified>
  <cp:category/>
</cp:coreProperties>
</file>