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5.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3871" r:id="rId2"/>
    <p:sldId id="273" r:id="rId3"/>
    <p:sldId id="3496" r:id="rId4"/>
    <p:sldId id="3874" r:id="rId5"/>
    <p:sldId id="4267" r:id="rId6"/>
    <p:sldId id="4258" r:id="rId7"/>
    <p:sldId id="4269" r:id="rId8"/>
    <p:sldId id="4257" r:id="rId9"/>
    <p:sldId id="4268" r:id="rId10"/>
    <p:sldId id="4271" r:id="rId11"/>
    <p:sldId id="4272" r:id="rId12"/>
    <p:sldId id="3875" r:id="rId13"/>
    <p:sldId id="3876" r:id="rId14"/>
    <p:sldId id="331" r:id="rId15"/>
    <p:sldId id="332" r:id="rId16"/>
    <p:sldId id="333" r:id="rId17"/>
    <p:sldId id="334" r:id="rId18"/>
    <p:sldId id="337" r:id="rId19"/>
    <p:sldId id="2939" r:id="rId20"/>
    <p:sldId id="3214" r:id="rId21"/>
    <p:sldId id="4254" r:id="rId22"/>
    <p:sldId id="4252" r:id="rId23"/>
    <p:sldId id="3878" r:id="rId24"/>
    <p:sldId id="3879" r:id="rId25"/>
    <p:sldId id="4255" r:id="rId26"/>
    <p:sldId id="4287" r:id="rId27"/>
    <p:sldId id="4274" r:id="rId28"/>
    <p:sldId id="4275" r:id="rId29"/>
    <p:sldId id="4276" r:id="rId30"/>
    <p:sldId id="4277" r:id="rId31"/>
    <p:sldId id="4278" r:id="rId32"/>
    <p:sldId id="4279" r:id="rId33"/>
    <p:sldId id="4280" r:id="rId34"/>
    <p:sldId id="4281" r:id="rId35"/>
    <p:sldId id="4282" r:id="rId36"/>
    <p:sldId id="4283" r:id="rId37"/>
    <p:sldId id="4284" r:id="rId38"/>
    <p:sldId id="4285" r:id="rId39"/>
    <p:sldId id="4286" r:id="rId40"/>
    <p:sldId id="271" r:id="rId41"/>
    <p:sldId id="272" r:id="rId42"/>
    <p:sldId id="4273" r:id="rId43"/>
    <p:sldId id="258" r:id="rId44"/>
    <p:sldId id="259" r:id="rId45"/>
    <p:sldId id="260" r:id="rId46"/>
    <p:sldId id="261" r:id="rId47"/>
    <p:sldId id="262" r:id="rId48"/>
    <p:sldId id="263" r:id="rId49"/>
    <p:sldId id="264" r:id="rId50"/>
    <p:sldId id="265" r:id="rId51"/>
    <p:sldId id="266" r:id="rId52"/>
    <p:sldId id="267" r:id="rId53"/>
    <p:sldId id="268" r:id="rId54"/>
    <p:sldId id="269" r:id="rId55"/>
    <p:sldId id="270" r:id="rId56"/>
    <p:sldId id="4290" r:id="rId57"/>
    <p:sldId id="4256" r:id="rId58"/>
    <p:sldId id="3870" r:id="rId59"/>
    <p:sldId id="3873" r:id="rId60"/>
    <p:sldId id="349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9437FF"/>
    <a:srgbClr val="D883FF"/>
    <a:srgbClr val="FF8AD8"/>
    <a:srgbClr val="FF2600"/>
    <a:srgbClr val="FF7E79"/>
    <a:srgbClr val="C00000"/>
    <a:srgbClr val="F8CBAD"/>
    <a:srgbClr val="A9D18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5"/>
    <p:restoredTop sz="94649"/>
  </p:normalViewPr>
  <p:slideViewPr>
    <p:cSldViewPr snapToGrid="0" snapToObjects="1">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9/16/22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527027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11" name="Google Shape;21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3312732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25" name="Google Shape;22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419208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37" name="Google Shape;23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404066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51" name="Google Shape;2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274928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61" name="Google Shape;2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931171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71" name="Google Shape;27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1198119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81" name="Google Shape;2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2095708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272610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1557920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359869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194128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2995a6a70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2995a6a70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Following is the highlight of our research </a:t>
            </a:r>
            <a:endParaRPr/>
          </a:p>
          <a:p>
            <a:pPr marL="0" lvl="0" indent="0" algn="l" rtl="0">
              <a:spcBef>
                <a:spcPts val="0"/>
              </a:spcBef>
              <a:spcAft>
                <a:spcPts val="0"/>
              </a:spcAft>
              <a:buNone/>
            </a:pPr>
            <a:r>
              <a:rPr lang="en"/>
              <a:t>Due to the Imbalanced data, we assume that data augmentation will help to reduce the imbalaced situation </a:t>
            </a:r>
            <a:endParaRPr/>
          </a:p>
          <a:p>
            <a:pPr marL="0" lvl="0" indent="0" algn="l" rtl="0">
              <a:spcBef>
                <a:spcPts val="0"/>
              </a:spcBef>
              <a:spcAft>
                <a:spcPts val="0"/>
              </a:spcAft>
              <a:buNone/>
            </a:pPr>
            <a:r>
              <a:rPr lang="en"/>
              <a:t>Therefore, we focus on our data augmentation method</a:t>
            </a:r>
            <a:endParaRPr/>
          </a:p>
          <a:p>
            <a:pPr marL="0" lvl="0" indent="0" algn="l" rtl="0">
              <a:spcBef>
                <a:spcPts val="0"/>
              </a:spcBef>
              <a:spcAft>
                <a:spcPts val="0"/>
              </a:spcAft>
              <a:buNone/>
            </a:pPr>
            <a:r>
              <a:rPr lang="en"/>
              <a:t>Our team Submitted Three runs for FinNUM3 in Chiense dataset, and 2 runs in English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873bb629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2873bb629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is our research Architecture, including our baseline model which is without data augmentation technique, and the other two runs with data augmentation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2873bb629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2873bb629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2995a6a70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2995a6a70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IMNTPU1 , we use XLMRoberta which combines and appleied Cross lingual language model as our pretrained model.</a:t>
            </a:r>
            <a:endParaRPr/>
          </a:p>
          <a:p>
            <a:pPr marL="0" lvl="0" indent="0" algn="l" rtl="0">
              <a:spcBef>
                <a:spcPts val="0"/>
              </a:spcBef>
              <a:spcAft>
                <a:spcPts val="0"/>
              </a:spcAft>
              <a:buNone/>
            </a:pPr>
            <a:r>
              <a:rPr lang="en"/>
              <a:t>In order to optimize the model, w adjust its hyperparameters as the follows,  First, in tokenization tricks  we add the special token in front of the target numbers. Then we use one cycle policy to find out the optimize learning rate per cycle. Finally, we adopt a small batch size and lamb optimizer to fine tune our model.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2995a6a705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2995a6a70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2873bb629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2873bb629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IMNTPU2- we adopt the double redaction, you can see the process in the following pseudo code. </a:t>
            </a:r>
            <a:endParaRPr/>
          </a:p>
          <a:p>
            <a:pPr marL="0" lvl="0" indent="0" algn="l" rtl="0">
              <a:spcBef>
                <a:spcPts val="0"/>
              </a:spcBef>
              <a:spcAft>
                <a:spcPts val="0"/>
              </a:spcAft>
              <a:buNone/>
            </a:pPr>
            <a:r>
              <a:rPr lang="en"/>
              <a:t>First </a:t>
            </a:r>
            <a:r>
              <a:rPr lang="en">
                <a:solidFill>
                  <a:schemeClr val="dk1"/>
                </a:solidFill>
              </a:rPr>
              <a:t>we multiply the input sentence at the ratio of the imbalanced label distribution, which will be 4 times in our task </a:t>
            </a:r>
            <a:endParaRPr>
              <a:solidFill>
                <a:schemeClr val="dk1"/>
              </a:solidFill>
            </a:endParaRPr>
          </a:p>
          <a:p>
            <a:pPr marL="0" lvl="0" indent="0" algn="l" rtl="0">
              <a:spcBef>
                <a:spcPts val="0"/>
              </a:spcBef>
              <a:spcAft>
                <a:spcPts val="0"/>
              </a:spcAft>
              <a:buNone/>
            </a:pPr>
            <a:r>
              <a:rPr lang="en"/>
              <a:t>After that, We shuffle the input sentence after the tokenization and put them in the token set, Then we delete the duplicated tokens in the token set with the preservation of the special tokens.</a:t>
            </a:r>
            <a:endParaRPr/>
          </a:p>
          <a:p>
            <a:pPr marL="0" lvl="0" indent="0" algn="l" rtl="0">
              <a:spcBef>
                <a:spcPts val="0"/>
              </a:spcBef>
              <a:spcAft>
                <a:spcPts val="0"/>
              </a:spcAft>
              <a:buNone/>
            </a:pPr>
            <a:r>
              <a:rPr lang="en"/>
              <a:t>Finally, we randomly mask the token set.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2995a6a705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2995a6a705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double redaction after tokenization in English. You can see that the special token is still preserved and we randomly mask the sentsnce.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2995a6a70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2995a6a70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is an example of double redaction after tokenization in Chinese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2c8a89c43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2c8a89c43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IMNTPU3 for the translation approach, We adopt the translation pipeline by hugging face, we firstly translate chinese into English , and then do the backward translation to simplified Chinese. Due to the difference of language structure, there will be a slice different in some character but the meaning of the sentence sill remain the same. We use this tricks to augment our dataset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2873bb629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2873bb629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Section 3, this is the result of our Chinese dataset, the performance of our Baseline Model is 93.18% which is the highest among all the teams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4055014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2873bb629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2873bb629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this is the result of our English dataset, the performance of the double redaction method with data augmentation approach reaches 89.86% which is the  second highest among others.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2873bb629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2873bb629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performance with data augmentation method (Double Redaction) in English dataset is superior than without data augmentation.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2995a6a70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2995a6a70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46924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44643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24559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167" name="Google Shape;1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99474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68461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2361694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9/16/22</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9/16/22</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9/16/22</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9/16/22</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9/16/22</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9/16/22</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9/16/22</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9/16/22</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9/16/22</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9/16/22</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9/16/22</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9/16/22</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mis.ntpu.edu.tw/"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https://www.ntpu.edu.tw/" TargetMode="External"/><Relationship Id="rId17" Type="http://schemas.openxmlformats.org/officeDocument/2006/relationships/image" Target="../media/image9.png"/><Relationship Id="rId2" Type="http://schemas.openxmlformats.org/officeDocument/2006/relationships/image" Target="../media/image1.jpeg"/><Relationship Id="rId16" Type="http://schemas.openxmlformats.org/officeDocument/2006/relationships/hyperlink" Target="https://web.ntpu.edu.tw/~myday"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eb.ntpu.edu.tw/~myday/" TargetMode="External"/><Relationship Id="rId5" Type="http://schemas.openxmlformats.org/officeDocument/2006/relationships/image" Target="../media/image4.tiff"/><Relationship Id="rId15" Type="http://schemas.openxmlformats.org/officeDocument/2006/relationships/hyperlink" Target="http://mail.im.tku.edu.tw/~myday/" TargetMode="External"/><Relationship Id="rId10" Type="http://schemas.openxmlformats.org/officeDocument/2006/relationships/hyperlink" Target="https://web.ntpu.edu.tw/~myday/cindex.htm"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www.mis.ntpu.edu.tw/e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research.nii.ac.jp/ntcir/ntcir-17/inde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research.nii.ac.jp/ntcir/ntcir-17/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myday@mail.tku.edu.tw" TargetMode="Externa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mailto:myday@mail.tku.edu.tw" TargetMode="External"/><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6.jpe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18" Type="http://schemas.openxmlformats.org/officeDocument/2006/relationships/image" Target="../media/image57.jpeg"/><Relationship Id="rId3" Type="http://schemas.openxmlformats.org/officeDocument/2006/relationships/image" Target="../media/image43.jpeg"/><Relationship Id="rId21" Type="http://schemas.openxmlformats.org/officeDocument/2006/relationships/image" Target="../media/image60.jpeg"/><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6.jpeg"/><Relationship Id="rId2" Type="http://schemas.openxmlformats.org/officeDocument/2006/relationships/image" Target="../media/image42.png"/><Relationship Id="rId16" Type="http://schemas.openxmlformats.org/officeDocument/2006/relationships/image" Target="../media/image55.jpeg"/><Relationship Id="rId20"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45.jpg"/><Relationship Id="rId11" Type="http://schemas.openxmlformats.org/officeDocument/2006/relationships/image" Target="../media/image50.jpeg"/><Relationship Id="rId5" Type="http://schemas.openxmlformats.org/officeDocument/2006/relationships/hyperlink" Target="mailto:myday@mail.tku.edu.tw" TargetMode="External"/><Relationship Id="rId15" Type="http://schemas.openxmlformats.org/officeDocument/2006/relationships/image" Target="../media/image54.jpeg"/><Relationship Id="rId10" Type="http://schemas.openxmlformats.org/officeDocument/2006/relationships/image" Target="../media/image49.jpeg"/><Relationship Id="rId19" Type="http://schemas.openxmlformats.org/officeDocument/2006/relationships/image" Target="../media/image58.jpeg"/><Relationship Id="rId4" Type="http://schemas.openxmlformats.org/officeDocument/2006/relationships/image" Target="../media/image44.jpeg"/><Relationship Id="rId9" Type="http://schemas.openxmlformats.org/officeDocument/2006/relationships/image" Target="../media/image48.jpeg"/><Relationship Id="rId14" Type="http://schemas.openxmlformats.org/officeDocument/2006/relationships/image" Target="../media/image53.jpeg"/></Relationships>
</file>

<file path=ppt/slides/_rels/slide18.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3" Type="http://schemas.openxmlformats.org/officeDocument/2006/relationships/image" Target="../media/image43.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5.jpg"/><Relationship Id="rId11" Type="http://schemas.openxmlformats.org/officeDocument/2006/relationships/image" Target="../media/image65.jpeg"/><Relationship Id="rId5" Type="http://schemas.openxmlformats.org/officeDocument/2006/relationships/hyperlink" Target="mailto:myday@mail.tku.edu.tw" TargetMode="External"/><Relationship Id="rId10" Type="http://schemas.openxmlformats.org/officeDocument/2006/relationships/image" Target="../media/image64.jpg"/><Relationship Id="rId4" Type="http://schemas.openxmlformats.org/officeDocument/2006/relationships/image" Target="../media/image44.jpeg"/><Relationship Id="rId9" Type="http://schemas.openxmlformats.org/officeDocument/2006/relationships/image" Target="../media/image63.jpeg"/><Relationship Id="rId14" Type="http://schemas.openxmlformats.org/officeDocument/2006/relationships/image" Target="../media/image68.jpeg"/></Relationships>
</file>

<file path=ppt/slides/_rels/slide19.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43.jpeg"/><Relationship Id="rId7" Type="http://schemas.openxmlformats.org/officeDocument/2006/relationships/image" Target="../media/image69.jpe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5.jpg"/><Relationship Id="rId11" Type="http://schemas.openxmlformats.org/officeDocument/2006/relationships/image" Target="../media/image73.jpeg"/><Relationship Id="rId5" Type="http://schemas.openxmlformats.org/officeDocument/2006/relationships/hyperlink" Target="mailto:myday@mail.tku.edu.tw" TargetMode="External"/><Relationship Id="rId10" Type="http://schemas.openxmlformats.org/officeDocument/2006/relationships/image" Target="../media/image72.emf"/><Relationship Id="rId4" Type="http://schemas.openxmlformats.org/officeDocument/2006/relationships/image" Target="../media/image44.jpeg"/><Relationship Id="rId9" Type="http://schemas.openxmlformats.org/officeDocument/2006/relationships/image" Target="../media/image71.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4.tiff"/><Relationship Id="rId12"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jpeg"/><Relationship Id="rId10" Type="http://schemas.openxmlformats.org/officeDocument/2006/relationships/image" Target="../media/image17.jpg"/><Relationship Id="rId4" Type="http://schemas.openxmlformats.org/officeDocument/2006/relationships/image" Target="../media/image12.pn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43.jpeg"/><Relationship Id="rId7" Type="http://schemas.openxmlformats.org/officeDocument/2006/relationships/image" Target="../media/image76.jpeg"/><Relationship Id="rId12" Type="http://schemas.openxmlformats.org/officeDocument/2006/relationships/image" Target="../media/image81.jpe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75.jpeg"/><Relationship Id="rId11" Type="http://schemas.openxmlformats.org/officeDocument/2006/relationships/image" Target="../media/image80.jpeg"/><Relationship Id="rId5" Type="http://schemas.openxmlformats.org/officeDocument/2006/relationships/image" Target="../media/image74.jpeg"/><Relationship Id="rId10" Type="http://schemas.openxmlformats.org/officeDocument/2006/relationships/image" Target="../media/image79.jpeg"/><Relationship Id="rId4" Type="http://schemas.openxmlformats.org/officeDocument/2006/relationships/image" Target="../media/image44.jpeg"/><Relationship Id="rId9" Type="http://schemas.openxmlformats.org/officeDocument/2006/relationships/image" Target="../media/image78.jpeg"/></Relationships>
</file>

<file path=ppt/slides/_rels/slide21.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21.png"/><Relationship Id="rId7" Type="http://schemas.openxmlformats.org/officeDocument/2006/relationships/image" Target="../media/image85.jpeg"/><Relationship Id="rId12" Type="http://schemas.openxmlformats.org/officeDocument/2006/relationships/image" Target="../media/image8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4.jpeg"/><Relationship Id="rId11" Type="http://schemas.openxmlformats.org/officeDocument/2006/relationships/image" Target="../media/image88.png"/><Relationship Id="rId5" Type="http://schemas.openxmlformats.org/officeDocument/2006/relationships/image" Target="../media/image83.png"/><Relationship Id="rId10" Type="http://schemas.openxmlformats.org/officeDocument/2006/relationships/hyperlink" Target="mailto:myday@gm.ntpu.edu.tw" TargetMode="External"/><Relationship Id="rId4" Type="http://schemas.openxmlformats.org/officeDocument/2006/relationships/image" Target="../media/image82.jpeg"/><Relationship Id="rId9" Type="http://schemas.openxmlformats.org/officeDocument/2006/relationships/image" Target="../media/image87.png"/></Relationships>
</file>

<file path=ppt/slides/_rels/slide22.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21.png"/><Relationship Id="rId7" Type="http://schemas.openxmlformats.org/officeDocument/2006/relationships/image" Target="../media/image85.jpeg"/><Relationship Id="rId12" Type="http://schemas.openxmlformats.org/officeDocument/2006/relationships/image" Target="../media/image8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4.jpeg"/><Relationship Id="rId11" Type="http://schemas.openxmlformats.org/officeDocument/2006/relationships/image" Target="../media/image88.png"/><Relationship Id="rId5" Type="http://schemas.openxmlformats.org/officeDocument/2006/relationships/image" Target="../media/image83.png"/><Relationship Id="rId10" Type="http://schemas.openxmlformats.org/officeDocument/2006/relationships/hyperlink" Target="mailto:myday@gm.ntpu.edu.tw" TargetMode="External"/><Relationship Id="rId4" Type="http://schemas.openxmlformats.org/officeDocument/2006/relationships/image" Target="../media/image82.jpeg"/><Relationship Id="rId9" Type="http://schemas.openxmlformats.org/officeDocument/2006/relationships/image" Target="../media/image87.png"/></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s://research.nii.ac.jp/ntcir/ntcir-16/award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research.nii.ac.jp/ntcir/ntcir-16/awards.html" TargetMode="External"/><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s://tw.news.yahoo.com/%E8%87%BA%E5%8C%97%E5%A4%A7%E5%AD%B8-%E5%9C%8B%E9%9A%9B%E7%99%BC%E5%85%89-123346251.html" TargetMode="Externa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26.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21.png"/><Relationship Id="rId7" Type="http://schemas.openxmlformats.org/officeDocument/2006/relationships/image" Target="../media/image85.jpeg"/><Relationship Id="rId12" Type="http://schemas.openxmlformats.org/officeDocument/2006/relationships/image" Target="../media/image8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4.jpeg"/><Relationship Id="rId11" Type="http://schemas.openxmlformats.org/officeDocument/2006/relationships/image" Target="../media/image88.png"/><Relationship Id="rId5" Type="http://schemas.openxmlformats.org/officeDocument/2006/relationships/image" Target="../media/image83.png"/><Relationship Id="rId10" Type="http://schemas.openxmlformats.org/officeDocument/2006/relationships/hyperlink" Target="mailto:myday@gm.ntpu.edu.tw" TargetMode="External"/><Relationship Id="rId4" Type="http://schemas.openxmlformats.org/officeDocument/2006/relationships/image" Target="../media/image82.jpeg"/><Relationship Id="rId9" Type="http://schemas.openxmlformats.org/officeDocument/2006/relationships/image" Target="../media/image87.png"/></Relationships>
</file>

<file path=ppt/slides/_rels/slide2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2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research.nii.ac.jp/ntcir/index-en.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4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21.png"/><Relationship Id="rId7" Type="http://schemas.openxmlformats.org/officeDocument/2006/relationships/image" Target="../media/image85.jpeg"/><Relationship Id="rId12"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4.jpeg"/><Relationship Id="rId11" Type="http://schemas.openxmlformats.org/officeDocument/2006/relationships/image" Target="../media/image88.png"/><Relationship Id="rId5" Type="http://schemas.openxmlformats.org/officeDocument/2006/relationships/image" Target="../media/image83.png"/><Relationship Id="rId10" Type="http://schemas.openxmlformats.org/officeDocument/2006/relationships/hyperlink" Target="mailto:myday@gm.ntpu.edu.tw" TargetMode="External"/><Relationship Id="rId4" Type="http://schemas.openxmlformats.org/officeDocument/2006/relationships/image" Target="../media/image82.jpeg"/><Relationship Id="rId9"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6.png"/><Relationship Id="rId4" Type="http://schemas.openxmlformats.org/officeDocument/2006/relationships/image" Target="../media/image98.png"/></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6.png"/><Relationship Id="rId4" Type="http://schemas.openxmlformats.org/officeDocument/2006/relationships/image" Target="../media/image98.png"/></Relationships>
</file>

<file path=ppt/slides/_rels/slide4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6.png"/><Relationship Id="rId4" Type="http://schemas.openxmlformats.org/officeDocument/2006/relationships/image" Target="../media/image98.png"/></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6.png"/><Relationship Id="rId4" Type="http://schemas.openxmlformats.org/officeDocument/2006/relationships/image" Target="../media/image98.png"/></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6.png"/><Relationship Id="rId4" Type="http://schemas.openxmlformats.org/officeDocument/2006/relationships/image" Target="../media/image98.png"/></Relationships>
</file>

<file path=ppt/slides/_rels/slide48.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9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8.png"/><Relationship Id="rId4" Type="http://schemas.openxmlformats.org/officeDocument/2006/relationships/image" Target="../media/image94.png"/></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6.png"/><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6.png"/><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6.png"/><Relationship Id="rId4" Type="http://schemas.openxmlformats.org/officeDocument/2006/relationships/image" Target="../media/image98.png"/></Relationships>
</file>

<file path=ppt/slides/_rels/slide5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6.png"/><Relationship Id="rId4" Type="http://schemas.openxmlformats.org/officeDocument/2006/relationships/image" Target="../media/image98.png"/></Relationships>
</file>

<file path=ppt/slides/_rels/slide5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6.png"/><Relationship Id="rId4" Type="http://schemas.openxmlformats.org/officeDocument/2006/relationships/image" Target="../media/image98.png"/></Relationships>
</file>

<file path=ppt/slides/_rels/slide5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6.png"/><Relationship Id="rId4" Type="http://schemas.openxmlformats.org/officeDocument/2006/relationships/image" Target="../media/image98.png"/></Relationships>
</file>

<file path=ppt/slides/_rels/slide5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6.png"/><Relationship Id="rId4" Type="http://schemas.openxmlformats.org/officeDocument/2006/relationships/image" Target="../media/image98.pn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mis.ntpu.edu.tw/"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https://www.ntpu.edu.tw/" TargetMode="External"/><Relationship Id="rId17" Type="http://schemas.openxmlformats.org/officeDocument/2006/relationships/image" Target="../media/image9.png"/><Relationship Id="rId2" Type="http://schemas.openxmlformats.org/officeDocument/2006/relationships/image" Target="../media/image1.jpeg"/><Relationship Id="rId16" Type="http://schemas.openxmlformats.org/officeDocument/2006/relationships/hyperlink" Target="https://web.ntpu.edu.tw/~myday"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eb.ntpu.edu.tw/~myday/" TargetMode="External"/><Relationship Id="rId5" Type="http://schemas.openxmlformats.org/officeDocument/2006/relationships/image" Target="../media/image4.tiff"/><Relationship Id="rId15" Type="http://schemas.openxmlformats.org/officeDocument/2006/relationships/hyperlink" Target="http://mail.im.tku.edu.tw/~myday/" TargetMode="External"/><Relationship Id="rId10" Type="http://schemas.openxmlformats.org/officeDocument/2006/relationships/hyperlink" Target="https://web.ntpu.edu.tw/~myday/cindex.htm"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www.mis.ntpu.edu.tw/e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7D42-C071-0746-9E64-B1C0514B91D2}"/>
              </a:ext>
            </a:extLst>
          </p:cNvPr>
          <p:cNvSpPr>
            <a:spLocks noGrp="1"/>
          </p:cNvSpPr>
          <p:nvPr>
            <p:ph type="ctrTitle"/>
          </p:nvPr>
        </p:nvSpPr>
        <p:spPr>
          <a:xfrm>
            <a:off x="443345" y="1290798"/>
            <a:ext cx="11305310" cy="1588621"/>
          </a:xfrm>
        </p:spPr>
        <p:txBody>
          <a:bodyPr>
            <a:normAutofit/>
          </a:bodyPr>
          <a:lstStyle/>
          <a:p>
            <a:pPr>
              <a:lnSpc>
                <a:spcPct val="100000"/>
              </a:lnSpc>
            </a:pPr>
            <a:r>
              <a:rPr lang="en-US" altLang="zh-TW" sz="4800" dirty="0">
                <a:solidFill>
                  <a:srgbClr val="C00000"/>
                </a:solidFill>
                <a:latin typeface="Calibri" panose="020F0502020204030204" pitchFamily="34" charset="0"/>
                <a:ea typeface="Heiti TC Medium" pitchFamily="2" charset="-128"/>
                <a:cs typeface="Calibri" panose="020F0502020204030204" pitchFamily="34" charset="0"/>
              </a:rPr>
              <a:t>NTCIR Evaluation of Dialogue System and Financial Technology</a:t>
            </a:r>
            <a:endParaRPr lang="en-US" sz="4800" dirty="0">
              <a:solidFill>
                <a:srgbClr val="C00000"/>
              </a:solidFill>
              <a:latin typeface="Calibri" panose="020F0502020204030204" pitchFamily="34" charset="0"/>
              <a:ea typeface="Heiti TC Medium" pitchFamily="2"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61075702-275C-EC48-88A7-DE704319104B}"/>
              </a:ext>
            </a:extLst>
          </p:cNvPr>
          <p:cNvSpPr>
            <a:spLocks noGrp="1"/>
          </p:cNvSpPr>
          <p:nvPr>
            <p:ph type="sldNum" sz="quarter" idx="12"/>
          </p:nvPr>
        </p:nvSpPr>
        <p:spPr/>
        <p:txBody>
          <a:bodyPr/>
          <a:lstStyle/>
          <a:p>
            <a:fld id="{5D6FF71F-CF6A-4C46-8F9B-61D49EEA70E3}" type="slidenum">
              <a:rPr lang="en-US" smtClean="0"/>
              <a:t>1</a:t>
            </a:fld>
            <a:endParaRPr lang="en-US"/>
          </a:p>
        </p:txBody>
      </p:sp>
      <p:pic>
        <p:nvPicPr>
          <p:cNvPr id="6" name="Picture 4" descr="http://mail.tku.edu.tw/myday/images/Myday_Photo.jpg">
            <a:extLst>
              <a:ext uri="{FF2B5EF4-FFF2-40B4-BE49-F238E27FC236}">
                <a16:creationId xmlns:a16="http://schemas.microsoft.com/office/drawing/2014/main" id="{B70FF53B-DC87-8947-814D-5F9D6A8FEBF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3466" y="4467459"/>
            <a:ext cx="1061722" cy="1314513"/>
          </a:xfrm>
          <a:prstGeom prst="rect">
            <a:avLst/>
          </a:prstGeom>
          <a:noFill/>
        </p:spPr>
      </p:pic>
      <p:pic>
        <p:nvPicPr>
          <p:cNvPr id="7" name="Picture 6">
            <a:extLst>
              <a:ext uri="{FF2B5EF4-FFF2-40B4-BE49-F238E27FC236}">
                <a16:creationId xmlns:a16="http://schemas.microsoft.com/office/drawing/2014/main" id="{CF23D206-BC99-514C-B5C0-F6D5C1296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7C060C21-0FBF-B146-9B75-B6BC75ABEB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2" name="Picture 11">
            <a:extLst>
              <a:ext uri="{FF2B5EF4-FFF2-40B4-BE49-F238E27FC236}">
                <a16:creationId xmlns:a16="http://schemas.microsoft.com/office/drawing/2014/main" id="{747B0886-1BC9-EB4E-BC19-DB63E8DC71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pic>
        <p:nvPicPr>
          <p:cNvPr id="13" name="Picture 12">
            <a:extLst>
              <a:ext uri="{FF2B5EF4-FFF2-40B4-BE49-F238E27FC236}">
                <a16:creationId xmlns:a16="http://schemas.microsoft.com/office/drawing/2014/main" id="{825AFF68-55EF-E644-899B-629CA3F69F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7662" y="4869076"/>
            <a:ext cx="421513" cy="511280"/>
          </a:xfrm>
          <a:prstGeom prst="rect">
            <a:avLst/>
          </a:prstGeom>
        </p:spPr>
      </p:pic>
      <p:pic>
        <p:nvPicPr>
          <p:cNvPr id="14" name="Picture 13">
            <a:extLst>
              <a:ext uri="{FF2B5EF4-FFF2-40B4-BE49-F238E27FC236}">
                <a16:creationId xmlns:a16="http://schemas.microsoft.com/office/drawing/2014/main" id="{210AD5AA-B6EC-A04D-81ED-A4C97458382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647" y="5301392"/>
            <a:ext cx="511280" cy="511280"/>
          </a:xfrm>
          <a:prstGeom prst="rect">
            <a:avLst/>
          </a:prstGeom>
        </p:spPr>
      </p:pic>
      <p:pic>
        <p:nvPicPr>
          <p:cNvPr id="15" name="Picture 14">
            <a:extLst>
              <a:ext uri="{FF2B5EF4-FFF2-40B4-BE49-F238E27FC236}">
                <a16:creationId xmlns:a16="http://schemas.microsoft.com/office/drawing/2014/main" id="{34598370-D331-5E4F-99AD-2E8F20E16BF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2842" y="5296698"/>
            <a:ext cx="511280" cy="511280"/>
          </a:xfrm>
          <a:prstGeom prst="rect">
            <a:avLst/>
          </a:prstGeom>
        </p:spPr>
      </p:pic>
      <p:pic>
        <p:nvPicPr>
          <p:cNvPr id="16" name="Picture 15">
            <a:extLst>
              <a:ext uri="{FF2B5EF4-FFF2-40B4-BE49-F238E27FC236}">
                <a16:creationId xmlns:a16="http://schemas.microsoft.com/office/drawing/2014/main" id="{5CB14793-FA5C-C64B-8D83-F964E12EC4A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0309" y="4397487"/>
            <a:ext cx="953813" cy="430151"/>
          </a:xfrm>
          <a:prstGeom prst="rect">
            <a:avLst/>
          </a:prstGeom>
        </p:spPr>
      </p:pic>
      <p:sp>
        <p:nvSpPr>
          <p:cNvPr id="21" name="文字方塊 5">
            <a:extLst>
              <a:ext uri="{FF2B5EF4-FFF2-40B4-BE49-F238E27FC236}">
                <a16:creationId xmlns:a16="http://schemas.microsoft.com/office/drawing/2014/main" id="{C694E8BC-63ED-2449-86D8-D3A9F8075CE1}"/>
              </a:ext>
            </a:extLst>
          </p:cNvPr>
          <p:cNvSpPr txBox="1">
            <a:spLocks noChangeArrowheads="1"/>
          </p:cNvSpPr>
          <p:nvPr/>
        </p:nvSpPr>
        <p:spPr bwMode="auto">
          <a:xfrm>
            <a:off x="1109433" y="3016128"/>
            <a:ext cx="997313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400" dirty="0">
                <a:solidFill>
                  <a:srgbClr val="7F7F7F"/>
                </a:solidFill>
              </a:rPr>
              <a:t>Host: </a:t>
            </a:r>
            <a:r>
              <a:rPr lang="zh-TW" altLang="en-US" sz="1400" dirty="0">
                <a:solidFill>
                  <a:srgbClr val="7F7F7F"/>
                </a:solidFill>
                <a:latin typeface="Heiti TC Medium" pitchFamily="2" charset="-128"/>
                <a:ea typeface="Heiti TC Medium" pitchFamily="2" charset="-128"/>
              </a:rPr>
              <a:t>吳怡瑾 教授 </a:t>
            </a:r>
            <a:r>
              <a:rPr lang="en-US" altLang="zh-TW" sz="1400" dirty="0">
                <a:solidFill>
                  <a:srgbClr val="7F7F7F"/>
                </a:solidFill>
              </a:rPr>
              <a:t>(Prof. Nancy I-Chin Wu) </a:t>
            </a:r>
            <a:br>
              <a:rPr lang="en-US" altLang="zh-TW" sz="1400" dirty="0">
                <a:solidFill>
                  <a:srgbClr val="7F7F7F"/>
                </a:solidFill>
              </a:rPr>
            </a:br>
            <a:r>
              <a:rPr lang="en-US" altLang="zh-TW" sz="1400" dirty="0">
                <a:solidFill>
                  <a:srgbClr val="7F7F7F"/>
                </a:solidFill>
              </a:rPr>
              <a:t>Graduate Institute of Library &amp; Information Studies, National Taiwan Normal University (NTNU)</a:t>
            </a:r>
          </a:p>
          <a:p>
            <a:pPr algn="ctr" eaLnBrk="1" hangingPunct="1">
              <a:spcBef>
                <a:spcPct val="0"/>
              </a:spcBef>
              <a:buFontTx/>
              <a:buNone/>
            </a:pPr>
            <a:r>
              <a:rPr lang="en-US" altLang="zh-TW" sz="1400" dirty="0">
                <a:solidFill>
                  <a:srgbClr val="7F7F7F"/>
                </a:solidFill>
              </a:rPr>
              <a:t>Time: 13:30-15:30, September 16, 2022 (Friday)</a:t>
            </a:r>
          </a:p>
          <a:p>
            <a:pPr algn="ctr" eaLnBrk="1" hangingPunct="1">
              <a:spcBef>
                <a:spcPct val="0"/>
              </a:spcBef>
              <a:buFontTx/>
              <a:buNone/>
            </a:pPr>
            <a:r>
              <a:rPr kumimoji="0" lang="en-US" altLang="zh-TW" sz="1400" dirty="0">
                <a:solidFill>
                  <a:srgbClr val="7F7F7F"/>
                </a:solidFill>
              </a:rPr>
              <a:t>Place: </a:t>
            </a:r>
            <a:r>
              <a:rPr lang="en-US" altLang="zh-TW" sz="1400" dirty="0">
                <a:solidFill>
                  <a:srgbClr val="7F7F7F"/>
                </a:solidFill>
              </a:rPr>
              <a:t>Graduate Institute of Library &amp; Information Studies, NTNU</a:t>
            </a:r>
            <a:endParaRPr kumimoji="0" lang="en-US" altLang="zh-TW" sz="1200" dirty="0">
              <a:solidFill>
                <a:srgbClr val="7F7F7F"/>
              </a:solidFill>
            </a:endParaRPr>
          </a:p>
        </p:txBody>
      </p:sp>
      <p:sp>
        <p:nvSpPr>
          <p:cNvPr id="22" name="Subtitle 2">
            <a:extLst>
              <a:ext uri="{FF2B5EF4-FFF2-40B4-BE49-F238E27FC236}">
                <a16:creationId xmlns:a16="http://schemas.microsoft.com/office/drawing/2014/main" id="{2C23060F-0A47-D24C-9F7A-0C2FB4D1A2E2}"/>
              </a:ext>
            </a:extLst>
          </p:cNvPr>
          <p:cNvSpPr>
            <a:spLocks noGrp="1"/>
          </p:cNvSpPr>
          <p:nvPr>
            <p:ph type="subTitle" idx="1"/>
          </p:nvPr>
        </p:nvSpPr>
        <p:spPr>
          <a:xfrm>
            <a:off x="2252861" y="4265091"/>
            <a:ext cx="7686279" cy="2659848"/>
          </a:xfrm>
        </p:spPr>
        <p:txBody>
          <a:bodyPr>
            <a:normAutofit fontScale="25000" lnSpcReduction="20000"/>
          </a:bodyPr>
          <a:lstStyle/>
          <a:p>
            <a:pPr algn="ctr">
              <a:lnSpc>
                <a:spcPct val="120000"/>
              </a:lnSpc>
              <a:spcBef>
                <a:spcPts val="0"/>
              </a:spcBef>
            </a:pPr>
            <a:r>
              <a:rPr lang="zh-TW" altLang="en-US" sz="14400" b="1" dirty="0">
                <a:solidFill>
                  <a:srgbClr val="898989"/>
                </a:solidFill>
                <a:latin typeface="HEITI TC MEDIUM" pitchFamily="2" charset="-128"/>
                <a:ea typeface="HEITI TC MEDIUM" pitchFamily="2" charset="-128"/>
                <a:hlinkClick r:id="rId10"/>
              </a:rPr>
              <a:t>戴敏育</a:t>
            </a:r>
            <a:r>
              <a:rPr lang="en-US" altLang="zh-TW" sz="14400" b="1" dirty="0">
                <a:solidFill>
                  <a:srgbClr val="898989"/>
                </a:solidFill>
                <a:latin typeface="HEITI TC MEDIUM" pitchFamily="2" charset="-128"/>
                <a:ea typeface="HEITI TC MEDIUM" pitchFamily="2" charset="-128"/>
              </a:rPr>
              <a:t> </a:t>
            </a:r>
            <a:r>
              <a:rPr lang="zh-TW" altLang="en-US" sz="14400" dirty="0">
                <a:solidFill>
                  <a:schemeClr val="accent1"/>
                </a:solidFill>
                <a:latin typeface="Heiti TC Medium" pitchFamily="2" charset="-128"/>
                <a:ea typeface="Heiti TC Medium" pitchFamily="2" charset="-128"/>
                <a:cs typeface="Calibri" panose="020F0502020204030204" pitchFamily="34" charset="0"/>
              </a:rPr>
              <a:t>副教授</a:t>
            </a:r>
            <a:endParaRPr lang="en-US" altLang="zh-TW" sz="14400" dirty="0">
              <a:solidFill>
                <a:schemeClr val="accent1"/>
              </a:solidFill>
              <a:latin typeface="Heiti TC Medium" pitchFamily="2" charset="-128"/>
              <a:ea typeface="Heiti TC Medium" pitchFamily="2" charset="-128"/>
              <a:cs typeface="Calibri" panose="020F0502020204030204" pitchFamily="34" charset="0"/>
            </a:endParaRPr>
          </a:p>
          <a:p>
            <a:pPr algn="ctr">
              <a:lnSpc>
                <a:spcPct val="120000"/>
              </a:lnSpc>
              <a:spcBef>
                <a:spcPts val="0"/>
              </a:spcBef>
            </a:pPr>
            <a:r>
              <a:rPr lang="en-US" altLang="zh-TW" sz="14000" b="1" dirty="0">
                <a:solidFill>
                  <a:srgbClr val="898989"/>
                </a:solidFill>
                <a:cs typeface="Calibri" panose="020F0502020204030204" pitchFamily="34" charset="0"/>
                <a:hlinkClick r:id="rId11"/>
              </a:rPr>
              <a:t>Min-Yuh Day</a:t>
            </a:r>
            <a:r>
              <a:rPr lang="en-US" altLang="zh-TW" sz="140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0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000" dirty="0">
                <a:solidFill>
                  <a:schemeClr val="accent1"/>
                </a:solidFill>
                <a:latin typeface="Calibri" panose="020F0502020204030204" pitchFamily="34" charset="0"/>
                <a:ea typeface="標楷體" pitchFamily="65" charset="-120"/>
                <a:cs typeface="Calibri" panose="020F0502020204030204" pitchFamily="34" charset="0"/>
              </a:rPr>
              <a:t>, Associate</a:t>
            </a:r>
            <a:r>
              <a:rPr lang="zh-TW" altLang="en-US" sz="140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000" dirty="0">
                <a:solidFill>
                  <a:schemeClr val="accent1"/>
                </a:solidFill>
                <a:latin typeface="Calibri" panose="020F0502020204030204" pitchFamily="34" charset="0"/>
                <a:ea typeface="標楷體" pitchFamily="65" charset="-120"/>
                <a:cs typeface="Calibri" panose="020F0502020204030204" pitchFamily="34" charset="0"/>
              </a:rPr>
              <a:t>Professor</a:t>
            </a:r>
            <a:endParaRPr kumimoji="0" lang="en-US" altLang="zh-TW" sz="14000" dirty="0">
              <a:solidFill>
                <a:schemeClr val="accent1"/>
              </a:solidFill>
              <a:latin typeface="Calibri" panose="020F0502020204030204" pitchFamily="34" charset="0"/>
              <a:ea typeface="標楷體" pitchFamily="65" charset="-120"/>
              <a:cs typeface="Calibri" panose="020F0502020204030204" pitchFamily="34" charset="0"/>
            </a:endParaRPr>
          </a:p>
          <a:p>
            <a:pPr algn="ctr">
              <a:lnSpc>
                <a:spcPct val="120000"/>
              </a:lnSpc>
              <a:spcBef>
                <a:spcPts val="600"/>
              </a:spcBef>
            </a:pPr>
            <a:r>
              <a:rPr lang="zh-TW" altLang="en-US" sz="14400" b="1" dirty="0">
                <a:latin typeface="HEITI TC MEDIUM" pitchFamily="2" charset="-128"/>
                <a:ea typeface="HEITI TC MEDIUM" pitchFamily="2" charset="-128"/>
                <a:cs typeface="DFKai-SB" panose="03000509000000000000" pitchFamily="49" charset="-120"/>
                <a:hlinkClick r:id="rId12"/>
              </a:rPr>
              <a:t>國立臺北大學</a:t>
            </a:r>
            <a:r>
              <a:rPr lang="zh-TW" altLang="en-US" sz="14400" b="1" dirty="0">
                <a:latin typeface="HEITI TC MEDIUM" pitchFamily="2" charset="-128"/>
                <a:ea typeface="HEITI TC MEDIUM" pitchFamily="2" charset="-128"/>
                <a:cs typeface="DFKai-SB" panose="03000509000000000000" pitchFamily="49" charset="-120"/>
              </a:rPr>
              <a:t> </a:t>
            </a:r>
            <a:r>
              <a:rPr lang="zh-TW" altLang="en-US" sz="14400" b="1" dirty="0">
                <a:latin typeface="HEITI TC MEDIUM" pitchFamily="2" charset="-128"/>
                <a:ea typeface="HEITI TC MEDIUM" pitchFamily="2" charset="-128"/>
                <a:cs typeface="DFKai-SB" panose="03000509000000000000" pitchFamily="49" charset="-120"/>
                <a:hlinkClick r:id="rId13"/>
              </a:rPr>
              <a:t>資訊管理研究所</a:t>
            </a:r>
            <a:endParaRPr lang="en-US" altLang="zh-TW" sz="14400" b="1" dirty="0">
              <a:latin typeface="HEITI TC MEDIUM" pitchFamily="2" charset="-128"/>
              <a:ea typeface="HEITI TC MEDIUM" pitchFamily="2" charset="-128"/>
              <a:cs typeface="DFKai-SB" panose="03000509000000000000" pitchFamily="49" charset="-120"/>
            </a:endParaRPr>
          </a:p>
          <a:p>
            <a:pPr algn="ctr">
              <a:lnSpc>
                <a:spcPct val="120000"/>
              </a:lnSpc>
              <a:spcBef>
                <a:spcPts val="600"/>
              </a:spcBef>
            </a:pPr>
            <a:r>
              <a:rPr lang="en-US" sz="8000" b="1" dirty="0">
                <a:latin typeface="Calibri" panose="020F0502020204030204" pitchFamily="34" charset="0"/>
                <a:cs typeface="Calibri" panose="020F0502020204030204" pitchFamily="34" charset="0"/>
                <a:hlinkClick r:id="rId14"/>
              </a:rPr>
              <a:t>Institute of Information Management</a:t>
            </a:r>
            <a:r>
              <a:rPr lang="en-US" sz="8000" b="1" dirty="0">
                <a:latin typeface="Calibri" panose="020F0502020204030204" pitchFamily="34" charset="0"/>
                <a:cs typeface="Calibri" panose="020F0502020204030204" pitchFamily="34" charset="0"/>
              </a:rPr>
              <a:t>, </a:t>
            </a:r>
            <a:r>
              <a:rPr lang="en-US" sz="8000" b="1" dirty="0">
                <a:latin typeface="Calibri" panose="020F0502020204030204" pitchFamily="34" charset="0"/>
                <a:cs typeface="Calibri" panose="020F0502020204030204" pitchFamily="34" charset="0"/>
                <a:hlinkClick r:id="rId12"/>
              </a:rPr>
              <a:t>National Taipei University</a:t>
            </a:r>
            <a:endParaRPr lang="en-US" altLang="zh-TW" sz="8000" b="1" dirty="0">
              <a:solidFill>
                <a:srgbClr val="898989"/>
              </a:solidFill>
              <a:latin typeface="Calibri" panose="020F0502020204030204" pitchFamily="34" charset="0"/>
              <a:cs typeface="Calibri" panose="020F0502020204030204" pitchFamily="34" charset="0"/>
              <a:hlinkClick r:id="rId15"/>
            </a:endParaRPr>
          </a:p>
          <a:p>
            <a:pPr algn="ctr">
              <a:lnSpc>
                <a:spcPct val="120000"/>
              </a:lnSpc>
              <a:spcBef>
                <a:spcPts val="600"/>
              </a:spcBef>
            </a:pPr>
            <a:r>
              <a:rPr lang="en-US" sz="4000" b="0" dirty="0">
                <a:latin typeface="Arial" panose="020B0604020202020204" pitchFamily="34" charset="0"/>
                <a:cs typeface="Arial" panose="020B0604020202020204" pitchFamily="34" charset="0"/>
                <a:hlinkClick r:id="rId16"/>
              </a:rPr>
              <a:t>https://web.ntpu.edu.tw/~myday</a:t>
            </a:r>
            <a:endParaRPr lang="en-US" sz="4000" b="0" dirty="0">
              <a:latin typeface="Arial" panose="020B0604020202020204" pitchFamily="34" charset="0"/>
              <a:cs typeface="Arial" panose="020B0604020202020204" pitchFamily="34" charset="0"/>
            </a:endParaRPr>
          </a:p>
          <a:p>
            <a:pPr algn="ctr">
              <a:lnSpc>
                <a:spcPct val="120000"/>
              </a:lnSpc>
              <a:spcBef>
                <a:spcPts val="600"/>
              </a:spcBef>
            </a:pPr>
            <a:r>
              <a:rPr lang="en-US" altLang="zh-TW" sz="3700" dirty="0">
                <a:solidFill>
                  <a:srgbClr val="898989"/>
                </a:solidFill>
                <a:cs typeface="Times New Roman" pitchFamily="18" charset="0"/>
              </a:rPr>
              <a:t>2022-09-16</a:t>
            </a:r>
            <a:endParaRPr lang="en-US" sz="3700" dirty="0">
              <a:solidFill>
                <a:schemeClr val="bg1">
                  <a:lumMod val="6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783B55F-A9DB-6D80-655F-9F88581F4B06}"/>
              </a:ext>
            </a:extLst>
          </p:cNvPr>
          <p:cNvPicPr>
            <a:picLocks noChangeAspect="1"/>
          </p:cNvPicPr>
          <p:nvPr/>
        </p:nvPicPr>
        <p:blipFill>
          <a:blip r:embed="rId17"/>
          <a:stretch>
            <a:fillRect/>
          </a:stretch>
        </p:blipFill>
        <p:spPr>
          <a:xfrm>
            <a:off x="99632" y="130051"/>
            <a:ext cx="953813" cy="953813"/>
          </a:xfrm>
          <a:prstGeom prst="rect">
            <a:avLst/>
          </a:prstGeom>
        </p:spPr>
      </p:pic>
    </p:spTree>
    <p:extLst>
      <p:ext uri="{BB962C8B-B14F-4D97-AF65-F5344CB8AC3E}">
        <p14:creationId xmlns:p14="http://schemas.microsoft.com/office/powerpoint/2010/main" val="109354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8837-5A9C-378D-A0A6-C56CD6860FFE}"/>
              </a:ext>
            </a:extLst>
          </p:cNvPr>
          <p:cNvSpPr>
            <a:spLocks noGrp="1"/>
          </p:cNvSpPr>
          <p:nvPr>
            <p:ph type="title"/>
          </p:nvPr>
        </p:nvSpPr>
        <p:spPr>
          <a:xfrm>
            <a:off x="484909" y="0"/>
            <a:ext cx="11222181" cy="1065673"/>
          </a:xfrm>
        </p:spPr>
        <p:txBody>
          <a:bodyPr>
            <a:normAutofit fontScale="90000"/>
          </a:bodyPr>
          <a:lstStyle/>
          <a:p>
            <a:r>
              <a:rPr lang="en-US" dirty="0"/>
              <a:t>DialEval-2 (Dialogue Evaluation) </a:t>
            </a:r>
            <a:br>
              <a:rPr lang="en-US" dirty="0"/>
            </a:br>
            <a:r>
              <a:rPr lang="en-US" sz="3100" dirty="0"/>
              <a:t>Evaluation of the quality of  a </a:t>
            </a:r>
            <a:r>
              <a:rPr lang="en-US" sz="3100" dirty="0">
                <a:solidFill>
                  <a:srgbClr val="FF0000"/>
                </a:solidFill>
              </a:rPr>
              <a:t>customer-helpdesk dialogue</a:t>
            </a:r>
          </a:p>
        </p:txBody>
      </p:sp>
      <p:sp>
        <p:nvSpPr>
          <p:cNvPr id="4" name="Slide Number Placeholder 3">
            <a:extLst>
              <a:ext uri="{FF2B5EF4-FFF2-40B4-BE49-F238E27FC236}">
                <a16:creationId xmlns:a16="http://schemas.microsoft.com/office/drawing/2014/main" id="{A6EC9EA1-71A3-8AB5-FC71-B7E7465793B8}"/>
              </a:ext>
            </a:extLst>
          </p:cNvPr>
          <p:cNvSpPr>
            <a:spLocks noGrp="1"/>
          </p:cNvSpPr>
          <p:nvPr>
            <p:ph type="sldNum" sz="quarter" idx="12"/>
          </p:nvPr>
        </p:nvSpPr>
        <p:spPr/>
        <p:txBody>
          <a:bodyPr/>
          <a:lstStyle/>
          <a:p>
            <a:fld id="{5D6FF71F-CF6A-4C46-8F9B-61D49EEA70E3}" type="slidenum">
              <a:rPr lang="en-US" smtClean="0"/>
              <a:t>10</a:t>
            </a:fld>
            <a:endParaRPr lang="en-US"/>
          </a:p>
        </p:txBody>
      </p:sp>
      <p:sp>
        <p:nvSpPr>
          <p:cNvPr id="6" name="TextBox 5">
            <a:extLst>
              <a:ext uri="{FF2B5EF4-FFF2-40B4-BE49-F238E27FC236}">
                <a16:creationId xmlns:a16="http://schemas.microsoft.com/office/drawing/2014/main" id="{98DF6469-708D-1CBF-952E-C64938966677}"/>
              </a:ext>
            </a:extLst>
          </p:cNvPr>
          <p:cNvSpPr txBox="1"/>
          <p:nvPr/>
        </p:nvSpPr>
        <p:spPr>
          <a:xfrm>
            <a:off x="2557875" y="6613857"/>
            <a:ext cx="7076250"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err="1">
                <a:solidFill>
                  <a:schemeClr val="bg1">
                    <a:lumMod val="75000"/>
                  </a:schemeClr>
                </a:solidFill>
              </a:rPr>
              <a:t>Takehiro</a:t>
            </a:r>
            <a:r>
              <a:rPr lang="en-US" sz="1200" dirty="0">
                <a:solidFill>
                  <a:schemeClr val="bg1">
                    <a:lumMod val="75000"/>
                  </a:schemeClr>
                </a:solidFill>
              </a:rPr>
              <a:t> Yamamoto and </a:t>
            </a:r>
            <a:r>
              <a:rPr lang="en-US" sz="1200" dirty="0" err="1">
                <a:solidFill>
                  <a:schemeClr val="bg1">
                    <a:lumMod val="75000"/>
                  </a:schemeClr>
                </a:solidFill>
              </a:rPr>
              <a:t>Zhicheng</a:t>
            </a:r>
            <a:r>
              <a:rPr lang="en-US" sz="1200" dirty="0">
                <a:solidFill>
                  <a:schemeClr val="bg1">
                    <a:lumMod val="75000"/>
                  </a:schemeClr>
                </a:solidFill>
              </a:rPr>
              <a:t> Dou (2022), Overview of NTCIR-16, NTCIR-16 Proceedings</a:t>
            </a:r>
          </a:p>
        </p:txBody>
      </p:sp>
      <p:pic>
        <p:nvPicPr>
          <p:cNvPr id="5" name="object 6">
            <a:extLst>
              <a:ext uri="{FF2B5EF4-FFF2-40B4-BE49-F238E27FC236}">
                <a16:creationId xmlns:a16="http://schemas.microsoft.com/office/drawing/2014/main" id="{35013D6A-FDC1-C147-A523-5D5F367B962D}"/>
              </a:ext>
            </a:extLst>
          </p:cNvPr>
          <p:cNvPicPr/>
          <p:nvPr/>
        </p:nvPicPr>
        <p:blipFill>
          <a:blip r:embed="rId2" cstate="print"/>
          <a:stretch>
            <a:fillRect/>
          </a:stretch>
        </p:blipFill>
        <p:spPr>
          <a:xfrm>
            <a:off x="2089259" y="1200778"/>
            <a:ext cx="8013481" cy="5361466"/>
          </a:xfrm>
          <a:prstGeom prst="rect">
            <a:avLst/>
          </a:prstGeom>
        </p:spPr>
      </p:pic>
    </p:spTree>
    <p:extLst>
      <p:ext uri="{BB962C8B-B14F-4D97-AF65-F5344CB8AC3E}">
        <p14:creationId xmlns:p14="http://schemas.microsoft.com/office/powerpoint/2010/main" val="397603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8837-5A9C-378D-A0A6-C56CD6860FFE}"/>
              </a:ext>
            </a:extLst>
          </p:cNvPr>
          <p:cNvSpPr>
            <a:spLocks noGrp="1"/>
          </p:cNvSpPr>
          <p:nvPr>
            <p:ph type="title"/>
          </p:nvPr>
        </p:nvSpPr>
        <p:spPr>
          <a:xfrm>
            <a:off x="484909" y="56101"/>
            <a:ext cx="11222181" cy="2033322"/>
          </a:xfrm>
        </p:spPr>
        <p:txBody>
          <a:bodyPr>
            <a:normAutofit fontScale="90000"/>
          </a:bodyPr>
          <a:lstStyle/>
          <a:p>
            <a:r>
              <a:rPr lang="en-US" dirty="0"/>
              <a:t>FinNum-3 </a:t>
            </a:r>
            <a:br>
              <a:rPr lang="en-US" dirty="0"/>
            </a:br>
            <a:r>
              <a:rPr lang="en-US" sz="3100" dirty="0"/>
              <a:t>(Investor’s and Manager’s Fine-grained Claim Detection) </a:t>
            </a:r>
            <a:br>
              <a:rPr lang="en-US" sz="3100" dirty="0"/>
            </a:br>
            <a:r>
              <a:rPr lang="en-US" sz="3100" b="0" dirty="0"/>
              <a:t>Fine-grained understanding of claims in financial documents</a:t>
            </a:r>
            <a:br>
              <a:rPr lang="en-US" sz="3100" b="0" dirty="0"/>
            </a:br>
            <a:r>
              <a:rPr lang="en-US" sz="3100" b="0" dirty="0"/>
              <a:t>Investors always make a claim with an estimation</a:t>
            </a:r>
            <a:endParaRPr lang="en-US" sz="3100" b="0" dirty="0">
              <a:solidFill>
                <a:srgbClr val="FF0000"/>
              </a:solidFill>
            </a:endParaRPr>
          </a:p>
        </p:txBody>
      </p:sp>
      <p:sp>
        <p:nvSpPr>
          <p:cNvPr id="4" name="Slide Number Placeholder 3">
            <a:extLst>
              <a:ext uri="{FF2B5EF4-FFF2-40B4-BE49-F238E27FC236}">
                <a16:creationId xmlns:a16="http://schemas.microsoft.com/office/drawing/2014/main" id="{A6EC9EA1-71A3-8AB5-FC71-B7E7465793B8}"/>
              </a:ext>
            </a:extLst>
          </p:cNvPr>
          <p:cNvSpPr>
            <a:spLocks noGrp="1"/>
          </p:cNvSpPr>
          <p:nvPr>
            <p:ph type="sldNum" sz="quarter" idx="12"/>
          </p:nvPr>
        </p:nvSpPr>
        <p:spPr/>
        <p:txBody>
          <a:bodyPr/>
          <a:lstStyle/>
          <a:p>
            <a:fld id="{5D6FF71F-CF6A-4C46-8F9B-61D49EEA70E3}" type="slidenum">
              <a:rPr lang="en-US" smtClean="0"/>
              <a:t>11</a:t>
            </a:fld>
            <a:endParaRPr lang="en-US"/>
          </a:p>
        </p:txBody>
      </p:sp>
      <p:sp>
        <p:nvSpPr>
          <p:cNvPr id="6" name="TextBox 5">
            <a:extLst>
              <a:ext uri="{FF2B5EF4-FFF2-40B4-BE49-F238E27FC236}">
                <a16:creationId xmlns:a16="http://schemas.microsoft.com/office/drawing/2014/main" id="{98DF6469-708D-1CBF-952E-C64938966677}"/>
              </a:ext>
            </a:extLst>
          </p:cNvPr>
          <p:cNvSpPr txBox="1"/>
          <p:nvPr/>
        </p:nvSpPr>
        <p:spPr>
          <a:xfrm>
            <a:off x="2557875" y="6613857"/>
            <a:ext cx="7076250"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err="1">
                <a:solidFill>
                  <a:schemeClr val="bg1">
                    <a:lumMod val="75000"/>
                  </a:schemeClr>
                </a:solidFill>
              </a:rPr>
              <a:t>Takehiro</a:t>
            </a:r>
            <a:r>
              <a:rPr lang="en-US" sz="1200" dirty="0">
                <a:solidFill>
                  <a:schemeClr val="bg1">
                    <a:lumMod val="75000"/>
                  </a:schemeClr>
                </a:solidFill>
              </a:rPr>
              <a:t> Yamamoto and </a:t>
            </a:r>
            <a:r>
              <a:rPr lang="en-US" sz="1200" dirty="0" err="1">
                <a:solidFill>
                  <a:schemeClr val="bg1">
                    <a:lumMod val="75000"/>
                  </a:schemeClr>
                </a:solidFill>
              </a:rPr>
              <a:t>Zhicheng</a:t>
            </a:r>
            <a:r>
              <a:rPr lang="en-US" sz="1200" dirty="0">
                <a:solidFill>
                  <a:schemeClr val="bg1">
                    <a:lumMod val="75000"/>
                  </a:schemeClr>
                </a:solidFill>
              </a:rPr>
              <a:t> Dou (2022), Overview of NTCIR-16, NTCIR-16 Proceedings</a:t>
            </a:r>
          </a:p>
        </p:txBody>
      </p:sp>
      <p:sp>
        <p:nvSpPr>
          <p:cNvPr id="3" name="Content Placeholder 2">
            <a:extLst>
              <a:ext uri="{FF2B5EF4-FFF2-40B4-BE49-F238E27FC236}">
                <a16:creationId xmlns:a16="http://schemas.microsoft.com/office/drawing/2014/main" id="{C7FF2E18-18A1-C67C-B412-BEFC6AE05581}"/>
              </a:ext>
            </a:extLst>
          </p:cNvPr>
          <p:cNvSpPr>
            <a:spLocks noGrp="1"/>
          </p:cNvSpPr>
          <p:nvPr>
            <p:ph idx="1"/>
          </p:nvPr>
        </p:nvSpPr>
        <p:spPr>
          <a:xfrm>
            <a:off x="663329" y="4326673"/>
            <a:ext cx="11222181" cy="2033322"/>
          </a:xfrm>
        </p:spPr>
        <p:txBody>
          <a:bodyPr>
            <a:normAutofit/>
          </a:bodyPr>
          <a:lstStyle/>
          <a:p>
            <a:pPr marL="320040" indent="-320040"/>
            <a:r>
              <a:rPr lang="en-US" b="0" dirty="0"/>
              <a:t>Detect the given numeral is in-claim or out-of-claim</a:t>
            </a:r>
          </a:p>
          <a:p>
            <a:pPr marL="320040" indent="-320040"/>
            <a:r>
              <a:rPr lang="en-US" b="0" dirty="0"/>
              <a:t>Classify the category of the numeral</a:t>
            </a:r>
          </a:p>
          <a:p>
            <a:pPr marL="320040" indent="-320040"/>
            <a:r>
              <a:rPr lang="en-US" b="0" dirty="0"/>
              <a:t>Documents: Investors reports, earnings conference calls</a:t>
            </a:r>
          </a:p>
        </p:txBody>
      </p:sp>
      <p:sp>
        <p:nvSpPr>
          <p:cNvPr id="10" name="TextBox 9">
            <a:extLst>
              <a:ext uri="{FF2B5EF4-FFF2-40B4-BE49-F238E27FC236}">
                <a16:creationId xmlns:a16="http://schemas.microsoft.com/office/drawing/2014/main" id="{5156BC77-6ECC-86EB-C5DB-26819BC371DB}"/>
              </a:ext>
            </a:extLst>
          </p:cNvPr>
          <p:cNvSpPr txBox="1"/>
          <p:nvPr/>
        </p:nvSpPr>
        <p:spPr>
          <a:xfrm>
            <a:off x="484909" y="3105834"/>
            <a:ext cx="10985980" cy="646331"/>
          </a:xfrm>
          <a:prstGeom prst="rect">
            <a:avLst/>
          </a:prstGeom>
          <a:noFill/>
        </p:spPr>
        <p:txBody>
          <a:bodyPr wrap="square">
            <a:spAutoFit/>
          </a:bodyPr>
          <a:lstStyle/>
          <a:p>
            <a:pPr algn="ctr"/>
            <a:r>
              <a:rPr lang="en-US" sz="3600" dirty="0">
                <a:highlight>
                  <a:srgbClr val="FFFF00"/>
                </a:highlight>
              </a:rPr>
              <a:t>We estimate that the sales growth rate may exceed </a:t>
            </a:r>
            <a:r>
              <a:rPr lang="en-US" sz="3600" dirty="0">
                <a:solidFill>
                  <a:srgbClr val="C00000"/>
                </a:solidFill>
                <a:highlight>
                  <a:srgbClr val="FFFF00"/>
                </a:highlight>
              </a:rPr>
              <a:t>80%</a:t>
            </a:r>
          </a:p>
        </p:txBody>
      </p:sp>
      <p:sp>
        <p:nvSpPr>
          <p:cNvPr id="11" name="圓角矩形 134">
            <a:extLst>
              <a:ext uri="{FF2B5EF4-FFF2-40B4-BE49-F238E27FC236}">
                <a16:creationId xmlns:a16="http://schemas.microsoft.com/office/drawing/2014/main" id="{3190D012-B992-2A13-85D5-DD9E03E101ED}"/>
              </a:ext>
            </a:extLst>
          </p:cNvPr>
          <p:cNvSpPr/>
          <p:nvPr/>
        </p:nvSpPr>
        <p:spPr>
          <a:xfrm>
            <a:off x="484910" y="2998033"/>
            <a:ext cx="10847654" cy="899410"/>
          </a:xfrm>
          <a:prstGeom prst="roundRect">
            <a:avLst>
              <a:gd name="adj" fmla="val 556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ln w="0"/>
              <a:solidFill>
                <a:schemeClr val="tx1"/>
              </a:solidFill>
            </a:endParaRPr>
          </a:p>
        </p:txBody>
      </p:sp>
    </p:spTree>
    <p:extLst>
      <p:ext uri="{BB962C8B-B14F-4D97-AF65-F5344CB8AC3E}">
        <p14:creationId xmlns:p14="http://schemas.microsoft.com/office/powerpoint/2010/main" val="313333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4A53-26A3-14D2-0EDA-21457FC6A050}"/>
              </a:ext>
            </a:extLst>
          </p:cNvPr>
          <p:cNvSpPr>
            <a:spLocks noGrp="1"/>
          </p:cNvSpPr>
          <p:nvPr>
            <p:ph type="title"/>
          </p:nvPr>
        </p:nvSpPr>
        <p:spPr>
          <a:xfrm>
            <a:off x="534389" y="135104"/>
            <a:ext cx="11222181" cy="1479940"/>
          </a:xfrm>
        </p:spPr>
        <p:txBody>
          <a:bodyPr>
            <a:normAutofit fontScale="90000"/>
          </a:bodyPr>
          <a:lstStyle/>
          <a:p>
            <a:r>
              <a:rPr lang="en-US" dirty="0"/>
              <a:t>The 17th NTCIR (2022 - 2023)</a:t>
            </a:r>
            <a:br>
              <a:rPr lang="en-US" dirty="0"/>
            </a:br>
            <a:r>
              <a:rPr lang="en-US" sz="3600" dirty="0"/>
              <a:t>Evaluation of Information Access Technologies</a:t>
            </a:r>
            <a:br>
              <a:rPr lang="en-US" sz="3600" dirty="0"/>
            </a:br>
            <a:r>
              <a:rPr lang="en-US" sz="3600" dirty="0"/>
              <a:t>July 2022 - December 2023</a:t>
            </a:r>
          </a:p>
        </p:txBody>
      </p:sp>
      <p:sp>
        <p:nvSpPr>
          <p:cNvPr id="3" name="Content Placeholder 2">
            <a:extLst>
              <a:ext uri="{FF2B5EF4-FFF2-40B4-BE49-F238E27FC236}">
                <a16:creationId xmlns:a16="http://schemas.microsoft.com/office/drawing/2014/main" id="{DA8FB2BA-9D56-A27D-D66D-9C0F6C452AEC}"/>
              </a:ext>
            </a:extLst>
          </p:cNvPr>
          <p:cNvSpPr>
            <a:spLocks noGrp="1"/>
          </p:cNvSpPr>
          <p:nvPr>
            <p:ph idx="1"/>
          </p:nvPr>
        </p:nvSpPr>
        <p:spPr>
          <a:xfrm>
            <a:off x="534389" y="1890584"/>
            <a:ext cx="11222181" cy="4462715"/>
          </a:xfrm>
        </p:spPr>
        <p:txBody>
          <a:bodyPr>
            <a:normAutofit lnSpcReduction="10000"/>
          </a:bodyPr>
          <a:lstStyle/>
          <a:p>
            <a:r>
              <a:rPr lang="en-US" dirty="0"/>
              <a:t>CORE TASKS</a:t>
            </a:r>
          </a:p>
          <a:p>
            <a:pPr lvl="1"/>
            <a:r>
              <a:rPr lang="en-US" dirty="0">
                <a:solidFill>
                  <a:srgbClr val="C00000"/>
                </a:solidFill>
              </a:rPr>
              <a:t>Fine-grained Argument Understanding in Financial Analysis (</a:t>
            </a:r>
            <a:r>
              <a:rPr lang="en-US" dirty="0" err="1">
                <a:solidFill>
                  <a:srgbClr val="C00000"/>
                </a:solidFill>
              </a:rPr>
              <a:t>FinArg</a:t>
            </a:r>
            <a:r>
              <a:rPr lang="en-US" dirty="0">
                <a:solidFill>
                  <a:srgbClr val="C00000"/>
                </a:solidFill>
              </a:rPr>
              <a:t>)</a:t>
            </a:r>
          </a:p>
          <a:p>
            <a:pPr lvl="1"/>
            <a:r>
              <a:rPr lang="en-US" dirty="0"/>
              <a:t>Medial Natural Language Processing for Social media and Clinical texts (</a:t>
            </a:r>
            <a:r>
              <a:rPr lang="en-US" dirty="0" err="1"/>
              <a:t>MedNLP</a:t>
            </a:r>
            <a:r>
              <a:rPr lang="en-US" dirty="0"/>
              <a:t>-SC)</a:t>
            </a:r>
          </a:p>
          <a:p>
            <a:pPr lvl="1"/>
            <a:r>
              <a:rPr lang="en-US" dirty="0"/>
              <a:t>QA Lab for Political Information 4 (QA Lab-PoliInfo-4)</a:t>
            </a:r>
          </a:p>
          <a:p>
            <a:r>
              <a:rPr lang="en-US" dirty="0"/>
              <a:t> PILOT TASKS</a:t>
            </a:r>
          </a:p>
          <a:p>
            <a:pPr lvl="1"/>
            <a:r>
              <a:rPr lang="en-US" dirty="0"/>
              <a:t>The First Fair Web Task (FairWeb-1)</a:t>
            </a:r>
          </a:p>
          <a:p>
            <a:pPr lvl="1"/>
            <a:r>
              <a:rPr lang="en-US" dirty="0"/>
              <a:t>Resource Transfer Based Dense Retrieval (Transfer)</a:t>
            </a:r>
          </a:p>
        </p:txBody>
      </p:sp>
      <p:sp>
        <p:nvSpPr>
          <p:cNvPr id="4" name="Slide Number Placeholder 3">
            <a:extLst>
              <a:ext uri="{FF2B5EF4-FFF2-40B4-BE49-F238E27FC236}">
                <a16:creationId xmlns:a16="http://schemas.microsoft.com/office/drawing/2014/main" id="{5A078E76-B402-93A0-08B6-E632D594572A}"/>
              </a:ext>
            </a:extLst>
          </p:cNvPr>
          <p:cNvSpPr>
            <a:spLocks noGrp="1"/>
          </p:cNvSpPr>
          <p:nvPr>
            <p:ph type="sldNum" sz="quarter" idx="12"/>
          </p:nvPr>
        </p:nvSpPr>
        <p:spPr/>
        <p:txBody>
          <a:bodyPr/>
          <a:lstStyle/>
          <a:p>
            <a:fld id="{5D6FF71F-CF6A-4C46-8F9B-61D49EEA70E3}" type="slidenum">
              <a:rPr lang="en-US" smtClean="0"/>
              <a:t>12</a:t>
            </a:fld>
            <a:endParaRPr lang="en-US"/>
          </a:p>
        </p:txBody>
      </p:sp>
      <p:sp>
        <p:nvSpPr>
          <p:cNvPr id="7" name="TextBox 6">
            <a:extLst>
              <a:ext uri="{FF2B5EF4-FFF2-40B4-BE49-F238E27FC236}">
                <a16:creationId xmlns:a16="http://schemas.microsoft.com/office/drawing/2014/main" id="{74AC8ACD-00C1-5FAB-36D1-8D99C5D5F560}"/>
              </a:ext>
            </a:extLst>
          </p:cNvPr>
          <p:cNvSpPr txBox="1"/>
          <p:nvPr/>
        </p:nvSpPr>
        <p:spPr>
          <a:xfrm>
            <a:off x="3096450" y="6562244"/>
            <a:ext cx="6098058"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a:hlinkClick r:id="rId2"/>
              </a:rPr>
              <a:t>https://research.nii.ac.jp/ntcir/ntcir-17/index.html</a:t>
            </a:r>
            <a:endParaRPr lang="en-US" sz="1200" dirty="0"/>
          </a:p>
        </p:txBody>
      </p:sp>
    </p:spTree>
    <p:extLst>
      <p:ext uri="{BB962C8B-B14F-4D97-AF65-F5344CB8AC3E}">
        <p14:creationId xmlns:p14="http://schemas.microsoft.com/office/powerpoint/2010/main" val="356220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4A53-26A3-14D2-0EDA-21457FC6A050}"/>
              </a:ext>
            </a:extLst>
          </p:cNvPr>
          <p:cNvSpPr>
            <a:spLocks noGrp="1"/>
          </p:cNvSpPr>
          <p:nvPr>
            <p:ph type="title"/>
          </p:nvPr>
        </p:nvSpPr>
        <p:spPr>
          <a:xfrm>
            <a:off x="534389" y="135104"/>
            <a:ext cx="11222181" cy="1479940"/>
          </a:xfrm>
        </p:spPr>
        <p:txBody>
          <a:bodyPr>
            <a:normAutofit fontScale="90000"/>
          </a:bodyPr>
          <a:lstStyle/>
          <a:p>
            <a:r>
              <a:rPr lang="en-US" dirty="0"/>
              <a:t>The 17th NTCIR (2022 - 2023)</a:t>
            </a:r>
            <a:br>
              <a:rPr lang="en-US" dirty="0"/>
            </a:br>
            <a:r>
              <a:rPr lang="en-US" sz="3600" dirty="0"/>
              <a:t>Evaluation of Information Access Technologies</a:t>
            </a:r>
            <a:br>
              <a:rPr lang="en-US" sz="3600" dirty="0"/>
            </a:br>
            <a:r>
              <a:rPr lang="en-US" sz="3600" dirty="0"/>
              <a:t>July 2022 - December 2023</a:t>
            </a:r>
          </a:p>
        </p:txBody>
      </p:sp>
      <p:sp>
        <p:nvSpPr>
          <p:cNvPr id="3" name="Content Placeholder 2">
            <a:extLst>
              <a:ext uri="{FF2B5EF4-FFF2-40B4-BE49-F238E27FC236}">
                <a16:creationId xmlns:a16="http://schemas.microsoft.com/office/drawing/2014/main" id="{DA8FB2BA-9D56-A27D-D66D-9C0F6C452AEC}"/>
              </a:ext>
            </a:extLst>
          </p:cNvPr>
          <p:cNvSpPr>
            <a:spLocks noGrp="1"/>
          </p:cNvSpPr>
          <p:nvPr>
            <p:ph idx="1"/>
          </p:nvPr>
        </p:nvSpPr>
        <p:spPr>
          <a:xfrm>
            <a:off x="534389" y="1952368"/>
            <a:ext cx="11222181" cy="4400932"/>
          </a:xfrm>
        </p:spPr>
        <p:txBody>
          <a:bodyPr>
            <a:normAutofit fontScale="85000" lnSpcReduction="20000"/>
          </a:bodyPr>
          <a:lstStyle/>
          <a:p>
            <a:r>
              <a:rPr lang="en-US" dirty="0"/>
              <a:t>Sep 2022          NTCIR-17 kickoff</a:t>
            </a:r>
          </a:p>
          <a:p>
            <a:r>
              <a:rPr lang="en-US" dirty="0">
                <a:solidFill>
                  <a:srgbClr val="C00000"/>
                </a:solidFill>
              </a:rPr>
              <a:t>Jan 2023           Dataset Release*</a:t>
            </a:r>
          </a:p>
          <a:p>
            <a:r>
              <a:rPr lang="en-US" dirty="0">
                <a:solidFill>
                  <a:srgbClr val="C00000"/>
                </a:solidFill>
              </a:rPr>
              <a:t>Jan-Jun, 2023  Dry Run*</a:t>
            </a:r>
          </a:p>
          <a:p>
            <a:r>
              <a:rPr lang="en-US" dirty="0">
                <a:solidFill>
                  <a:srgbClr val="C00000"/>
                </a:solidFill>
              </a:rPr>
              <a:t>Mar-Jul, 2023  Formal Run*</a:t>
            </a:r>
          </a:p>
          <a:p>
            <a:r>
              <a:rPr lang="en-US" dirty="0">
                <a:solidFill>
                  <a:srgbClr val="C00000"/>
                </a:solidFill>
              </a:rPr>
              <a:t>Aug 1, 2023     Evaluation result return</a:t>
            </a:r>
          </a:p>
          <a:p>
            <a:r>
              <a:rPr lang="en-US" dirty="0"/>
              <a:t>Aug 1, 2023     Task overview paper release (draft)</a:t>
            </a:r>
          </a:p>
          <a:p>
            <a:r>
              <a:rPr lang="en-US" dirty="0"/>
              <a:t>Sep 1, 2023      Submission due of participant papers (draft)</a:t>
            </a:r>
          </a:p>
          <a:p>
            <a:r>
              <a:rPr lang="en-US" dirty="0"/>
              <a:t>Nov 1, 2023     Camera-ready participant paper due</a:t>
            </a:r>
          </a:p>
          <a:p>
            <a:r>
              <a:rPr lang="en-US" dirty="0">
                <a:solidFill>
                  <a:srgbClr val="C00000"/>
                </a:solidFill>
              </a:rPr>
              <a:t>Dec 2023          NTCIR-17 Conference in NII, Tokyo</a:t>
            </a:r>
          </a:p>
        </p:txBody>
      </p:sp>
      <p:sp>
        <p:nvSpPr>
          <p:cNvPr id="4" name="Slide Number Placeholder 3">
            <a:extLst>
              <a:ext uri="{FF2B5EF4-FFF2-40B4-BE49-F238E27FC236}">
                <a16:creationId xmlns:a16="http://schemas.microsoft.com/office/drawing/2014/main" id="{5A078E76-B402-93A0-08B6-E632D594572A}"/>
              </a:ext>
            </a:extLst>
          </p:cNvPr>
          <p:cNvSpPr>
            <a:spLocks noGrp="1"/>
          </p:cNvSpPr>
          <p:nvPr>
            <p:ph type="sldNum" sz="quarter" idx="12"/>
          </p:nvPr>
        </p:nvSpPr>
        <p:spPr/>
        <p:txBody>
          <a:bodyPr/>
          <a:lstStyle/>
          <a:p>
            <a:fld id="{5D6FF71F-CF6A-4C46-8F9B-61D49EEA70E3}" type="slidenum">
              <a:rPr lang="en-US" smtClean="0"/>
              <a:t>13</a:t>
            </a:fld>
            <a:endParaRPr lang="en-US"/>
          </a:p>
        </p:txBody>
      </p:sp>
      <p:sp>
        <p:nvSpPr>
          <p:cNvPr id="6" name="TextBox 5">
            <a:extLst>
              <a:ext uri="{FF2B5EF4-FFF2-40B4-BE49-F238E27FC236}">
                <a16:creationId xmlns:a16="http://schemas.microsoft.com/office/drawing/2014/main" id="{D8160B14-12EC-D245-9C22-F8A092C21FFE}"/>
              </a:ext>
            </a:extLst>
          </p:cNvPr>
          <p:cNvSpPr txBox="1"/>
          <p:nvPr/>
        </p:nvSpPr>
        <p:spPr>
          <a:xfrm>
            <a:off x="3096450" y="6562244"/>
            <a:ext cx="6098058"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a:hlinkClick r:id="rId2"/>
              </a:rPr>
              <a:t>https://research.nii.ac.jp/ntcir/ntcir-17/index.html</a:t>
            </a:r>
            <a:endParaRPr lang="en-US" sz="1200" dirty="0"/>
          </a:p>
        </p:txBody>
      </p:sp>
    </p:spTree>
    <p:extLst>
      <p:ext uri="{BB962C8B-B14F-4D97-AF65-F5344CB8AC3E}">
        <p14:creationId xmlns:p14="http://schemas.microsoft.com/office/powerpoint/2010/main" val="71459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2495600" y="6453336"/>
            <a:ext cx="7488832" cy="432048"/>
          </a:xfrm>
        </p:spPr>
        <p:txBody>
          <a:bodyPr>
            <a:noAutofit/>
          </a:bodyPr>
          <a:lstStyle/>
          <a:p>
            <a:r>
              <a:rPr lang="en-US" altLang="zh-TW" sz="1800" dirty="0"/>
              <a:t>NTCIR-9 Workshop, December 6-9, 2011, Tokyo, Japan</a:t>
            </a:r>
          </a:p>
        </p:txBody>
      </p:sp>
      <p:sp>
        <p:nvSpPr>
          <p:cNvPr id="12" name="副標題 2"/>
          <p:cNvSpPr txBox="1">
            <a:spLocks/>
          </p:cNvSpPr>
          <p:nvPr/>
        </p:nvSpPr>
        <p:spPr>
          <a:xfrm>
            <a:off x="3719736" y="6165304"/>
            <a:ext cx="5112568" cy="288032"/>
          </a:xfrm>
          <a:prstGeom prst="rect">
            <a:avLst/>
          </a:prstGeom>
        </p:spPr>
        <p:txBody>
          <a:bodyPr vert="horz" lIns="91440" tIns="45720" rIns="91440" bIns="45720" rtlCol="0">
            <a:normAutofit fontScale="70000" lnSpcReduction="20000"/>
          </a:bodyPr>
          <a:lstStyle/>
          <a:p>
            <a:pPr algn="ctr">
              <a:spcBef>
                <a:spcPct val="20000"/>
              </a:spcBef>
              <a:defRPr/>
            </a:pPr>
            <a:r>
              <a:rPr lang="en-US" altLang="zh-TW" sz="2000" dirty="0">
                <a:solidFill>
                  <a:schemeClr val="tx1">
                    <a:tint val="75000"/>
                  </a:schemeClr>
                </a:solidFill>
                <a:hlinkClick r:id="rId2"/>
              </a:rPr>
              <a:t>myday@mail.tku.edu.tw</a:t>
            </a:r>
            <a:endParaRPr lang="en-US" altLang="zh-TW" sz="2000" dirty="0">
              <a:solidFill>
                <a:schemeClr val="tx1">
                  <a:tint val="75000"/>
                </a:schemeClr>
              </a:solidFill>
            </a:endParaRPr>
          </a:p>
        </p:txBody>
      </p:sp>
      <p:pic>
        <p:nvPicPr>
          <p:cNvPr id="13" name="Picture 4" descr="http://mail.tku.edu.tw/myday/images/Myday_Phot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83833" y="3933056"/>
            <a:ext cx="1512168" cy="1872208"/>
          </a:xfrm>
          <a:prstGeom prst="rect">
            <a:avLst/>
          </a:prstGeom>
          <a:noFill/>
        </p:spPr>
      </p:pic>
      <p:sp>
        <p:nvSpPr>
          <p:cNvPr id="14" name="副標題 2"/>
          <p:cNvSpPr txBox="1">
            <a:spLocks/>
          </p:cNvSpPr>
          <p:nvPr/>
        </p:nvSpPr>
        <p:spPr>
          <a:xfrm>
            <a:off x="1919536" y="2780928"/>
            <a:ext cx="8496944" cy="1008112"/>
          </a:xfrm>
          <a:prstGeom prst="rect">
            <a:avLst/>
          </a:prstGeom>
        </p:spPr>
        <p:txBody>
          <a:bodyPr vert="horz" lIns="91440" tIns="45720" rIns="91440" bIns="45720" rtlCol="0">
            <a:normAutofit/>
          </a:bodyPr>
          <a:lstStyle/>
          <a:p>
            <a:pPr algn="ctr">
              <a:spcBef>
                <a:spcPct val="20000"/>
              </a:spcBef>
              <a:defRPr/>
            </a:pPr>
            <a:r>
              <a:rPr lang="en-US" altLang="zh-TW" sz="2800" b="1" dirty="0"/>
              <a:t>Department of Information Management </a:t>
            </a:r>
            <a:br>
              <a:rPr lang="en-US" altLang="zh-TW" sz="2800" b="1" dirty="0"/>
            </a:br>
            <a:r>
              <a:rPr lang="en-US" altLang="zh-TW" sz="2800" b="1" dirty="0" err="1"/>
              <a:t>Tamkang</a:t>
            </a:r>
            <a:r>
              <a:rPr lang="en-US" altLang="zh-TW" sz="2800" b="1" dirty="0"/>
              <a:t> University, Taiwan</a:t>
            </a:r>
            <a:endParaRPr lang="en-US" altLang="zh-TW" sz="2800" dirty="0"/>
          </a:p>
        </p:txBody>
      </p:sp>
      <p:sp>
        <p:nvSpPr>
          <p:cNvPr id="18" name="副標題 2"/>
          <p:cNvSpPr txBox="1">
            <a:spLocks/>
          </p:cNvSpPr>
          <p:nvPr/>
        </p:nvSpPr>
        <p:spPr>
          <a:xfrm>
            <a:off x="6312025" y="5805264"/>
            <a:ext cx="1584176" cy="360040"/>
          </a:xfrm>
          <a:prstGeom prst="rect">
            <a:avLst/>
          </a:prstGeom>
        </p:spPr>
        <p:txBody>
          <a:bodyPr vert="horz" lIns="91440" tIns="45720" rIns="91440" bIns="45720" rtlCol="0">
            <a:noAutofit/>
          </a:bodyPr>
          <a:lstStyle/>
          <a:p>
            <a:pPr algn="ctr">
              <a:spcBef>
                <a:spcPct val="20000"/>
              </a:spcBef>
              <a:defRPr/>
            </a:pPr>
            <a:r>
              <a:rPr lang="en-US" altLang="zh-TW" b="1" dirty="0"/>
              <a:t>Chun </a:t>
            </a:r>
            <a:r>
              <a:rPr lang="en-US" altLang="zh-TW" b="1" dirty="0" err="1"/>
              <a:t>Tu</a:t>
            </a:r>
            <a:endParaRPr lang="en-US" altLang="zh-TW" b="1" dirty="0"/>
          </a:p>
        </p:txBody>
      </p:sp>
      <p:pic>
        <p:nvPicPr>
          <p:cNvPr id="22" name="Picture 10"/>
          <p:cNvPicPr>
            <a:picLocks noChangeAspect="1" noChangeArrowheads="1"/>
          </p:cNvPicPr>
          <p:nvPr/>
        </p:nvPicPr>
        <p:blipFill>
          <a:blip r:embed="rId4" cstate="print"/>
          <a:srcRect/>
          <a:stretch>
            <a:fillRect/>
          </a:stretch>
        </p:blipFill>
        <p:spPr bwMode="auto">
          <a:xfrm>
            <a:off x="6384034" y="3933056"/>
            <a:ext cx="1484855" cy="1872208"/>
          </a:xfrm>
          <a:prstGeom prst="rect">
            <a:avLst/>
          </a:prstGeom>
          <a:noFill/>
          <a:ln w="9525">
            <a:noFill/>
            <a:miter lim="800000"/>
            <a:headEnd/>
            <a:tailEnd/>
          </a:ln>
        </p:spPr>
      </p:pic>
      <p:sp>
        <p:nvSpPr>
          <p:cNvPr id="23" name="副標題 2"/>
          <p:cNvSpPr txBox="1">
            <a:spLocks/>
          </p:cNvSpPr>
          <p:nvPr/>
        </p:nvSpPr>
        <p:spPr>
          <a:xfrm>
            <a:off x="4511825" y="5805264"/>
            <a:ext cx="1584177" cy="432048"/>
          </a:xfrm>
          <a:prstGeom prst="rect">
            <a:avLst/>
          </a:prstGeom>
        </p:spPr>
        <p:txBody>
          <a:bodyPr vert="horz" lIns="91440" tIns="45720" rIns="91440" bIns="45720" rtlCol="0">
            <a:noAutofit/>
          </a:bodyPr>
          <a:lstStyle/>
          <a:p>
            <a:pPr algn="ctr">
              <a:spcBef>
                <a:spcPct val="20000"/>
              </a:spcBef>
              <a:defRPr/>
            </a:pPr>
            <a:r>
              <a:rPr lang="en-US" altLang="zh-TW" sz="2000" b="1" dirty="0"/>
              <a:t>Min-</a:t>
            </a:r>
            <a:r>
              <a:rPr lang="en-US" altLang="zh-TW" sz="2000" b="1" dirty="0" err="1"/>
              <a:t>Yuh</a:t>
            </a:r>
            <a:r>
              <a:rPr lang="en-US" altLang="zh-TW" sz="2000" b="1" dirty="0"/>
              <a:t> Day</a:t>
            </a:r>
            <a:endParaRPr lang="en-US" altLang="zh-TW" sz="2000" dirty="0"/>
          </a:p>
        </p:txBody>
      </p:sp>
      <p:sp>
        <p:nvSpPr>
          <p:cNvPr id="24" name="標題 1"/>
          <p:cNvSpPr txBox="1">
            <a:spLocks/>
          </p:cNvSpPr>
          <p:nvPr/>
        </p:nvSpPr>
        <p:spPr bwMode="auto">
          <a:xfrm>
            <a:off x="1991544" y="908721"/>
            <a:ext cx="8424936" cy="194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3800" dirty="0">
                <a:solidFill>
                  <a:schemeClr val="accent1">
                    <a:lumMod val="75000"/>
                  </a:schemeClr>
                </a:solidFill>
              </a:rPr>
              <a:t>IMTKU Textual Entailment System for </a:t>
            </a:r>
            <a:br>
              <a:rPr lang="en-US" altLang="zh-TW" sz="3800" dirty="0">
                <a:solidFill>
                  <a:schemeClr val="accent1">
                    <a:lumMod val="75000"/>
                  </a:schemeClr>
                </a:solidFill>
              </a:rPr>
            </a:br>
            <a:r>
              <a:rPr lang="en-US" altLang="zh-TW" sz="3800" dirty="0">
                <a:solidFill>
                  <a:schemeClr val="accent1">
                    <a:lumMod val="75000"/>
                  </a:schemeClr>
                </a:solidFill>
              </a:rPr>
              <a:t>Recognizing Inference in Text </a:t>
            </a:r>
            <a:br>
              <a:rPr lang="en-US" altLang="zh-TW" sz="3800" dirty="0">
                <a:solidFill>
                  <a:schemeClr val="accent1">
                    <a:lumMod val="75000"/>
                  </a:schemeClr>
                </a:solidFill>
              </a:rPr>
            </a:br>
            <a:r>
              <a:rPr lang="en-US" altLang="zh-TW" sz="3800" dirty="0">
                <a:solidFill>
                  <a:schemeClr val="accent1">
                    <a:lumMod val="75000"/>
                  </a:schemeClr>
                </a:solidFill>
              </a:rPr>
              <a:t>at </a:t>
            </a:r>
            <a:r>
              <a:rPr lang="en-US" altLang="zh-TW" sz="3800" dirty="0">
                <a:solidFill>
                  <a:srgbClr val="C00000"/>
                </a:solidFill>
              </a:rPr>
              <a:t>NTCIR-9</a:t>
            </a:r>
            <a:r>
              <a:rPr lang="en-US" altLang="zh-TW" sz="3800" dirty="0">
                <a:solidFill>
                  <a:schemeClr val="accent1">
                    <a:lumMod val="75000"/>
                  </a:schemeClr>
                </a:solidFill>
              </a:rPr>
              <a:t> RITE</a:t>
            </a:r>
            <a:endParaRPr lang="zh-TW" altLang="en-US" sz="8000" dirty="0">
              <a:solidFill>
                <a:srgbClr val="C00000"/>
              </a:solidFill>
            </a:endParaRPr>
          </a:p>
        </p:txBody>
      </p:sp>
      <p:pic>
        <p:nvPicPr>
          <p:cNvPr id="25" name="Picture 5" descr="C:\Users\myday\Downloads\TKU-logo-12cm.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88044" y="72008"/>
            <a:ext cx="768036" cy="764704"/>
          </a:xfrm>
          <a:prstGeom prst="rect">
            <a:avLst/>
          </a:prstGeom>
          <a:noFill/>
          <a:ln w="9525">
            <a:noFill/>
            <a:miter lim="800000"/>
            <a:headEnd/>
            <a:tailEnd/>
          </a:ln>
        </p:spPr>
      </p:pic>
      <p:sp>
        <p:nvSpPr>
          <p:cNvPr id="26" name="文字方塊 14"/>
          <p:cNvSpPr txBox="1">
            <a:spLocks noChangeArrowheads="1"/>
          </p:cNvSpPr>
          <p:nvPr/>
        </p:nvSpPr>
        <p:spPr bwMode="auto">
          <a:xfrm>
            <a:off x="9156080" y="42392"/>
            <a:ext cx="1476424" cy="830997"/>
          </a:xfrm>
          <a:prstGeom prst="rect">
            <a:avLst/>
          </a:prstGeom>
          <a:noFill/>
          <a:ln w="9525">
            <a:noFill/>
            <a:miter lim="800000"/>
            <a:headEnd/>
            <a:tailEnd/>
          </a:ln>
        </p:spPr>
        <p:txBody>
          <a:bodyPr wrap="square">
            <a:spAutoFit/>
          </a:bodyPr>
          <a:lstStyle/>
          <a:p>
            <a:r>
              <a:rPr lang="en-US" altLang="zh-TW" sz="2400" b="1" dirty="0" err="1">
                <a:solidFill>
                  <a:srgbClr val="FF0000"/>
                </a:solidFill>
                <a:latin typeface="Calibri" pitchFamily="34" charset="0"/>
              </a:rPr>
              <a:t>Tamkang</a:t>
            </a:r>
            <a:r>
              <a:rPr lang="en-US" altLang="zh-TW" sz="2400" b="1" dirty="0">
                <a:solidFill>
                  <a:srgbClr val="FF0000"/>
                </a:solidFill>
                <a:latin typeface="Calibri" pitchFamily="34" charset="0"/>
              </a:rPr>
              <a:t> </a:t>
            </a:r>
            <a:br>
              <a:rPr lang="en-US" altLang="zh-TW" sz="2400" b="1" dirty="0">
                <a:solidFill>
                  <a:srgbClr val="FF0000"/>
                </a:solidFill>
                <a:latin typeface="Calibri" pitchFamily="34" charset="0"/>
              </a:rPr>
            </a:br>
            <a:r>
              <a:rPr lang="en-US" altLang="zh-TW" sz="2400" b="1" dirty="0">
                <a:solidFill>
                  <a:srgbClr val="FF0000"/>
                </a:solidFill>
                <a:latin typeface="Calibri" pitchFamily="34" charset="0"/>
              </a:rPr>
              <a:t>University</a:t>
            </a:r>
            <a:endParaRPr lang="zh-TW" altLang="en-US" sz="2400" b="1" dirty="0">
              <a:solidFill>
                <a:srgbClr val="FF0000"/>
              </a:solidFill>
              <a:latin typeface="Calibri" pitchFamily="34" charset="0"/>
            </a:endParaRPr>
          </a:p>
        </p:txBody>
      </p:sp>
      <p:sp>
        <p:nvSpPr>
          <p:cNvPr id="27" name="AutoShape 2" descr="http://rite.im.tku.edu.tw/img/tu.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8" name="AutoShape 4" descr="http://rite.im.tku.edu.tw/img/tu.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9" name="AutoShape 6" descr="http://rite.im.tku.edu.tw/img/tu.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31" name="Picture 6" descr="C:\Users\myday\Downloads\TKU-title15cm.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55608" y="467255"/>
            <a:ext cx="1997595" cy="526129"/>
          </a:xfrm>
          <a:prstGeom prst="rect">
            <a:avLst/>
          </a:prstGeom>
          <a:noFill/>
          <a:ln w="9525">
            <a:noFill/>
            <a:miter lim="800000"/>
            <a:headEnd/>
            <a:tailEnd/>
          </a:ln>
        </p:spPr>
      </p:pic>
      <p:sp>
        <p:nvSpPr>
          <p:cNvPr id="32" name="文字方塊 14"/>
          <p:cNvSpPr txBox="1">
            <a:spLocks noChangeArrowheads="1"/>
          </p:cNvSpPr>
          <p:nvPr/>
        </p:nvSpPr>
        <p:spPr bwMode="auto">
          <a:xfrm>
            <a:off x="1679576" y="72009"/>
            <a:ext cx="2749661" cy="461665"/>
          </a:xfrm>
          <a:prstGeom prst="rect">
            <a:avLst/>
          </a:prstGeom>
          <a:noFill/>
          <a:ln w="9525">
            <a:noFill/>
            <a:miter lim="800000"/>
            <a:headEnd/>
            <a:tailEnd/>
          </a:ln>
        </p:spPr>
        <p:txBody>
          <a:bodyPr wrap="square">
            <a:spAutoFit/>
          </a:bodyPr>
          <a:lstStyle/>
          <a:p>
            <a:pPr algn="ctr"/>
            <a:r>
              <a:rPr lang="en-US" altLang="zh-TW" sz="2400" b="1" dirty="0" err="1">
                <a:solidFill>
                  <a:srgbClr val="FF0000"/>
                </a:solidFill>
                <a:latin typeface="Calibri" pitchFamily="34" charset="0"/>
              </a:rPr>
              <a:t>Tamkang</a:t>
            </a:r>
            <a:r>
              <a:rPr lang="en-US" altLang="zh-TW" sz="2400" b="1" dirty="0">
                <a:solidFill>
                  <a:srgbClr val="FF0000"/>
                </a:solidFill>
                <a:latin typeface="Calibri" pitchFamily="34" charset="0"/>
              </a:rPr>
              <a:t> University</a:t>
            </a:r>
            <a:endParaRPr lang="zh-TW" altLang="en-US" sz="2400" b="1" dirty="0">
              <a:solidFill>
                <a:srgbClr val="FF0000"/>
              </a:solidFill>
              <a:latin typeface="Calibri" pitchFamily="34" charset="0"/>
            </a:endParaRPr>
          </a:p>
        </p:txBody>
      </p:sp>
      <p:sp>
        <p:nvSpPr>
          <p:cNvPr id="33" name="矩形 32"/>
          <p:cNvSpPr/>
          <p:nvPr/>
        </p:nvSpPr>
        <p:spPr>
          <a:xfrm>
            <a:off x="5087889" y="81036"/>
            <a:ext cx="1742785" cy="1015663"/>
          </a:xfrm>
          <a:prstGeom prst="rect">
            <a:avLst/>
          </a:prstGeom>
        </p:spPr>
        <p:txBody>
          <a:bodyPr wrap="none">
            <a:spAutoFit/>
          </a:bodyPr>
          <a:lstStyle/>
          <a:p>
            <a:r>
              <a:rPr lang="en-US" altLang="zh-TW" sz="6000" b="1" dirty="0">
                <a:solidFill>
                  <a:srgbClr val="C00000"/>
                </a:solidFill>
              </a:rPr>
              <a:t>2011</a:t>
            </a:r>
            <a:endParaRPr lang="zh-TW" altLang="en-US" sz="6000" b="1" dirty="0">
              <a:solidFill>
                <a:srgbClr val="C00000"/>
              </a:solidFill>
            </a:endParaRPr>
          </a:p>
        </p:txBody>
      </p:sp>
    </p:spTree>
    <p:extLst>
      <p:ext uri="{BB962C8B-B14F-4D97-AF65-F5344CB8AC3E}">
        <p14:creationId xmlns:p14="http://schemas.microsoft.com/office/powerpoint/2010/main" val="56645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91544" y="908721"/>
            <a:ext cx="8424936" cy="1944215"/>
          </a:xfrm>
        </p:spPr>
        <p:txBody>
          <a:bodyPr>
            <a:normAutofit/>
          </a:bodyPr>
          <a:lstStyle/>
          <a:p>
            <a:r>
              <a:rPr lang="en-US" altLang="zh-TW" sz="3800" dirty="0"/>
              <a:t>IMTKU Textual Entailment System for </a:t>
            </a:r>
            <a:br>
              <a:rPr lang="en-US" altLang="zh-TW" sz="3800" dirty="0"/>
            </a:br>
            <a:r>
              <a:rPr lang="en-US" altLang="zh-TW" sz="3800" dirty="0"/>
              <a:t>Recognizing Inference in Text </a:t>
            </a:r>
            <a:br>
              <a:rPr lang="en-US" altLang="zh-TW" sz="3800" dirty="0"/>
            </a:br>
            <a:r>
              <a:rPr lang="en-US" altLang="zh-TW" sz="3800" dirty="0"/>
              <a:t>at </a:t>
            </a:r>
            <a:r>
              <a:rPr lang="en-US" altLang="zh-TW" sz="3800" dirty="0">
                <a:solidFill>
                  <a:srgbClr val="C00000"/>
                </a:solidFill>
              </a:rPr>
              <a:t>NTCIR-10</a:t>
            </a:r>
            <a:r>
              <a:rPr lang="en-US" altLang="zh-TW" sz="3800" dirty="0"/>
              <a:t> RITE-2</a:t>
            </a:r>
            <a:endParaRPr lang="zh-TW" altLang="en-US" sz="8000" dirty="0">
              <a:solidFill>
                <a:srgbClr val="C00000"/>
              </a:solidFill>
            </a:endParaRPr>
          </a:p>
        </p:txBody>
      </p:sp>
      <p:pic>
        <p:nvPicPr>
          <p:cNvPr id="8" name="Picture 5" descr="C:\Users\myday\Downloads\TKU-logo-12cm.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8044" y="72008"/>
            <a:ext cx="768036" cy="764704"/>
          </a:xfrm>
          <a:prstGeom prst="rect">
            <a:avLst/>
          </a:prstGeom>
          <a:noFill/>
          <a:ln w="9525">
            <a:noFill/>
            <a:miter lim="800000"/>
            <a:headEnd/>
            <a:tailEnd/>
          </a:ln>
        </p:spPr>
      </p:pic>
      <p:sp>
        <p:nvSpPr>
          <p:cNvPr id="10" name="文字方塊 14"/>
          <p:cNvSpPr txBox="1">
            <a:spLocks noChangeArrowheads="1"/>
          </p:cNvSpPr>
          <p:nvPr/>
        </p:nvSpPr>
        <p:spPr bwMode="auto">
          <a:xfrm>
            <a:off x="9156080" y="42392"/>
            <a:ext cx="1476424" cy="830997"/>
          </a:xfrm>
          <a:prstGeom prst="rect">
            <a:avLst/>
          </a:prstGeom>
          <a:noFill/>
          <a:ln w="9525">
            <a:noFill/>
            <a:miter lim="800000"/>
            <a:headEnd/>
            <a:tailEnd/>
          </a:ln>
        </p:spPr>
        <p:txBody>
          <a:bodyPr wrap="square">
            <a:spAutoFit/>
          </a:bodyPr>
          <a:lstStyle/>
          <a:p>
            <a:r>
              <a:rPr lang="en-US" altLang="zh-TW" sz="2400" b="1" dirty="0" err="1">
                <a:solidFill>
                  <a:srgbClr val="FF0000"/>
                </a:solidFill>
                <a:latin typeface="Calibri" pitchFamily="34" charset="0"/>
              </a:rPr>
              <a:t>Tamkang</a:t>
            </a:r>
            <a:r>
              <a:rPr lang="en-US" altLang="zh-TW" sz="2400" b="1" dirty="0">
                <a:solidFill>
                  <a:srgbClr val="FF0000"/>
                </a:solidFill>
                <a:latin typeface="Calibri" pitchFamily="34" charset="0"/>
              </a:rPr>
              <a:t> </a:t>
            </a:r>
            <a:br>
              <a:rPr lang="en-US" altLang="zh-TW" sz="2400" b="1" dirty="0">
                <a:solidFill>
                  <a:srgbClr val="FF0000"/>
                </a:solidFill>
                <a:latin typeface="Calibri" pitchFamily="34" charset="0"/>
              </a:rPr>
            </a:br>
            <a:r>
              <a:rPr lang="en-US" altLang="zh-TW" sz="2400" b="1" dirty="0">
                <a:solidFill>
                  <a:srgbClr val="FF0000"/>
                </a:solidFill>
                <a:latin typeface="Calibri" pitchFamily="34" charset="0"/>
              </a:rPr>
              <a:t>University</a:t>
            </a:r>
            <a:endParaRPr lang="zh-TW" altLang="en-US" sz="2400" b="1" dirty="0">
              <a:solidFill>
                <a:srgbClr val="FF0000"/>
              </a:solidFill>
              <a:latin typeface="Calibri" pitchFamily="34" charset="0"/>
            </a:endParaRPr>
          </a:p>
        </p:txBody>
      </p:sp>
      <p:sp>
        <p:nvSpPr>
          <p:cNvPr id="15" name="副標題 2"/>
          <p:cNvSpPr txBox="1">
            <a:spLocks/>
          </p:cNvSpPr>
          <p:nvPr/>
        </p:nvSpPr>
        <p:spPr>
          <a:xfrm>
            <a:off x="3719736" y="6381328"/>
            <a:ext cx="5112568" cy="288032"/>
          </a:xfrm>
          <a:prstGeom prst="rect">
            <a:avLst/>
          </a:prstGeom>
        </p:spPr>
        <p:txBody>
          <a:bodyPr vert="horz" lIns="91440" tIns="45720" rIns="91440" bIns="45720" rtlCol="0">
            <a:normAutofit fontScale="70000" lnSpcReduction="20000"/>
          </a:bodyPr>
          <a:lstStyle/>
          <a:p>
            <a:pPr algn="ctr">
              <a:spcBef>
                <a:spcPct val="20000"/>
              </a:spcBef>
              <a:defRPr/>
            </a:pPr>
            <a:r>
              <a:rPr lang="en-US" altLang="zh-TW" sz="2000" dirty="0">
                <a:solidFill>
                  <a:schemeClr val="tx1">
                    <a:tint val="75000"/>
                  </a:schemeClr>
                </a:solidFill>
                <a:hlinkClick r:id="rId3"/>
              </a:rPr>
              <a:t>myday@mail.tku.edu.tw</a:t>
            </a:r>
            <a:endParaRPr lang="en-US" altLang="zh-TW" sz="2000" dirty="0">
              <a:solidFill>
                <a:schemeClr val="tx1">
                  <a:tint val="75000"/>
                </a:schemeClr>
              </a:solidFill>
            </a:endParaRPr>
          </a:p>
        </p:txBody>
      </p:sp>
      <p:sp>
        <p:nvSpPr>
          <p:cNvPr id="16" name="副標題 2"/>
          <p:cNvSpPr txBox="1">
            <a:spLocks/>
          </p:cNvSpPr>
          <p:nvPr/>
        </p:nvSpPr>
        <p:spPr>
          <a:xfrm>
            <a:off x="4007768" y="6597352"/>
            <a:ext cx="4752528" cy="260648"/>
          </a:xfrm>
          <a:prstGeom prst="rect">
            <a:avLst/>
          </a:prstGeom>
        </p:spPr>
        <p:txBody>
          <a:bodyPr vert="horz" lIns="91440" tIns="45720" rIns="91440" bIns="45720" rtlCol="0">
            <a:noAutofit/>
          </a:bodyPr>
          <a:lstStyle/>
          <a:p>
            <a:pPr algn="ctr">
              <a:defRPr/>
            </a:pPr>
            <a:r>
              <a:rPr lang="en-US" altLang="zh-TW" sz="1400" dirty="0">
                <a:solidFill>
                  <a:schemeClr val="tx1">
                    <a:tint val="75000"/>
                  </a:schemeClr>
                </a:solidFill>
              </a:rPr>
              <a:t>NTCIR-10 Conference, June 18-21, 2013, Tokyo, Japan</a:t>
            </a:r>
          </a:p>
        </p:txBody>
      </p:sp>
      <p:pic>
        <p:nvPicPr>
          <p:cNvPr id="13" name="Picture 4" descr="http://mail.tku.edu.tw/myday/images/Myday_Photo.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75520" y="4149080"/>
            <a:ext cx="1512168" cy="1872208"/>
          </a:xfrm>
          <a:prstGeom prst="rect">
            <a:avLst/>
          </a:prstGeom>
          <a:noFill/>
        </p:spPr>
      </p:pic>
      <p:sp>
        <p:nvSpPr>
          <p:cNvPr id="35842" name="AutoShape 2" descr="http://rite.im.tku.edu.tw/img/tu.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5844" name="AutoShape 4" descr="http://rite.im.tku.edu.tw/img/tu.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5846" name="AutoShape 6" descr="http://rite.im.tku.edu.tw/img/tu.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7" name="副標題 2"/>
          <p:cNvSpPr txBox="1">
            <a:spLocks/>
          </p:cNvSpPr>
          <p:nvPr/>
        </p:nvSpPr>
        <p:spPr>
          <a:xfrm>
            <a:off x="1919536" y="2996952"/>
            <a:ext cx="8496944" cy="1008112"/>
          </a:xfrm>
          <a:prstGeom prst="rect">
            <a:avLst/>
          </a:prstGeom>
        </p:spPr>
        <p:txBody>
          <a:bodyPr vert="horz" lIns="91440" tIns="45720" rIns="91440" bIns="45720" rtlCol="0">
            <a:normAutofit/>
          </a:bodyPr>
          <a:lstStyle/>
          <a:p>
            <a:pPr algn="ctr">
              <a:spcBef>
                <a:spcPct val="20000"/>
              </a:spcBef>
              <a:defRPr/>
            </a:pPr>
            <a:r>
              <a:rPr lang="en-US" altLang="zh-TW" sz="2800" b="1" dirty="0"/>
              <a:t>Department of Information Management </a:t>
            </a:r>
            <a:br>
              <a:rPr lang="en-US" altLang="zh-TW" sz="2800" b="1" dirty="0"/>
            </a:br>
            <a:r>
              <a:rPr lang="en-US" altLang="zh-TW" sz="2800" b="1" dirty="0" err="1"/>
              <a:t>Tamkang</a:t>
            </a:r>
            <a:r>
              <a:rPr lang="en-US" altLang="zh-TW" sz="2800" b="1" dirty="0"/>
              <a:t> University, Taiwan</a:t>
            </a:r>
            <a:endParaRPr lang="en-US" altLang="zh-TW" sz="2800" dirty="0"/>
          </a:p>
        </p:txBody>
      </p:sp>
      <p:pic>
        <p:nvPicPr>
          <p:cNvPr id="35847"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43121" y="4149081"/>
            <a:ext cx="1417873" cy="1872208"/>
          </a:xfrm>
          <a:prstGeom prst="rect">
            <a:avLst/>
          </a:prstGeom>
          <a:noFill/>
          <a:ln w="9525">
            <a:noFill/>
            <a:miter lim="800000"/>
            <a:headEnd/>
            <a:tailEnd/>
          </a:ln>
        </p:spPr>
      </p:pic>
      <p:pic>
        <p:nvPicPr>
          <p:cNvPr id="35848"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76121" y="4149080"/>
            <a:ext cx="1511729" cy="1872208"/>
          </a:xfrm>
          <a:prstGeom prst="rect">
            <a:avLst/>
          </a:prstGeom>
          <a:noFill/>
          <a:ln w="9525">
            <a:noFill/>
            <a:miter lim="800000"/>
            <a:headEnd/>
            <a:tailEnd/>
          </a:ln>
        </p:spPr>
      </p:pic>
      <p:pic>
        <p:nvPicPr>
          <p:cNvPr id="35849" name="Picture 9"/>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375920" y="4149081"/>
            <a:ext cx="1513809" cy="1828369"/>
          </a:xfrm>
          <a:prstGeom prst="rect">
            <a:avLst/>
          </a:prstGeom>
          <a:noFill/>
          <a:ln w="9525">
            <a:noFill/>
            <a:miter lim="800000"/>
            <a:headEnd/>
            <a:tailEnd/>
          </a:ln>
        </p:spPr>
      </p:pic>
      <p:sp>
        <p:nvSpPr>
          <p:cNvPr id="24" name="副標題 2"/>
          <p:cNvSpPr txBox="1">
            <a:spLocks/>
          </p:cNvSpPr>
          <p:nvPr/>
        </p:nvSpPr>
        <p:spPr>
          <a:xfrm>
            <a:off x="3503712" y="6021288"/>
            <a:ext cx="1584176" cy="360040"/>
          </a:xfrm>
          <a:prstGeom prst="rect">
            <a:avLst/>
          </a:prstGeom>
        </p:spPr>
        <p:txBody>
          <a:bodyPr vert="horz" lIns="91440" tIns="45720" rIns="91440" bIns="45720" rtlCol="0">
            <a:noAutofit/>
          </a:bodyPr>
          <a:lstStyle/>
          <a:p>
            <a:pPr algn="ctr">
              <a:spcBef>
                <a:spcPct val="20000"/>
              </a:spcBef>
              <a:defRPr/>
            </a:pPr>
            <a:r>
              <a:rPr lang="en-US" altLang="zh-TW" b="1" dirty="0"/>
              <a:t>Chun </a:t>
            </a:r>
            <a:r>
              <a:rPr lang="en-US" altLang="zh-TW" b="1" dirty="0" err="1"/>
              <a:t>Tu</a:t>
            </a:r>
            <a:endParaRPr lang="en-US" altLang="zh-TW" b="1" dirty="0"/>
          </a:p>
        </p:txBody>
      </p:sp>
      <p:sp>
        <p:nvSpPr>
          <p:cNvPr id="25" name="副標題 2"/>
          <p:cNvSpPr txBox="1">
            <a:spLocks/>
          </p:cNvSpPr>
          <p:nvPr/>
        </p:nvSpPr>
        <p:spPr>
          <a:xfrm>
            <a:off x="5087889" y="6021288"/>
            <a:ext cx="2160241" cy="360040"/>
          </a:xfrm>
          <a:prstGeom prst="rect">
            <a:avLst/>
          </a:prstGeom>
        </p:spPr>
        <p:txBody>
          <a:bodyPr vert="horz" lIns="91440" tIns="45720" rIns="91440" bIns="45720" rtlCol="0">
            <a:noAutofit/>
          </a:bodyPr>
          <a:lstStyle/>
          <a:p>
            <a:pPr algn="ctr">
              <a:spcBef>
                <a:spcPct val="20000"/>
              </a:spcBef>
              <a:defRPr/>
            </a:pPr>
            <a:r>
              <a:rPr lang="en-US" altLang="zh-TW" b="1" dirty="0" err="1"/>
              <a:t>Hou</a:t>
            </a:r>
            <a:r>
              <a:rPr lang="en-US" altLang="zh-TW" b="1" dirty="0"/>
              <a:t>-Cheng </a:t>
            </a:r>
            <a:r>
              <a:rPr lang="en-US" altLang="zh-TW" b="1" dirty="0" err="1"/>
              <a:t>Vong</a:t>
            </a:r>
            <a:endParaRPr lang="en-US" altLang="zh-TW" b="1" dirty="0"/>
          </a:p>
        </p:txBody>
      </p:sp>
      <p:sp>
        <p:nvSpPr>
          <p:cNvPr id="26" name="副標題 2"/>
          <p:cNvSpPr txBox="1">
            <a:spLocks/>
          </p:cNvSpPr>
          <p:nvPr/>
        </p:nvSpPr>
        <p:spPr>
          <a:xfrm>
            <a:off x="7104113" y="6021288"/>
            <a:ext cx="1584176" cy="360040"/>
          </a:xfrm>
          <a:prstGeom prst="rect">
            <a:avLst/>
          </a:prstGeom>
        </p:spPr>
        <p:txBody>
          <a:bodyPr vert="horz" lIns="91440" tIns="45720" rIns="91440" bIns="45720" rtlCol="0">
            <a:noAutofit/>
          </a:bodyPr>
          <a:lstStyle/>
          <a:p>
            <a:pPr algn="ctr">
              <a:spcBef>
                <a:spcPct val="20000"/>
              </a:spcBef>
              <a:defRPr/>
            </a:pPr>
            <a:r>
              <a:rPr lang="en-US" altLang="zh-TW" b="1" dirty="0"/>
              <a:t>Shih-Wei Wu</a:t>
            </a:r>
          </a:p>
        </p:txBody>
      </p:sp>
      <p:sp>
        <p:nvSpPr>
          <p:cNvPr id="27" name="副標題 2"/>
          <p:cNvSpPr txBox="1">
            <a:spLocks/>
          </p:cNvSpPr>
          <p:nvPr/>
        </p:nvSpPr>
        <p:spPr>
          <a:xfrm>
            <a:off x="8760296" y="6021288"/>
            <a:ext cx="1800200" cy="432048"/>
          </a:xfrm>
          <a:prstGeom prst="rect">
            <a:avLst/>
          </a:prstGeom>
        </p:spPr>
        <p:txBody>
          <a:bodyPr vert="horz" lIns="91440" tIns="45720" rIns="91440" bIns="45720" rtlCol="0">
            <a:noAutofit/>
          </a:bodyPr>
          <a:lstStyle/>
          <a:p>
            <a:pPr algn="ctr">
              <a:spcBef>
                <a:spcPct val="20000"/>
              </a:spcBef>
              <a:defRPr/>
            </a:pPr>
            <a:r>
              <a:rPr lang="en-US" altLang="zh-TW" b="1" dirty="0"/>
              <a:t>Shih-</a:t>
            </a:r>
            <a:r>
              <a:rPr lang="en-US" altLang="zh-TW" b="1" dirty="0" err="1"/>
              <a:t>Jhen</a:t>
            </a:r>
            <a:r>
              <a:rPr lang="en-US" altLang="zh-TW" b="1" dirty="0"/>
              <a:t> Huang</a:t>
            </a:r>
          </a:p>
        </p:txBody>
      </p:sp>
      <p:pic>
        <p:nvPicPr>
          <p:cNvPr id="35850" name="Picture 10"/>
          <p:cNvPicPr>
            <a:picLocks noChangeAspect="1" noChangeArrowheads="1"/>
          </p:cNvPicPr>
          <p:nvPr/>
        </p:nvPicPr>
        <p:blipFill>
          <a:blip r:embed="rId8" cstate="print"/>
          <a:srcRect/>
          <a:stretch>
            <a:fillRect/>
          </a:stretch>
        </p:blipFill>
        <p:spPr bwMode="auto">
          <a:xfrm>
            <a:off x="3575721" y="4149080"/>
            <a:ext cx="1484855" cy="1872208"/>
          </a:xfrm>
          <a:prstGeom prst="rect">
            <a:avLst/>
          </a:prstGeom>
          <a:noFill/>
          <a:ln w="9525">
            <a:noFill/>
            <a:miter lim="800000"/>
            <a:headEnd/>
            <a:tailEnd/>
          </a:ln>
        </p:spPr>
      </p:pic>
      <p:sp>
        <p:nvSpPr>
          <p:cNvPr id="30" name="副標題 2"/>
          <p:cNvSpPr txBox="1">
            <a:spLocks/>
          </p:cNvSpPr>
          <p:nvPr/>
        </p:nvSpPr>
        <p:spPr>
          <a:xfrm>
            <a:off x="1703512" y="6021288"/>
            <a:ext cx="1584177" cy="432048"/>
          </a:xfrm>
          <a:prstGeom prst="rect">
            <a:avLst/>
          </a:prstGeom>
        </p:spPr>
        <p:txBody>
          <a:bodyPr vert="horz" lIns="91440" tIns="45720" rIns="91440" bIns="45720" rtlCol="0">
            <a:noAutofit/>
          </a:bodyPr>
          <a:lstStyle/>
          <a:p>
            <a:pPr algn="ctr">
              <a:spcBef>
                <a:spcPct val="20000"/>
              </a:spcBef>
              <a:defRPr/>
            </a:pPr>
            <a:r>
              <a:rPr lang="en-US" altLang="zh-TW" sz="2000" b="1" dirty="0"/>
              <a:t>Min-</a:t>
            </a:r>
            <a:r>
              <a:rPr lang="en-US" altLang="zh-TW" sz="2000" b="1" dirty="0" err="1"/>
              <a:t>Yuh</a:t>
            </a:r>
            <a:r>
              <a:rPr lang="en-US" altLang="zh-TW" sz="2000" b="1" dirty="0"/>
              <a:t> Day</a:t>
            </a:r>
            <a:endParaRPr lang="en-US" altLang="zh-TW" sz="2000" dirty="0"/>
          </a:p>
        </p:txBody>
      </p:sp>
      <p:pic>
        <p:nvPicPr>
          <p:cNvPr id="21" name="Picture 6" descr="C:\Users\myday\Downloads\TKU-title15cm.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55608" y="467255"/>
            <a:ext cx="1997595" cy="526129"/>
          </a:xfrm>
          <a:prstGeom prst="rect">
            <a:avLst/>
          </a:prstGeom>
          <a:noFill/>
          <a:ln w="9525">
            <a:noFill/>
            <a:miter lim="800000"/>
            <a:headEnd/>
            <a:tailEnd/>
          </a:ln>
        </p:spPr>
      </p:pic>
      <p:sp>
        <p:nvSpPr>
          <p:cNvPr id="22" name="文字方塊 14"/>
          <p:cNvSpPr txBox="1">
            <a:spLocks noChangeArrowheads="1"/>
          </p:cNvSpPr>
          <p:nvPr/>
        </p:nvSpPr>
        <p:spPr bwMode="auto">
          <a:xfrm>
            <a:off x="1679576" y="72009"/>
            <a:ext cx="2749661" cy="461665"/>
          </a:xfrm>
          <a:prstGeom prst="rect">
            <a:avLst/>
          </a:prstGeom>
          <a:noFill/>
          <a:ln w="9525">
            <a:noFill/>
            <a:miter lim="800000"/>
            <a:headEnd/>
            <a:tailEnd/>
          </a:ln>
        </p:spPr>
        <p:txBody>
          <a:bodyPr wrap="square">
            <a:spAutoFit/>
          </a:bodyPr>
          <a:lstStyle/>
          <a:p>
            <a:pPr algn="ctr"/>
            <a:r>
              <a:rPr lang="en-US" altLang="zh-TW" sz="2400" b="1" dirty="0" err="1">
                <a:solidFill>
                  <a:srgbClr val="FF0000"/>
                </a:solidFill>
                <a:latin typeface="Calibri" pitchFamily="34" charset="0"/>
              </a:rPr>
              <a:t>Tamkang</a:t>
            </a:r>
            <a:r>
              <a:rPr lang="en-US" altLang="zh-TW" sz="2400" b="1" dirty="0">
                <a:solidFill>
                  <a:srgbClr val="FF0000"/>
                </a:solidFill>
                <a:latin typeface="Calibri" pitchFamily="34" charset="0"/>
              </a:rPr>
              <a:t> University</a:t>
            </a:r>
            <a:endParaRPr lang="zh-TW" altLang="en-US" sz="2400" b="1" dirty="0">
              <a:solidFill>
                <a:srgbClr val="FF0000"/>
              </a:solidFill>
              <a:latin typeface="Calibri" pitchFamily="34" charset="0"/>
            </a:endParaRPr>
          </a:p>
        </p:txBody>
      </p:sp>
      <p:sp>
        <p:nvSpPr>
          <p:cNvPr id="3" name="矩形 2"/>
          <p:cNvSpPr/>
          <p:nvPr/>
        </p:nvSpPr>
        <p:spPr>
          <a:xfrm>
            <a:off x="5087889" y="81036"/>
            <a:ext cx="1742785" cy="1015663"/>
          </a:xfrm>
          <a:prstGeom prst="rect">
            <a:avLst/>
          </a:prstGeom>
        </p:spPr>
        <p:txBody>
          <a:bodyPr wrap="none">
            <a:spAutoFit/>
          </a:bodyPr>
          <a:lstStyle/>
          <a:p>
            <a:r>
              <a:rPr lang="en-US" altLang="zh-TW" sz="6000" b="1" dirty="0">
                <a:solidFill>
                  <a:srgbClr val="C00000"/>
                </a:solidFill>
              </a:rPr>
              <a:t>2013</a:t>
            </a:r>
            <a:endParaRPr lang="zh-TW" altLang="en-US" sz="6000" b="1" dirty="0">
              <a:solidFill>
                <a:srgbClr val="C00000"/>
              </a:solidFill>
            </a:endParaRPr>
          </a:p>
        </p:txBody>
      </p:sp>
    </p:spTree>
    <p:extLst>
      <p:ext uri="{BB962C8B-B14F-4D97-AF65-F5344CB8AC3E}">
        <p14:creationId xmlns:p14="http://schemas.microsoft.com/office/powerpoint/2010/main" val="351845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mail.tku.edu.tw/myday/images/Myday_Phot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83062" y="1845618"/>
            <a:ext cx="15113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副標題 2"/>
          <p:cNvSpPr txBox="1">
            <a:spLocks/>
          </p:cNvSpPr>
          <p:nvPr/>
        </p:nvSpPr>
        <p:spPr bwMode="auto">
          <a:xfrm>
            <a:off x="4439817" y="3680744"/>
            <a:ext cx="178942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buFont typeface="Arial" pitchFamily="34" charset="0"/>
              <a:buNone/>
            </a:pPr>
            <a:r>
              <a:rPr lang="en-US" altLang="zh-TW" sz="2000" b="1" dirty="0" err="1"/>
              <a:t>Ya</a:t>
            </a:r>
            <a:r>
              <a:rPr lang="en-US" altLang="zh-TW" sz="2000" b="1" dirty="0"/>
              <a:t>-Jung Wang</a:t>
            </a:r>
          </a:p>
        </p:txBody>
      </p:sp>
      <p:sp>
        <p:nvSpPr>
          <p:cNvPr id="10" name="副標題 2"/>
          <p:cNvSpPr txBox="1">
            <a:spLocks/>
          </p:cNvSpPr>
          <p:nvPr/>
        </p:nvSpPr>
        <p:spPr bwMode="auto">
          <a:xfrm>
            <a:off x="2711624" y="3645024"/>
            <a:ext cx="15827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buFont typeface="Arial" pitchFamily="34" charset="0"/>
              <a:buNone/>
            </a:pPr>
            <a:r>
              <a:rPr lang="en-US" altLang="zh-TW" sz="2000" b="1" dirty="0"/>
              <a:t>Min-</a:t>
            </a:r>
            <a:r>
              <a:rPr lang="en-US" altLang="zh-TW" sz="2000" b="1" dirty="0" err="1"/>
              <a:t>Yuh</a:t>
            </a:r>
            <a:r>
              <a:rPr lang="en-US" altLang="zh-TW" sz="2000" b="1" dirty="0"/>
              <a:t> Day</a:t>
            </a:r>
            <a:endParaRPr lang="en-US" altLang="zh-TW" sz="2000" dirty="0"/>
          </a:p>
        </p:txBody>
      </p:sp>
      <p:pic>
        <p:nvPicPr>
          <p:cNvPr id="11" name="圖片 1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6623" y="1845619"/>
            <a:ext cx="150495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descr="http://rite.im.tku.edu.tw/img/Ng.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032301" y="1845618"/>
            <a:ext cx="1522943" cy="1913346"/>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rite.im.tku.edu.tw/img/Kuma.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78" r="-1"/>
          <a:stretch/>
        </p:blipFill>
        <p:spPr bwMode="auto">
          <a:xfrm>
            <a:off x="6366046" y="1845619"/>
            <a:ext cx="1400206" cy="1874837"/>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6081574" y="3660869"/>
            <a:ext cx="1873744" cy="369332"/>
          </a:xfrm>
          <a:prstGeom prst="rect">
            <a:avLst/>
          </a:prstGeom>
        </p:spPr>
        <p:txBody>
          <a:bodyPr wrap="square">
            <a:spAutoFit/>
          </a:bodyPr>
          <a:lstStyle/>
          <a:p>
            <a:pPr algn="ctr"/>
            <a:r>
              <a:rPr lang="en-US" altLang="zh-TW" b="1" dirty="0" err="1"/>
              <a:t>Che</a:t>
            </a:r>
            <a:r>
              <a:rPr lang="en-US" altLang="zh-TW" b="1" dirty="0"/>
              <a:t>-Wei Hsu</a:t>
            </a:r>
            <a:endParaRPr lang="zh-TW" altLang="en-US" dirty="0"/>
          </a:p>
        </p:txBody>
      </p:sp>
      <p:pic>
        <p:nvPicPr>
          <p:cNvPr id="26630" name="Picture 6" descr="http://rite.im.tku.edu.tw/img/wu.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2"/>
          <a:stretch/>
        </p:blipFill>
        <p:spPr bwMode="auto">
          <a:xfrm>
            <a:off x="5393161" y="4373343"/>
            <a:ext cx="1512147" cy="1872550"/>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http://rite.im.tku.edu.tw/img/kevin.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919536" y="4370661"/>
            <a:ext cx="1511300" cy="1875232"/>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http://rite.im.tku.edu.tw/img/Lin.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633872" y="4370661"/>
            <a:ext cx="1539381" cy="1875232"/>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http://rite.im.tku.edu.tw/img/Paul.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218922" y="4429917"/>
            <a:ext cx="1472793" cy="1815977"/>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descr="http://rite.im.tku.edu.tw/img/Tsai.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8893419" y="4372927"/>
            <a:ext cx="1511300" cy="1872966"/>
          </a:xfrm>
          <a:prstGeom prst="rect">
            <a:avLst/>
          </a:prstGeom>
          <a:noFill/>
          <a:extLst>
            <a:ext uri="{909E8E84-426E-40DD-AFC4-6F175D3DCCD1}">
              <a14:hiddenFill xmlns:a14="http://schemas.microsoft.com/office/drawing/2010/main">
                <a:solidFill>
                  <a:srgbClr val="FFFFFF"/>
                </a:solidFill>
              </a14:hiddenFill>
            </a:ext>
          </a:extLst>
        </p:spPr>
      </p:pic>
      <p:sp>
        <p:nvSpPr>
          <p:cNvPr id="21" name="副標題 2"/>
          <p:cNvSpPr txBox="1">
            <a:spLocks/>
          </p:cNvSpPr>
          <p:nvPr/>
        </p:nvSpPr>
        <p:spPr>
          <a:xfrm>
            <a:off x="1798630" y="6309320"/>
            <a:ext cx="1633075" cy="34122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2000" b="1" dirty="0" err="1"/>
              <a:t>Huai</a:t>
            </a:r>
            <a:r>
              <a:rPr lang="en-US" altLang="zh-TW" sz="2000" b="1" dirty="0"/>
              <a:t>-Wen Hsu</a:t>
            </a:r>
          </a:p>
        </p:txBody>
      </p:sp>
      <p:sp>
        <p:nvSpPr>
          <p:cNvPr id="22" name="副標題 2"/>
          <p:cNvSpPr txBox="1">
            <a:spLocks/>
          </p:cNvSpPr>
          <p:nvPr/>
        </p:nvSpPr>
        <p:spPr bwMode="auto">
          <a:xfrm>
            <a:off x="8032152" y="3680744"/>
            <a:ext cx="15843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buNone/>
            </a:pPr>
            <a:r>
              <a:rPr lang="en-US" altLang="zh-TW" sz="2000" b="1" dirty="0" err="1"/>
              <a:t>En</a:t>
            </a:r>
            <a:r>
              <a:rPr lang="en-US" altLang="zh-TW" sz="2000" b="1" dirty="0"/>
              <a:t>-Chun </a:t>
            </a:r>
            <a:r>
              <a:rPr lang="en-US" altLang="zh-TW" sz="2000" b="1" dirty="0" err="1"/>
              <a:t>Tu</a:t>
            </a:r>
            <a:endParaRPr lang="en-US" altLang="zh-TW" sz="2000" b="1" dirty="0"/>
          </a:p>
        </p:txBody>
      </p:sp>
      <p:sp>
        <p:nvSpPr>
          <p:cNvPr id="23" name="標題 1"/>
          <p:cNvSpPr txBox="1">
            <a:spLocks/>
          </p:cNvSpPr>
          <p:nvPr/>
        </p:nvSpPr>
        <p:spPr>
          <a:xfrm>
            <a:off x="1560512" y="1"/>
            <a:ext cx="9144000" cy="148478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400" b="1" dirty="0">
                <a:solidFill>
                  <a:schemeClr val="accent1">
                    <a:lumMod val="75000"/>
                  </a:schemeClr>
                </a:solidFill>
                <a:latin typeface="Calibri" panose="020F0502020204030204" pitchFamily="34" charset="0"/>
                <a:cs typeface="Calibri" panose="020F0502020204030204" pitchFamily="34" charset="0"/>
              </a:rPr>
              <a:t>IMTKU Textual Entailment System for </a:t>
            </a:r>
            <a:br>
              <a:rPr lang="en-US" altLang="zh-TW" sz="3400" b="1" dirty="0">
                <a:solidFill>
                  <a:schemeClr val="accent1">
                    <a:lumMod val="75000"/>
                  </a:schemeClr>
                </a:solidFill>
                <a:latin typeface="Calibri" panose="020F0502020204030204" pitchFamily="34" charset="0"/>
                <a:cs typeface="Calibri" panose="020F0502020204030204" pitchFamily="34" charset="0"/>
              </a:rPr>
            </a:br>
            <a:r>
              <a:rPr lang="en-US" altLang="zh-TW" sz="3400" b="1" dirty="0">
                <a:solidFill>
                  <a:schemeClr val="accent1">
                    <a:lumMod val="75000"/>
                  </a:schemeClr>
                </a:solidFill>
                <a:latin typeface="Calibri" panose="020F0502020204030204" pitchFamily="34" charset="0"/>
                <a:cs typeface="Calibri" panose="020F0502020204030204" pitchFamily="34" charset="0"/>
              </a:rPr>
              <a:t>Recognizing Inference in Text at </a:t>
            </a:r>
            <a:r>
              <a:rPr lang="en-US" altLang="zh-TW" sz="3400" b="1" dirty="0">
                <a:solidFill>
                  <a:srgbClr val="C00000"/>
                </a:solidFill>
                <a:latin typeface="Calibri" panose="020F0502020204030204" pitchFamily="34" charset="0"/>
                <a:cs typeface="Calibri" panose="020F0502020204030204" pitchFamily="34" charset="0"/>
              </a:rPr>
              <a:t>NTCIR-11</a:t>
            </a:r>
            <a:r>
              <a:rPr lang="en-US" altLang="zh-TW" sz="3400" b="1" dirty="0">
                <a:solidFill>
                  <a:schemeClr val="accent1">
                    <a:lumMod val="75000"/>
                  </a:schemeClr>
                </a:solidFill>
                <a:latin typeface="Calibri" panose="020F0502020204030204" pitchFamily="34" charset="0"/>
                <a:cs typeface="Calibri" panose="020F0502020204030204" pitchFamily="34" charset="0"/>
              </a:rPr>
              <a:t> RITE-VAL</a:t>
            </a:r>
            <a:br>
              <a:rPr lang="zh-TW" altLang="en-US" sz="3400" b="1" dirty="0">
                <a:solidFill>
                  <a:schemeClr val="accent1">
                    <a:lumMod val="75000"/>
                  </a:schemeClr>
                </a:solidFill>
                <a:latin typeface="Calibri" panose="020F0502020204030204" pitchFamily="34" charset="0"/>
                <a:cs typeface="Calibri" panose="020F0502020204030204" pitchFamily="34" charset="0"/>
              </a:rPr>
            </a:br>
            <a:r>
              <a:rPr lang="en-US" altLang="zh-TW" sz="8000" b="1" dirty="0">
                <a:solidFill>
                  <a:srgbClr val="C00000"/>
                </a:solidFill>
                <a:latin typeface="Calibri" panose="020F0502020204030204" pitchFamily="34" charset="0"/>
                <a:cs typeface="Calibri" panose="020F0502020204030204" pitchFamily="34" charset="0"/>
              </a:rPr>
              <a:t>2014</a:t>
            </a:r>
            <a:endParaRPr lang="zh-TW" altLang="en-US" sz="8000" b="1" dirty="0">
              <a:solidFill>
                <a:srgbClr val="C00000"/>
              </a:solidFill>
              <a:latin typeface="Calibri" panose="020F0502020204030204" pitchFamily="34" charset="0"/>
              <a:cs typeface="Calibri" panose="020F0502020204030204" pitchFamily="34" charset="0"/>
            </a:endParaRPr>
          </a:p>
        </p:txBody>
      </p:sp>
      <p:sp>
        <p:nvSpPr>
          <p:cNvPr id="25" name="副標題 2"/>
          <p:cNvSpPr txBox="1">
            <a:spLocks/>
          </p:cNvSpPr>
          <p:nvPr/>
        </p:nvSpPr>
        <p:spPr>
          <a:xfrm>
            <a:off x="7176121" y="6237312"/>
            <a:ext cx="1529451"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2000" b="1" dirty="0"/>
              <a:t>Yu-</a:t>
            </a:r>
            <a:r>
              <a:rPr lang="en-US" altLang="zh-TW" sz="2000" b="1" dirty="0" err="1"/>
              <a:t>Hsuan</a:t>
            </a:r>
            <a:r>
              <a:rPr lang="en-US" altLang="zh-TW" sz="2000" b="1" dirty="0"/>
              <a:t> Tai</a:t>
            </a:r>
          </a:p>
        </p:txBody>
      </p:sp>
      <p:sp>
        <p:nvSpPr>
          <p:cNvPr id="26" name="副標題 2"/>
          <p:cNvSpPr txBox="1">
            <a:spLocks/>
          </p:cNvSpPr>
          <p:nvPr/>
        </p:nvSpPr>
        <p:spPr>
          <a:xfrm>
            <a:off x="5375921" y="6215050"/>
            <a:ext cx="1529387" cy="38230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2000" b="1" dirty="0"/>
              <a:t>Shang-Yu Wu</a:t>
            </a:r>
          </a:p>
        </p:txBody>
      </p:sp>
      <p:sp>
        <p:nvSpPr>
          <p:cNvPr id="27" name="副標題 2"/>
          <p:cNvSpPr txBox="1">
            <a:spLocks/>
          </p:cNvSpPr>
          <p:nvPr/>
        </p:nvSpPr>
        <p:spPr>
          <a:xfrm>
            <a:off x="8705571" y="6219708"/>
            <a:ext cx="2016224" cy="3776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1800" b="1" dirty="0"/>
              <a:t>Cheng-Chia Tsai</a:t>
            </a:r>
          </a:p>
        </p:txBody>
      </p:sp>
      <p:sp>
        <p:nvSpPr>
          <p:cNvPr id="28" name="副標題 2"/>
          <p:cNvSpPr txBox="1">
            <a:spLocks/>
          </p:cNvSpPr>
          <p:nvPr/>
        </p:nvSpPr>
        <p:spPr>
          <a:xfrm>
            <a:off x="1883532" y="6597352"/>
            <a:ext cx="8496944" cy="238336"/>
          </a:xfrm>
          <a:prstGeom prst="rect">
            <a:avLst/>
          </a:prstGeom>
        </p:spPr>
        <p:txBody>
          <a:bodyPr vert="horz" lIns="91440" tIns="45720" rIns="91440" bIns="45720" rtlCol="0">
            <a:noAutofit/>
          </a:bodyPr>
          <a:lstStyle/>
          <a:p>
            <a:pPr algn="ctr">
              <a:defRPr/>
            </a:pPr>
            <a:r>
              <a:rPr lang="en-US" altLang="zh-TW" sz="1400" dirty="0">
                <a:solidFill>
                  <a:schemeClr val="tx1">
                    <a:tint val="75000"/>
                  </a:schemeClr>
                </a:solidFill>
              </a:rPr>
              <a:t>NTCIR-11 Conference, December 8-12, 2014, Tokyo, Japan</a:t>
            </a:r>
          </a:p>
        </p:txBody>
      </p:sp>
      <p:pic>
        <p:nvPicPr>
          <p:cNvPr id="29" name="Picture 5" descr="C:\Users\myday\Downloads\TKU-logo-12cm.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221622" y="764704"/>
            <a:ext cx="940184" cy="936104"/>
          </a:xfrm>
          <a:prstGeom prst="rect">
            <a:avLst/>
          </a:prstGeom>
          <a:noFill/>
          <a:ln w="9525">
            <a:noFill/>
            <a:miter lim="800000"/>
            <a:headEnd/>
            <a:tailEnd/>
          </a:ln>
        </p:spPr>
      </p:pic>
      <p:pic>
        <p:nvPicPr>
          <p:cNvPr id="30" name="Picture 6" descr="C:\Users\myday\Downloads\TKU-title15cm.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498236" y="1174680"/>
            <a:ext cx="1997595" cy="526129"/>
          </a:xfrm>
          <a:prstGeom prst="rect">
            <a:avLst/>
          </a:prstGeom>
          <a:noFill/>
          <a:ln w="9525">
            <a:noFill/>
            <a:miter lim="800000"/>
            <a:headEnd/>
            <a:tailEnd/>
          </a:ln>
        </p:spPr>
      </p:pic>
      <p:sp>
        <p:nvSpPr>
          <p:cNvPr id="31" name="文字方塊 14"/>
          <p:cNvSpPr txBox="1">
            <a:spLocks noChangeArrowheads="1"/>
          </p:cNvSpPr>
          <p:nvPr/>
        </p:nvSpPr>
        <p:spPr bwMode="auto">
          <a:xfrm>
            <a:off x="2122204" y="779434"/>
            <a:ext cx="2749661" cy="461665"/>
          </a:xfrm>
          <a:prstGeom prst="rect">
            <a:avLst/>
          </a:prstGeom>
          <a:noFill/>
          <a:ln w="9525">
            <a:noFill/>
            <a:miter lim="800000"/>
            <a:headEnd/>
            <a:tailEnd/>
          </a:ln>
        </p:spPr>
        <p:txBody>
          <a:bodyPr wrap="square">
            <a:spAutoFit/>
          </a:bodyPr>
          <a:lstStyle/>
          <a:p>
            <a:pPr algn="ctr"/>
            <a:r>
              <a:rPr lang="en-US" altLang="zh-TW" sz="2400" b="1" dirty="0" err="1">
                <a:solidFill>
                  <a:srgbClr val="FF0000"/>
                </a:solidFill>
                <a:latin typeface="Calibri" pitchFamily="34" charset="0"/>
              </a:rPr>
              <a:t>Tamkang</a:t>
            </a:r>
            <a:r>
              <a:rPr lang="en-US" altLang="zh-TW" sz="2400" b="1" dirty="0">
                <a:solidFill>
                  <a:srgbClr val="FF0000"/>
                </a:solidFill>
                <a:latin typeface="Calibri" pitchFamily="34" charset="0"/>
              </a:rPr>
              <a:t> University</a:t>
            </a:r>
            <a:endParaRPr lang="zh-TW" altLang="en-US" sz="2400" b="1" dirty="0">
              <a:solidFill>
                <a:srgbClr val="FF0000"/>
              </a:solidFill>
              <a:latin typeface="Calibri" pitchFamily="34" charset="0"/>
            </a:endParaRPr>
          </a:p>
        </p:txBody>
      </p:sp>
      <p:sp>
        <p:nvSpPr>
          <p:cNvPr id="32" name="副標題 2"/>
          <p:cNvSpPr txBox="1">
            <a:spLocks/>
          </p:cNvSpPr>
          <p:nvPr/>
        </p:nvSpPr>
        <p:spPr>
          <a:xfrm>
            <a:off x="3581030" y="6237312"/>
            <a:ext cx="1633075" cy="3412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2000" b="1" dirty="0"/>
              <a:t>Yu-An Lin</a:t>
            </a:r>
          </a:p>
        </p:txBody>
      </p:sp>
    </p:spTree>
    <p:extLst>
      <p:ext uri="{BB962C8B-B14F-4D97-AF65-F5344CB8AC3E}">
        <p14:creationId xmlns:p14="http://schemas.microsoft.com/office/powerpoint/2010/main" val="2796611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9496" y="40088"/>
            <a:ext cx="963680" cy="436585"/>
          </a:xfrm>
          <a:prstGeom prst="rect">
            <a:avLst/>
          </a:prstGeom>
        </p:spPr>
      </p:pic>
      <p:pic>
        <p:nvPicPr>
          <p:cNvPr id="8" name="Picture 5" descr="C:\Users\myday\Downloads\TKU-logo-12c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77206" y="1"/>
            <a:ext cx="855298" cy="851587"/>
          </a:xfrm>
          <a:prstGeom prst="rect">
            <a:avLst/>
          </a:prstGeom>
          <a:noFill/>
          <a:ln w="9525">
            <a:noFill/>
            <a:miter lim="800000"/>
            <a:headEnd/>
            <a:tailEnd/>
          </a:ln>
        </p:spPr>
      </p:pic>
      <p:sp>
        <p:nvSpPr>
          <p:cNvPr id="2" name="標題 1"/>
          <p:cNvSpPr>
            <a:spLocks noGrp="1"/>
          </p:cNvSpPr>
          <p:nvPr>
            <p:ph type="ctrTitle"/>
          </p:nvPr>
        </p:nvSpPr>
        <p:spPr>
          <a:xfrm>
            <a:off x="1502096" y="788400"/>
            <a:ext cx="9289032" cy="1272449"/>
          </a:xfrm>
        </p:spPr>
        <p:txBody>
          <a:bodyPr>
            <a:normAutofit/>
          </a:bodyPr>
          <a:lstStyle/>
          <a:p>
            <a:r>
              <a:rPr lang="en-US" altLang="zh-TW" sz="3800" dirty="0"/>
              <a:t>IMTKU Question Answering System for </a:t>
            </a:r>
            <a:br>
              <a:rPr lang="en-US" altLang="zh-TW" sz="3800" dirty="0"/>
            </a:br>
            <a:r>
              <a:rPr lang="en-US" altLang="zh-TW" sz="3800" dirty="0"/>
              <a:t>World History Exams at </a:t>
            </a:r>
            <a:r>
              <a:rPr lang="en-US" altLang="zh-TW" sz="3800" dirty="0">
                <a:solidFill>
                  <a:srgbClr val="C00000"/>
                </a:solidFill>
              </a:rPr>
              <a:t>NTCIR-12</a:t>
            </a:r>
            <a:r>
              <a:rPr lang="en-US" altLang="zh-TW" sz="3800" dirty="0"/>
              <a:t> QA Lab2</a:t>
            </a:r>
            <a:endParaRPr lang="zh-TW" altLang="en-US" sz="3800" dirty="0">
              <a:solidFill>
                <a:srgbClr val="C00000"/>
              </a:solidFill>
            </a:endParaRPr>
          </a:p>
        </p:txBody>
      </p:sp>
      <p:pic>
        <p:nvPicPr>
          <p:cNvPr id="9" name="Picture 6" descr="C:\Users\myday\Downloads\TKU-title15cm.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96201" y="312912"/>
            <a:ext cx="1756343" cy="451793"/>
          </a:xfrm>
          <a:prstGeom prst="rect">
            <a:avLst/>
          </a:prstGeom>
          <a:noFill/>
          <a:ln w="9525">
            <a:noFill/>
            <a:miter lim="800000"/>
            <a:headEnd/>
            <a:tailEnd/>
          </a:ln>
        </p:spPr>
      </p:pic>
      <p:sp>
        <p:nvSpPr>
          <p:cNvPr id="15" name="副標題 2"/>
          <p:cNvSpPr txBox="1">
            <a:spLocks/>
          </p:cNvSpPr>
          <p:nvPr/>
        </p:nvSpPr>
        <p:spPr>
          <a:xfrm>
            <a:off x="1643112" y="6380918"/>
            <a:ext cx="8496944" cy="432048"/>
          </a:xfrm>
          <a:prstGeom prst="rect">
            <a:avLst/>
          </a:prstGeom>
        </p:spPr>
        <p:txBody>
          <a:bodyPr vert="horz" lIns="91440" tIns="45720" rIns="91440" bIns="45720" rtlCol="0">
            <a:noAutofit/>
          </a:bodyPr>
          <a:lstStyle/>
          <a:p>
            <a:pPr algn="ctr">
              <a:spcBef>
                <a:spcPct val="20000"/>
              </a:spcBef>
              <a:defRPr/>
            </a:pPr>
            <a:r>
              <a:rPr lang="en-US" altLang="zh-TW" sz="1400" dirty="0">
                <a:solidFill>
                  <a:schemeClr val="tx1">
                    <a:tint val="75000"/>
                  </a:schemeClr>
                </a:solidFill>
                <a:hlinkClick r:id="rId5"/>
              </a:rPr>
              <a:t>myday@mail.tku.edu.tw</a:t>
            </a:r>
            <a:endParaRPr lang="en-US" altLang="zh-TW" sz="1400" dirty="0">
              <a:solidFill>
                <a:schemeClr val="tx1">
                  <a:tint val="75000"/>
                </a:schemeClr>
              </a:solidFill>
            </a:endParaRPr>
          </a:p>
          <a:p>
            <a:pPr lvl="0" algn="ctr">
              <a:defRPr/>
            </a:pPr>
            <a:r>
              <a:rPr lang="en-US" altLang="zh-TW" sz="1400" dirty="0">
                <a:solidFill>
                  <a:schemeClr val="tx1">
                    <a:tint val="75000"/>
                  </a:schemeClr>
                </a:solidFill>
              </a:rPr>
              <a:t>NTCIR-12 Conference, June 7-10, 2016, Tokyo, Japan</a:t>
            </a:r>
          </a:p>
        </p:txBody>
      </p:sp>
      <p:sp>
        <p:nvSpPr>
          <p:cNvPr id="6" name="矩形 5"/>
          <p:cNvSpPr/>
          <p:nvPr/>
        </p:nvSpPr>
        <p:spPr>
          <a:xfrm>
            <a:off x="1533962" y="4379483"/>
            <a:ext cx="1151148" cy="323165"/>
          </a:xfrm>
          <a:prstGeom prst="rect">
            <a:avLst/>
          </a:prstGeom>
        </p:spPr>
        <p:txBody>
          <a:bodyPr wrap="none">
            <a:spAutoFit/>
          </a:bodyPr>
          <a:lstStyle/>
          <a:p>
            <a:pPr algn="ctr"/>
            <a:r>
              <a:rPr lang="en-US" altLang="zh-TW" sz="1500" b="1" dirty="0">
                <a:solidFill>
                  <a:schemeClr val="tx2"/>
                </a:solidFill>
                <a:latin typeface="+mj-lt"/>
                <a:ea typeface="Arial Unicode MS" pitchFamily="34" charset="-120"/>
                <a:cs typeface="Arial Unicode MS" pitchFamily="34" charset="-120"/>
              </a:rPr>
              <a:t>Min-</a:t>
            </a:r>
            <a:r>
              <a:rPr lang="en-US" altLang="zh-TW" sz="1500" b="1" dirty="0" err="1">
                <a:solidFill>
                  <a:schemeClr val="tx2"/>
                </a:solidFill>
                <a:latin typeface="+mj-lt"/>
                <a:ea typeface="Arial Unicode MS" pitchFamily="34" charset="-120"/>
                <a:cs typeface="Arial Unicode MS" pitchFamily="34" charset="-120"/>
              </a:rPr>
              <a:t>Yuh</a:t>
            </a:r>
            <a:r>
              <a:rPr lang="en-US" altLang="zh-TW" sz="1500" b="1" dirty="0">
                <a:solidFill>
                  <a:schemeClr val="tx2"/>
                </a:solidFill>
                <a:latin typeface="+mj-lt"/>
                <a:ea typeface="Arial Unicode MS" pitchFamily="34" charset="-120"/>
                <a:cs typeface="Arial Unicode MS" pitchFamily="34" charset="-120"/>
              </a:rPr>
              <a:t> Day</a:t>
            </a:r>
            <a:endParaRPr lang="zh-TW" altLang="en-US" sz="1500" b="1" dirty="0">
              <a:solidFill>
                <a:schemeClr val="tx2"/>
              </a:solidFill>
              <a:latin typeface="+mj-lt"/>
              <a:ea typeface="Arial Unicode MS" pitchFamily="34" charset="-120"/>
              <a:cs typeface="Arial Unicode MS" pitchFamily="34" charset="-120"/>
            </a:endParaRPr>
          </a:p>
        </p:txBody>
      </p:sp>
      <p:pic>
        <p:nvPicPr>
          <p:cNvPr id="7" name="圖片 6"/>
          <p:cNvPicPr>
            <a:picLocks/>
          </p:cNvPicPr>
          <p:nvPr/>
        </p:nvPicPr>
        <p:blipFill>
          <a:blip r:embed="rId6" cstate="screen">
            <a:extLst>
              <a:ext uri="{28A0092B-C50C-407E-A947-70E740481C1C}">
                <a14:useLocalDpi xmlns:a14="http://schemas.microsoft.com/office/drawing/2010/main"/>
              </a:ext>
            </a:extLst>
          </a:blip>
          <a:stretch>
            <a:fillRect/>
          </a:stretch>
        </p:blipFill>
        <p:spPr>
          <a:xfrm>
            <a:off x="1559496" y="2991515"/>
            <a:ext cx="1080000" cy="1440000"/>
          </a:xfrm>
          <a:prstGeom prst="rect">
            <a:avLst/>
          </a:prstGeom>
        </p:spPr>
      </p:pic>
      <p:sp>
        <p:nvSpPr>
          <p:cNvPr id="14" name="矩形 13"/>
          <p:cNvSpPr/>
          <p:nvPr/>
        </p:nvSpPr>
        <p:spPr>
          <a:xfrm>
            <a:off x="2567608" y="4379482"/>
            <a:ext cx="1265218" cy="292388"/>
          </a:xfrm>
          <a:prstGeom prst="rect">
            <a:avLst/>
          </a:prstGeom>
        </p:spPr>
        <p:txBody>
          <a:bodyPr wrap="none">
            <a:spAutoFit/>
          </a:bodyPr>
          <a:lstStyle/>
          <a:p>
            <a:r>
              <a:rPr lang="en-US" altLang="zh-TW" sz="1300" b="1" dirty="0">
                <a:latin typeface="+mj-lt"/>
                <a:ea typeface="Arial Unicode MS" pitchFamily="34" charset="-120"/>
                <a:cs typeface="Arial Unicode MS" pitchFamily="34" charset="-120"/>
              </a:rPr>
              <a:t>Cheng-Chia Tsai</a:t>
            </a:r>
            <a:endParaRPr lang="zh-TW" altLang="en-US" sz="1300" b="1" dirty="0">
              <a:latin typeface="+mj-lt"/>
              <a:ea typeface="Arial Unicode MS" pitchFamily="34" charset="-120"/>
              <a:cs typeface="Arial Unicode MS" pitchFamily="34" charset="-120"/>
            </a:endParaRPr>
          </a:p>
        </p:txBody>
      </p:sp>
      <p:sp>
        <p:nvSpPr>
          <p:cNvPr id="18" name="矩形 17"/>
          <p:cNvSpPr/>
          <p:nvPr/>
        </p:nvSpPr>
        <p:spPr>
          <a:xfrm>
            <a:off x="3750728" y="4379482"/>
            <a:ext cx="1337674" cy="292388"/>
          </a:xfrm>
          <a:prstGeom prst="rect">
            <a:avLst/>
          </a:prstGeom>
        </p:spPr>
        <p:txBody>
          <a:bodyPr wrap="none">
            <a:spAutoFit/>
          </a:bodyPr>
          <a:lstStyle/>
          <a:p>
            <a:r>
              <a:rPr lang="en-US" altLang="zh-TW" sz="1300" b="1" dirty="0">
                <a:latin typeface="+mj-lt"/>
                <a:ea typeface="Arial Unicode MS" pitchFamily="34" charset="-120"/>
                <a:cs typeface="Arial Unicode MS" pitchFamily="34" charset="-120"/>
              </a:rPr>
              <a:t>Wei-Chun Chung</a:t>
            </a:r>
            <a:endParaRPr lang="zh-TW" altLang="en-US" sz="1300" b="1" dirty="0">
              <a:latin typeface="+mj-lt"/>
              <a:ea typeface="Arial Unicode MS" pitchFamily="34" charset="-120"/>
              <a:cs typeface="Arial Unicode MS" pitchFamily="34" charset="-120"/>
            </a:endParaRPr>
          </a:p>
        </p:txBody>
      </p:sp>
      <p:sp>
        <p:nvSpPr>
          <p:cNvPr id="20" name="矩形 19"/>
          <p:cNvSpPr/>
          <p:nvPr/>
        </p:nvSpPr>
        <p:spPr>
          <a:xfrm>
            <a:off x="5015880" y="4379482"/>
            <a:ext cx="1345112" cy="292388"/>
          </a:xfrm>
          <a:prstGeom prst="rect">
            <a:avLst/>
          </a:prstGeom>
        </p:spPr>
        <p:txBody>
          <a:bodyPr wrap="none">
            <a:spAutoFit/>
          </a:bodyPr>
          <a:lstStyle/>
          <a:p>
            <a:r>
              <a:rPr lang="en-US" altLang="zh-TW" sz="1300" b="1" dirty="0" err="1">
                <a:latin typeface="+mj-lt"/>
                <a:ea typeface="Arial Unicode MS" panose="020B0604020202020204" pitchFamily="34" charset="-120"/>
                <a:cs typeface="Arial Unicode MS" panose="020B0604020202020204" pitchFamily="34" charset="-120"/>
              </a:rPr>
              <a:t>Hsiu</a:t>
            </a:r>
            <a:r>
              <a:rPr lang="en-US" altLang="zh-TW" sz="1300" b="1" dirty="0">
                <a:latin typeface="+mj-lt"/>
                <a:ea typeface="Arial Unicode MS" panose="020B0604020202020204" pitchFamily="34" charset="-120"/>
                <a:cs typeface="Arial Unicode MS" panose="020B0604020202020204" pitchFamily="34" charset="-120"/>
              </a:rPr>
              <a:t>-Yuan Chang</a:t>
            </a:r>
            <a:endParaRPr lang="zh-TW" altLang="en-US" sz="1300" b="1" dirty="0">
              <a:latin typeface="+mj-lt"/>
              <a:ea typeface="Arial Unicode MS" panose="020B0604020202020204" pitchFamily="34" charset="-120"/>
              <a:cs typeface="Arial Unicode MS" panose="020B0604020202020204" pitchFamily="34" charset="-120"/>
            </a:endParaRPr>
          </a:p>
        </p:txBody>
      </p:sp>
      <p:sp>
        <p:nvSpPr>
          <p:cNvPr id="22" name="矩形 21"/>
          <p:cNvSpPr/>
          <p:nvPr/>
        </p:nvSpPr>
        <p:spPr>
          <a:xfrm>
            <a:off x="7320136" y="4379482"/>
            <a:ext cx="1053494" cy="292388"/>
          </a:xfrm>
          <a:prstGeom prst="rect">
            <a:avLst/>
          </a:prstGeom>
        </p:spPr>
        <p:txBody>
          <a:bodyPr wrap="none">
            <a:spAutoFit/>
          </a:bodyPr>
          <a:lstStyle/>
          <a:p>
            <a:r>
              <a:rPr lang="en-US" altLang="zh-TW" sz="1300" b="1" dirty="0">
                <a:latin typeface="+mj-lt"/>
                <a:ea typeface="Arial Unicode MS" pitchFamily="34" charset="-120"/>
                <a:cs typeface="Arial Unicode MS" pitchFamily="34" charset="-120"/>
              </a:rPr>
              <a:t>Yuan-</a:t>
            </a:r>
            <a:r>
              <a:rPr lang="en-US" altLang="zh-TW" sz="1300" b="1" dirty="0" err="1">
                <a:latin typeface="+mj-lt"/>
                <a:ea typeface="Arial Unicode MS" pitchFamily="34" charset="-120"/>
                <a:cs typeface="Arial Unicode MS" pitchFamily="34" charset="-120"/>
              </a:rPr>
              <a:t>Jie</a:t>
            </a:r>
            <a:r>
              <a:rPr lang="en-US" altLang="zh-TW" sz="1300" b="1" dirty="0">
                <a:latin typeface="+mj-lt"/>
                <a:ea typeface="Arial Unicode MS" pitchFamily="34" charset="-120"/>
                <a:cs typeface="Arial Unicode MS" pitchFamily="34" charset="-120"/>
              </a:rPr>
              <a:t> Tsai</a:t>
            </a:r>
            <a:endParaRPr lang="zh-TW" altLang="en-US" sz="1300" b="1" dirty="0">
              <a:latin typeface="+mj-lt"/>
              <a:ea typeface="Arial Unicode MS" pitchFamily="34" charset="-120"/>
              <a:cs typeface="Arial Unicode MS" pitchFamily="34" charset="-120"/>
            </a:endParaRPr>
          </a:p>
        </p:txBody>
      </p:sp>
      <p:sp>
        <p:nvSpPr>
          <p:cNvPr id="24" name="矩形 23"/>
          <p:cNvSpPr/>
          <p:nvPr/>
        </p:nvSpPr>
        <p:spPr>
          <a:xfrm>
            <a:off x="8476896" y="4379482"/>
            <a:ext cx="931473" cy="292388"/>
          </a:xfrm>
          <a:prstGeom prst="rect">
            <a:avLst/>
          </a:prstGeom>
        </p:spPr>
        <p:txBody>
          <a:bodyPr wrap="none">
            <a:spAutoFit/>
          </a:bodyPr>
          <a:lstStyle/>
          <a:p>
            <a:r>
              <a:rPr lang="en-US" altLang="zh-TW" sz="1300" b="1" dirty="0" err="1">
                <a:latin typeface="+mj-lt"/>
                <a:ea typeface="Arial Unicode MS" pitchFamily="34" charset="-120"/>
                <a:cs typeface="Arial Unicode MS" pitchFamily="34" charset="-120"/>
              </a:rPr>
              <a:t>Jin</a:t>
            </a:r>
            <a:r>
              <a:rPr lang="en-US" altLang="zh-TW" sz="1300" b="1" dirty="0">
                <a:latin typeface="+mj-lt"/>
                <a:ea typeface="Arial Unicode MS" pitchFamily="34" charset="-120"/>
                <a:cs typeface="Arial Unicode MS" pitchFamily="34" charset="-120"/>
              </a:rPr>
              <a:t>-Kun Lin</a:t>
            </a:r>
            <a:endParaRPr lang="zh-TW" altLang="en-US" sz="1300" b="1" dirty="0">
              <a:latin typeface="+mj-lt"/>
              <a:ea typeface="Arial Unicode MS" pitchFamily="34" charset="-120"/>
              <a:cs typeface="Arial Unicode MS" pitchFamily="34" charset="-120"/>
            </a:endParaRPr>
          </a:p>
        </p:txBody>
      </p:sp>
      <p:sp>
        <p:nvSpPr>
          <p:cNvPr id="4" name="矩形 3"/>
          <p:cNvSpPr/>
          <p:nvPr/>
        </p:nvSpPr>
        <p:spPr>
          <a:xfrm>
            <a:off x="2761608" y="6168188"/>
            <a:ext cx="989121" cy="292388"/>
          </a:xfrm>
          <a:prstGeom prst="rect">
            <a:avLst/>
          </a:prstGeom>
        </p:spPr>
        <p:txBody>
          <a:bodyPr wrap="square">
            <a:spAutoFit/>
          </a:bodyPr>
          <a:lstStyle/>
          <a:p>
            <a:r>
              <a:rPr lang="zh-TW" altLang="en-US" sz="1300" b="1" dirty="0">
                <a:latin typeface="+mj-lt"/>
                <a:ea typeface="Arial Unicode MS" panose="020B0604020202020204" pitchFamily="34" charset="-120"/>
                <a:cs typeface="Arial Unicode MS" panose="020B0604020202020204" pitchFamily="34" charset="-120"/>
              </a:rPr>
              <a:t>Yue-Da Lin </a:t>
            </a:r>
          </a:p>
        </p:txBody>
      </p:sp>
      <p:sp>
        <p:nvSpPr>
          <p:cNvPr id="11" name="矩形 10"/>
          <p:cNvSpPr/>
          <p:nvPr/>
        </p:nvSpPr>
        <p:spPr>
          <a:xfrm>
            <a:off x="3719736" y="6168188"/>
            <a:ext cx="1251112" cy="292388"/>
          </a:xfrm>
          <a:prstGeom prst="rect">
            <a:avLst/>
          </a:prstGeom>
        </p:spPr>
        <p:txBody>
          <a:bodyPr wrap="none">
            <a:spAutoFit/>
          </a:bodyPr>
          <a:lstStyle/>
          <a:p>
            <a:r>
              <a:rPr lang="zh-TW" altLang="en-US" sz="1300" b="1" dirty="0">
                <a:latin typeface="+mj-lt"/>
                <a:ea typeface="Arial Unicode MS" panose="020B0604020202020204" pitchFamily="34" charset="-120"/>
                <a:cs typeface="Arial Unicode MS" panose="020B0604020202020204" pitchFamily="34" charset="-120"/>
              </a:rPr>
              <a:t>Wei-Ming Chen</a:t>
            </a:r>
          </a:p>
        </p:txBody>
      </p:sp>
      <p:sp>
        <p:nvSpPr>
          <p:cNvPr id="16" name="矩形 15"/>
          <p:cNvSpPr/>
          <p:nvPr/>
        </p:nvSpPr>
        <p:spPr>
          <a:xfrm>
            <a:off x="5056806" y="6168188"/>
            <a:ext cx="979755" cy="292388"/>
          </a:xfrm>
          <a:prstGeom prst="rect">
            <a:avLst/>
          </a:prstGeom>
        </p:spPr>
        <p:txBody>
          <a:bodyPr wrap="none">
            <a:spAutoFit/>
          </a:bodyPr>
          <a:lstStyle/>
          <a:p>
            <a:r>
              <a:rPr lang="zh-TW" altLang="en-US" sz="1300" b="1" dirty="0">
                <a:latin typeface="+mj-lt"/>
                <a:ea typeface="Arial Unicode MS" panose="020B0604020202020204" pitchFamily="34" charset="-120"/>
                <a:cs typeface="Arial Unicode MS" panose="020B0604020202020204" pitchFamily="34" charset="-120"/>
              </a:rPr>
              <a:t>Yun-Da Tsai</a:t>
            </a:r>
          </a:p>
        </p:txBody>
      </p:sp>
      <p:sp>
        <p:nvSpPr>
          <p:cNvPr id="26" name="矩形 25"/>
          <p:cNvSpPr/>
          <p:nvPr/>
        </p:nvSpPr>
        <p:spPr>
          <a:xfrm>
            <a:off x="6023993" y="6168188"/>
            <a:ext cx="1257075" cy="292388"/>
          </a:xfrm>
          <a:prstGeom prst="rect">
            <a:avLst/>
          </a:prstGeom>
        </p:spPr>
        <p:txBody>
          <a:bodyPr wrap="none">
            <a:spAutoFit/>
          </a:bodyPr>
          <a:lstStyle/>
          <a:p>
            <a:r>
              <a:rPr lang="zh-TW" altLang="en-US" sz="1300" b="1" dirty="0">
                <a:latin typeface="+mj-lt"/>
                <a:ea typeface="Arial Unicode MS" panose="020B0604020202020204" pitchFamily="34" charset="-120"/>
                <a:cs typeface="Arial Unicode MS" panose="020B0604020202020204" pitchFamily="34" charset="-120"/>
              </a:rPr>
              <a:t>Cheng-Jhih Han</a:t>
            </a:r>
          </a:p>
        </p:txBody>
      </p:sp>
      <p:sp>
        <p:nvSpPr>
          <p:cNvPr id="28" name="矩形 27"/>
          <p:cNvSpPr/>
          <p:nvPr/>
        </p:nvSpPr>
        <p:spPr>
          <a:xfrm>
            <a:off x="7398458" y="6168188"/>
            <a:ext cx="866648" cy="292388"/>
          </a:xfrm>
          <a:prstGeom prst="rect">
            <a:avLst/>
          </a:prstGeom>
        </p:spPr>
        <p:txBody>
          <a:bodyPr wrap="none">
            <a:spAutoFit/>
          </a:bodyPr>
          <a:lstStyle/>
          <a:p>
            <a:r>
              <a:rPr lang="zh-TW" altLang="en-US" sz="1300" b="1" dirty="0">
                <a:latin typeface="+mj-lt"/>
                <a:ea typeface="Arial Unicode MS" panose="020B0604020202020204" pitchFamily="34" charset="-120"/>
                <a:cs typeface="Arial Unicode MS" panose="020B0604020202020204" pitchFamily="34" charset="-120"/>
              </a:rPr>
              <a:t>Yi-Jing Lin</a:t>
            </a:r>
          </a:p>
        </p:txBody>
      </p:sp>
      <p:sp>
        <p:nvSpPr>
          <p:cNvPr id="30" name="矩形 29"/>
          <p:cNvSpPr/>
          <p:nvPr/>
        </p:nvSpPr>
        <p:spPr>
          <a:xfrm>
            <a:off x="1570450" y="6168188"/>
            <a:ext cx="1083823" cy="292388"/>
          </a:xfrm>
          <a:prstGeom prst="rect">
            <a:avLst/>
          </a:prstGeom>
        </p:spPr>
        <p:txBody>
          <a:bodyPr wrap="none">
            <a:spAutoFit/>
          </a:bodyPr>
          <a:lstStyle/>
          <a:p>
            <a:r>
              <a:rPr lang="zh-TW" altLang="en-US" sz="1300" b="1" dirty="0">
                <a:latin typeface="+mj-lt"/>
                <a:ea typeface="Arial Unicode MS" panose="020B0604020202020204" pitchFamily="34" charset="-120"/>
                <a:cs typeface="Arial Unicode MS" panose="020B0604020202020204" pitchFamily="34" charset="-120"/>
              </a:rPr>
              <a:t>Yu-Ming Guo</a:t>
            </a:r>
          </a:p>
        </p:txBody>
      </p:sp>
      <p:sp>
        <p:nvSpPr>
          <p:cNvPr id="32" name="矩形 31"/>
          <p:cNvSpPr/>
          <p:nvPr/>
        </p:nvSpPr>
        <p:spPr>
          <a:xfrm>
            <a:off x="6388984" y="4379482"/>
            <a:ext cx="946156" cy="292388"/>
          </a:xfrm>
          <a:prstGeom prst="rect">
            <a:avLst/>
          </a:prstGeom>
        </p:spPr>
        <p:txBody>
          <a:bodyPr wrap="none">
            <a:spAutoFit/>
          </a:bodyPr>
          <a:lstStyle/>
          <a:p>
            <a:r>
              <a:rPr lang="en-US" altLang="zh-TW" sz="1300" b="1" dirty="0">
                <a:solidFill>
                  <a:srgbClr val="000000"/>
                </a:solidFill>
                <a:latin typeface="+mj-lt"/>
                <a:ea typeface="Arial Unicode MS" panose="020B0604020202020204" pitchFamily="34" charset="-120"/>
                <a:cs typeface="Arial Unicode MS" panose="020B0604020202020204" pitchFamily="34" charset="-120"/>
              </a:rPr>
              <a:t>Tzu-</a:t>
            </a:r>
            <a:r>
              <a:rPr lang="en-US" altLang="zh-TW" sz="1300" b="1" dirty="0" err="1">
                <a:solidFill>
                  <a:srgbClr val="000000"/>
                </a:solidFill>
                <a:latin typeface="+mj-lt"/>
                <a:ea typeface="Arial Unicode MS" panose="020B0604020202020204" pitchFamily="34" charset="-120"/>
                <a:cs typeface="Arial Unicode MS" panose="020B0604020202020204" pitchFamily="34" charset="-120"/>
              </a:rPr>
              <a:t>Jui</a:t>
            </a:r>
            <a:r>
              <a:rPr lang="en-US" altLang="zh-TW" sz="1300" b="1" dirty="0">
                <a:solidFill>
                  <a:srgbClr val="000000"/>
                </a:solidFill>
                <a:latin typeface="+mj-lt"/>
                <a:ea typeface="Arial Unicode MS" panose="020B0604020202020204" pitchFamily="34" charset="-120"/>
                <a:cs typeface="Arial Unicode MS" panose="020B0604020202020204" pitchFamily="34" charset="-120"/>
              </a:rPr>
              <a:t> Sun</a:t>
            </a:r>
            <a:endParaRPr lang="zh-TW" altLang="en-US" sz="1300" b="1" dirty="0">
              <a:latin typeface="+mj-lt"/>
              <a:ea typeface="Arial Unicode MS" panose="020B0604020202020204" pitchFamily="34" charset="-120"/>
              <a:cs typeface="Arial Unicode MS" panose="020B0604020202020204" pitchFamily="34" charset="-120"/>
            </a:endParaRPr>
          </a:p>
        </p:txBody>
      </p:sp>
      <p:sp>
        <p:nvSpPr>
          <p:cNvPr id="35" name="矩形 34"/>
          <p:cNvSpPr/>
          <p:nvPr/>
        </p:nvSpPr>
        <p:spPr>
          <a:xfrm>
            <a:off x="8214580" y="6168188"/>
            <a:ext cx="1265796" cy="292388"/>
          </a:xfrm>
          <a:prstGeom prst="rect">
            <a:avLst/>
          </a:prstGeom>
        </p:spPr>
        <p:txBody>
          <a:bodyPr wrap="none">
            <a:spAutoFit/>
          </a:bodyPr>
          <a:lstStyle/>
          <a:p>
            <a:r>
              <a:rPr lang="en-US" altLang="zh-TW" sz="1300" b="1" dirty="0">
                <a:latin typeface="+mj-lt"/>
                <a:ea typeface="Arial Unicode MS" panose="020B0604020202020204" pitchFamily="34" charset="-120"/>
                <a:cs typeface="Arial Unicode MS" panose="020B0604020202020204" pitchFamily="34" charset="-120"/>
              </a:rPr>
              <a:t>Yi-</a:t>
            </a:r>
            <a:r>
              <a:rPr lang="en-US" altLang="zh-TW" sz="1300" b="1" dirty="0" err="1">
                <a:latin typeface="+mj-lt"/>
                <a:ea typeface="Arial Unicode MS" panose="020B0604020202020204" pitchFamily="34" charset="-120"/>
                <a:cs typeface="Arial Unicode MS" panose="020B0604020202020204" pitchFamily="34" charset="-120"/>
              </a:rPr>
              <a:t>Heng</a:t>
            </a:r>
            <a:r>
              <a:rPr lang="en-US" altLang="zh-TW" sz="1300" b="1" dirty="0">
                <a:latin typeface="+mj-lt"/>
                <a:ea typeface="Arial Unicode MS" panose="020B0604020202020204" pitchFamily="34" charset="-120"/>
                <a:cs typeface="Arial Unicode MS" panose="020B0604020202020204" pitchFamily="34" charset="-120"/>
              </a:rPr>
              <a:t> Chiang </a:t>
            </a:r>
            <a:endParaRPr lang="zh-TW" altLang="en-US" sz="1300" b="1" dirty="0">
              <a:latin typeface="+mj-lt"/>
              <a:ea typeface="Arial Unicode MS" panose="020B0604020202020204" pitchFamily="34" charset="-120"/>
              <a:cs typeface="Arial Unicode MS" panose="020B0604020202020204" pitchFamily="34" charset="-120"/>
            </a:endParaRPr>
          </a:p>
        </p:txBody>
      </p:sp>
      <p:sp>
        <p:nvSpPr>
          <p:cNvPr id="37" name="矩形 36"/>
          <p:cNvSpPr/>
          <p:nvPr/>
        </p:nvSpPr>
        <p:spPr>
          <a:xfrm>
            <a:off x="9343569" y="6168188"/>
            <a:ext cx="1433277" cy="292388"/>
          </a:xfrm>
          <a:prstGeom prst="rect">
            <a:avLst/>
          </a:prstGeom>
        </p:spPr>
        <p:txBody>
          <a:bodyPr wrap="none">
            <a:spAutoFit/>
          </a:bodyPr>
          <a:lstStyle/>
          <a:p>
            <a:r>
              <a:rPr lang="en-US" altLang="zh-TW" sz="1300" b="1" dirty="0">
                <a:solidFill>
                  <a:srgbClr val="000000"/>
                </a:solidFill>
                <a:latin typeface="+mj-lt"/>
                <a:ea typeface="Arial Unicode MS" panose="020B0604020202020204" pitchFamily="34" charset="-120"/>
                <a:cs typeface="Arial Unicode MS" panose="020B0604020202020204" pitchFamily="34" charset="-120"/>
              </a:rPr>
              <a:t>Ching-Yuan </a:t>
            </a:r>
            <a:r>
              <a:rPr lang="en-US" altLang="zh-TW" sz="1300" b="1" dirty="0" err="1">
                <a:solidFill>
                  <a:srgbClr val="000000"/>
                </a:solidFill>
                <a:latin typeface="+mj-lt"/>
                <a:ea typeface="Arial Unicode MS" panose="020B0604020202020204" pitchFamily="34" charset="-120"/>
                <a:cs typeface="Arial Unicode MS" panose="020B0604020202020204" pitchFamily="34" charset="-120"/>
              </a:rPr>
              <a:t>Chien</a:t>
            </a:r>
            <a:r>
              <a:rPr lang="en-US" altLang="zh-TW" sz="1300" b="1" dirty="0">
                <a:latin typeface="+mj-lt"/>
                <a:ea typeface="Arial Unicode MS" panose="020B0604020202020204" pitchFamily="34" charset="-120"/>
                <a:cs typeface="Arial Unicode MS" panose="020B0604020202020204" pitchFamily="34" charset="-120"/>
              </a:rPr>
              <a:t> </a:t>
            </a:r>
            <a:endParaRPr lang="zh-TW" altLang="en-US" sz="1300" b="1" dirty="0">
              <a:latin typeface="+mj-lt"/>
              <a:ea typeface="Arial Unicode MS" panose="020B0604020202020204" pitchFamily="34" charset="-120"/>
              <a:cs typeface="Arial Unicode MS" panose="020B0604020202020204" pitchFamily="34" charset="-120"/>
            </a:endParaRPr>
          </a:p>
        </p:txBody>
      </p:sp>
      <p:pic>
        <p:nvPicPr>
          <p:cNvPr id="39" name="圖片 38"/>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8472368" y="2991515"/>
            <a:ext cx="936000" cy="1425398"/>
          </a:xfrm>
          <a:prstGeom prst="rect">
            <a:avLst/>
          </a:prstGeom>
        </p:spPr>
      </p:pic>
      <p:pic>
        <p:nvPicPr>
          <p:cNvPr id="42" name="圖片 41"/>
          <p:cNvPicPr>
            <a:picLocks/>
          </p:cNvPicPr>
          <p:nvPr/>
        </p:nvPicPr>
        <p:blipFill rotWithShape="1">
          <a:blip r:embed="rId8" cstate="screen">
            <a:extLst>
              <a:ext uri="{28A0092B-C50C-407E-A947-70E740481C1C}">
                <a14:useLocalDpi xmlns:a14="http://schemas.microsoft.com/office/drawing/2010/main"/>
              </a:ext>
            </a:extLst>
          </a:blip>
          <a:srcRect/>
          <a:stretch/>
        </p:blipFill>
        <p:spPr>
          <a:xfrm>
            <a:off x="1603928" y="4763565"/>
            <a:ext cx="1080000" cy="1440000"/>
          </a:xfrm>
          <a:prstGeom prst="rect">
            <a:avLst/>
          </a:prstGeom>
        </p:spPr>
      </p:pic>
      <p:pic>
        <p:nvPicPr>
          <p:cNvPr id="43" name="圖片 42"/>
          <p:cNvPicPr>
            <a:picLocks/>
          </p:cNvPicPr>
          <p:nvPr/>
        </p:nvPicPr>
        <p:blipFill rotWithShape="1">
          <a:blip r:embed="rId9" cstate="screen">
            <a:extLst>
              <a:ext uri="{28A0092B-C50C-407E-A947-70E740481C1C}">
                <a14:useLocalDpi xmlns:a14="http://schemas.microsoft.com/office/drawing/2010/main"/>
              </a:ext>
            </a:extLst>
          </a:blip>
          <a:srcRect/>
          <a:stretch/>
        </p:blipFill>
        <p:spPr>
          <a:xfrm>
            <a:off x="2727704" y="4763565"/>
            <a:ext cx="1080000" cy="1440000"/>
          </a:xfrm>
          <a:prstGeom prst="rect">
            <a:avLst/>
          </a:prstGeom>
        </p:spPr>
      </p:pic>
      <p:pic>
        <p:nvPicPr>
          <p:cNvPr id="45" name="圖片 44"/>
          <p:cNvPicPr>
            <a:picLocks/>
          </p:cNvPicPr>
          <p:nvPr/>
        </p:nvPicPr>
        <p:blipFill rotWithShape="1">
          <a:blip r:embed="rId10" cstate="screen">
            <a:extLst>
              <a:ext uri="{28A0092B-C50C-407E-A947-70E740481C1C}">
                <a14:useLocalDpi xmlns:a14="http://schemas.microsoft.com/office/drawing/2010/main"/>
              </a:ext>
            </a:extLst>
          </a:blip>
          <a:srcRect/>
          <a:stretch/>
        </p:blipFill>
        <p:spPr>
          <a:xfrm>
            <a:off x="4966328" y="4763565"/>
            <a:ext cx="1080000" cy="1440000"/>
          </a:xfrm>
          <a:prstGeom prst="rect">
            <a:avLst/>
          </a:prstGeom>
        </p:spPr>
      </p:pic>
      <p:pic>
        <p:nvPicPr>
          <p:cNvPr id="46" name="圖片 45"/>
          <p:cNvPicPr>
            <a:picLocks/>
          </p:cNvPicPr>
          <p:nvPr/>
        </p:nvPicPr>
        <p:blipFill rotWithShape="1">
          <a:blip r:embed="rId11" cstate="screen">
            <a:extLst>
              <a:ext uri="{28A0092B-C50C-407E-A947-70E740481C1C}">
                <a14:useLocalDpi xmlns:a14="http://schemas.microsoft.com/office/drawing/2010/main"/>
              </a:ext>
            </a:extLst>
          </a:blip>
          <a:srcRect/>
          <a:stretch/>
        </p:blipFill>
        <p:spPr>
          <a:xfrm>
            <a:off x="6095334" y="4763565"/>
            <a:ext cx="1080000" cy="1440000"/>
          </a:xfrm>
          <a:prstGeom prst="rect">
            <a:avLst/>
          </a:prstGeom>
        </p:spPr>
      </p:pic>
      <p:pic>
        <p:nvPicPr>
          <p:cNvPr id="47" name="圖片 46"/>
          <p:cNvPicPr>
            <a:picLocks/>
          </p:cNvPicPr>
          <p:nvPr/>
        </p:nvPicPr>
        <p:blipFill rotWithShape="1">
          <a:blip r:embed="rId12" cstate="screen">
            <a:extLst>
              <a:ext uri="{28A0092B-C50C-407E-A947-70E740481C1C}">
                <a14:useLocalDpi xmlns:a14="http://schemas.microsoft.com/office/drawing/2010/main"/>
              </a:ext>
            </a:extLst>
          </a:blip>
          <a:srcRect/>
          <a:stretch/>
        </p:blipFill>
        <p:spPr>
          <a:xfrm>
            <a:off x="7248128" y="4763565"/>
            <a:ext cx="1080000" cy="1440000"/>
          </a:xfrm>
          <a:prstGeom prst="rect">
            <a:avLst/>
          </a:prstGeom>
        </p:spPr>
      </p:pic>
      <p:pic>
        <p:nvPicPr>
          <p:cNvPr id="48" name="圖片 47"/>
          <p:cNvPicPr>
            <a:picLocks/>
          </p:cNvPicPr>
          <p:nvPr/>
        </p:nvPicPr>
        <p:blipFill rotWithShape="1">
          <a:blip r:embed="rId13" cstate="screen">
            <a:extLst>
              <a:ext uri="{28A0092B-C50C-407E-A947-70E740481C1C}">
                <a14:useLocalDpi xmlns:a14="http://schemas.microsoft.com/office/drawing/2010/main"/>
              </a:ext>
            </a:extLst>
          </a:blip>
          <a:srcRect/>
          <a:stretch/>
        </p:blipFill>
        <p:spPr>
          <a:xfrm>
            <a:off x="8422492" y="4763565"/>
            <a:ext cx="933134" cy="1440000"/>
          </a:xfrm>
          <a:prstGeom prst="rect">
            <a:avLst/>
          </a:prstGeom>
        </p:spPr>
      </p:pic>
      <p:pic>
        <p:nvPicPr>
          <p:cNvPr id="49" name="圖片 48"/>
          <p:cNvPicPr>
            <a:picLocks/>
          </p:cNvPicPr>
          <p:nvPr/>
        </p:nvPicPr>
        <p:blipFill rotWithShape="1">
          <a:blip r:embed="rId14" cstate="screen">
            <a:extLst>
              <a:ext uri="{28A0092B-C50C-407E-A947-70E740481C1C}">
                <a14:useLocalDpi xmlns:a14="http://schemas.microsoft.com/office/drawing/2010/main"/>
              </a:ext>
            </a:extLst>
          </a:blip>
          <a:srcRect/>
          <a:stretch/>
        </p:blipFill>
        <p:spPr>
          <a:xfrm>
            <a:off x="9585662" y="4763565"/>
            <a:ext cx="946445" cy="1440000"/>
          </a:xfrm>
          <a:prstGeom prst="rect">
            <a:avLst/>
          </a:prstGeom>
        </p:spPr>
      </p:pic>
      <p:pic>
        <p:nvPicPr>
          <p:cNvPr id="50" name="圖片 49"/>
          <p:cNvPicPr>
            <a:picLocks/>
          </p:cNvPicPr>
          <p:nvPr/>
        </p:nvPicPr>
        <p:blipFill rotWithShape="1">
          <a:blip r:embed="rId15" cstate="screen">
            <a:extLst>
              <a:ext uri="{28A0092B-C50C-407E-A947-70E740481C1C}">
                <a14:useLocalDpi xmlns:a14="http://schemas.microsoft.com/office/drawing/2010/main"/>
              </a:ext>
            </a:extLst>
          </a:blip>
          <a:srcRect/>
          <a:stretch/>
        </p:blipFill>
        <p:spPr>
          <a:xfrm>
            <a:off x="3845143" y="4763565"/>
            <a:ext cx="1080000" cy="1440000"/>
          </a:xfrm>
          <a:prstGeom prst="rect">
            <a:avLst/>
          </a:prstGeom>
        </p:spPr>
      </p:pic>
      <p:pic>
        <p:nvPicPr>
          <p:cNvPr id="51" name="圖片 50"/>
          <p:cNvPicPr>
            <a:picLocks/>
          </p:cNvPicPr>
          <p:nvPr/>
        </p:nvPicPr>
        <p:blipFill rotWithShape="1">
          <a:blip r:embed="rId16" cstate="screen">
            <a:extLst>
              <a:ext uri="{28A0092B-C50C-407E-A947-70E740481C1C}">
                <a14:useLocalDpi xmlns:a14="http://schemas.microsoft.com/office/drawing/2010/main"/>
              </a:ext>
            </a:extLst>
          </a:blip>
          <a:srcRect/>
          <a:stretch/>
        </p:blipFill>
        <p:spPr>
          <a:xfrm>
            <a:off x="3863752" y="2991515"/>
            <a:ext cx="1080000" cy="1440000"/>
          </a:xfrm>
          <a:prstGeom prst="rect">
            <a:avLst/>
          </a:prstGeom>
        </p:spPr>
      </p:pic>
      <p:pic>
        <p:nvPicPr>
          <p:cNvPr id="53" name="圖片 52"/>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2711624" y="2991515"/>
            <a:ext cx="1080000" cy="1450496"/>
          </a:xfrm>
          <a:prstGeom prst="rect">
            <a:avLst/>
          </a:prstGeom>
        </p:spPr>
      </p:pic>
      <p:pic>
        <p:nvPicPr>
          <p:cNvPr id="54" name="圖片 53"/>
          <p:cNvPicPr>
            <a:picLocks/>
          </p:cNvPicPr>
          <p:nvPr/>
        </p:nvPicPr>
        <p:blipFill rotWithShape="1">
          <a:blip r:embed="rId18" cstate="screen">
            <a:extLst>
              <a:ext uri="{28A0092B-C50C-407E-A947-70E740481C1C}">
                <a14:useLocalDpi xmlns:a14="http://schemas.microsoft.com/office/drawing/2010/main"/>
              </a:ext>
            </a:extLst>
          </a:blip>
          <a:srcRect/>
          <a:stretch/>
        </p:blipFill>
        <p:spPr>
          <a:xfrm>
            <a:off x="7321371" y="2991515"/>
            <a:ext cx="1080000" cy="1440000"/>
          </a:xfrm>
          <a:prstGeom prst="rect">
            <a:avLst/>
          </a:prstGeom>
        </p:spPr>
      </p:pic>
      <p:pic>
        <p:nvPicPr>
          <p:cNvPr id="5" name="圖片 4"/>
          <p:cNvPicPr>
            <a:picLocks/>
          </p:cNvPicPr>
          <p:nvPr/>
        </p:nvPicPr>
        <p:blipFill rotWithShape="1">
          <a:blip r:embed="rId19" cstate="screen">
            <a:extLst>
              <a:ext uri="{28A0092B-C50C-407E-A947-70E740481C1C}">
                <a14:useLocalDpi xmlns:a14="http://schemas.microsoft.com/office/drawing/2010/main"/>
              </a:ext>
            </a:extLst>
          </a:blip>
          <a:srcRect/>
          <a:stretch/>
        </p:blipFill>
        <p:spPr>
          <a:xfrm>
            <a:off x="5015880" y="2991515"/>
            <a:ext cx="1080000" cy="1440000"/>
          </a:xfrm>
          <a:prstGeom prst="rect">
            <a:avLst/>
          </a:prstGeom>
        </p:spPr>
      </p:pic>
      <p:pic>
        <p:nvPicPr>
          <p:cNvPr id="12" name="圖片 11"/>
          <p:cNvPicPr>
            <a:picLocks/>
          </p:cNvPicPr>
          <p:nvPr/>
        </p:nvPicPr>
        <p:blipFill rotWithShape="1">
          <a:blip r:embed="rId20" cstate="screen">
            <a:extLst>
              <a:ext uri="{28A0092B-C50C-407E-A947-70E740481C1C}">
                <a14:useLocalDpi xmlns:a14="http://schemas.microsoft.com/office/drawing/2010/main"/>
              </a:ext>
            </a:extLst>
          </a:blip>
          <a:srcRect/>
          <a:stretch/>
        </p:blipFill>
        <p:spPr>
          <a:xfrm>
            <a:off x="6204449" y="2991515"/>
            <a:ext cx="1080000" cy="1440000"/>
          </a:xfrm>
          <a:prstGeom prst="rect">
            <a:avLst/>
          </a:prstGeom>
        </p:spPr>
      </p:pic>
      <p:sp>
        <p:nvSpPr>
          <p:cNvPr id="3" name="矩形 2"/>
          <p:cNvSpPr/>
          <p:nvPr/>
        </p:nvSpPr>
        <p:spPr>
          <a:xfrm>
            <a:off x="2631323" y="2032392"/>
            <a:ext cx="6929355" cy="892552"/>
          </a:xfrm>
          <a:prstGeom prst="rect">
            <a:avLst/>
          </a:prstGeom>
        </p:spPr>
        <p:txBody>
          <a:bodyPr wrap="square">
            <a:spAutoFit/>
          </a:bodyPr>
          <a:lstStyle/>
          <a:p>
            <a:pPr algn="ctr"/>
            <a:r>
              <a:rPr lang="zh-TW" altLang="en-US" sz="2600" b="1" dirty="0">
                <a:latin typeface="+mj-lt"/>
                <a:ea typeface="+mj-ea"/>
                <a:cs typeface="+mj-cs"/>
              </a:rPr>
              <a:t>Department of Information Management </a:t>
            </a:r>
          </a:p>
          <a:p>
            <a:pPr algn="ctr"/>
            <a:r>
              <a:rPr lang="zh-TW" altLang="en-US" sz="2600" b="1" dirty="0">
                <a:latin typeface="+mj-lt"/>
                <a:ea typeface="+mj-ea"/>
                <a:cs typeface="+mj-cs"/>
              </a:rPr>
              <a:t>Tamkang University, Taiwan</a:t>
            </a:r>
          </a:p>
        </p:txBody>
      </p:sp>
      <p:pic>
        <p:nvPicPr>
          <p:cNvPr id="10" name="圖片 9"/>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9480376" y="2991515"/>
            <a:ext cx="1065600" cy="1440000"/>
          </a:xfrm>
          <a:prstGeom prst="rect">
            <a:avLst/>
          </a:prstGeom>
        </p:spPr>
      </p:pic>
      <p:sp>
        <p:nvSpPr>
          <p:cNvPr id="13" name="矩形 12"/>
          <p:cNvSpPr/>
          <p:nvPr/>
        </p:nvSpPr>
        <p:spPr>
          <a:xfrm>
            <a:off x="9389928" y="4379482"/>
            <a:ext cx="1305165" cy="292388"/>
          </a:xfrm>
          <a:prstGeom prst="rect">
            <a:avLst/>
          </a:prstGeom>
        </p:spPr>
        <p:txBody>
          <a:bodyPr wrap="none">
            <a:spAutoFit/>
          </a:bodyPr>
          <a:lstStyle/>
          <a:p>
            <a:r>
              <a:rPr lang="zh-TW" altLang="en-US" sz="1300" b="1" dirty="0">
                <a:latin typeface="+mj-lt"/>
                <a:ea typeface="Arial Unicode MS" pitchFamily="34" charset="-120"/>
                <a:cs typeface="Arial Unicode MS" pitchFamily="34" charset="-120"/>
              </a:rPr>
              <a:t>Cheng-Hung Lee</a:t>
            </a:r>
          </a:p>
        </p:txBody>
      </p:sp>
      <p:sp>
        <p:nvSpPr>
          <p:cNvPr id="40" name="文字方塊 14"/>
          <p:cNvSpPr txBox="1">
            <a:spLocks noChangeArrowheads="1"/>
          </p:cNvSpPr>
          <p:nvPr/>
        </p:nvSpPr>
        <p:spPr bwMode="auto">
          <a:xfrm>
            <a:off x="7706376" y="-27384"/>
            <a:ext cx="2134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hangingPunct="1"/>
            <a:r>
              <a:rPr kumimoji="0" lang="en-US" altLang="zh-TW" sz="1800" b="1" dirty="0" err="1">
                <a:solidFill>
                  <a:srgbClr val="FF0000"/>
                </a:solidFill>
                <a:latin typeface="Calibri" pitchFamily="34" charset="0"/>
              </a:rPr>
              <a:t>Tamkang</a:t>
            </a:r>
            <a:r>
              <a:rPr kumimoji="0" lang="en-US" altLang="zh-TW" sz="1800" b="1" dirty="0">
                <a:solidFill>
                  <a:srgbClr val="FF0000"/>
                </a:solidFill>
                <a:latin typeface="Calibri" pitchFamily="34" charset="0"/>
              </a:rPr>
              <a:t> University</a:t>
            </a:r>
            <a:endParaRPr kumimoji="0" lang="zh-TW" altLang="en-US" sz="1800" b="1" dirty="0">
              <a:solidFill>
                <a:srgbClr val="FF0000"/>
              </a:solidFill>
              <a:latin typeface="Calibri" pitchFamily="34" charset="0"/>
            </a:endParaRPr>
          </a:p>
        </p:txBody>
      </p:sp>
      <p:sp>
        <p:nvSpPr>
          <p:cNvPr id="41" name="矩形 40"/>
          <p:cNvSpPr/>
          <p:nvPr/>
        </p:nvSpPr>
        <p:spPr>
          <a:xfrm>
            <a:off x="5087889" y="81036"/>
            <a:ext cx="1742785" cy="1015663"/>
          </a:xfrm>
          <a:prstGeom prst="rect">
            <a:avLst/>
          </a:prstGeom>
        </p:spPr>
        <p:txBody>
          <a:bodyPr wrap="none">
            <a:spAutoFit/>
          </a:bodyPr>
          <a:lstStyle/>
          <a:p>
            <a:r>
              <a:rPr lang="en-US" altLang="zh-TW" sz="6000" b="1" dirty="0">
                <a:solidFill>
                  <a:srgbClr val="C00000"/>
                </a:solidFill>
              </a:rPr>
              <a:t>2016</a:t>
            </a:r>
            <a:endParaRPr lang="zh-TW" altLang="en-US" sz="6000" b="1" dirty="0">
              <a:solidFill>
                <a:srgbClr val="C00000"/>
              </a:solidFill>
            </a:endParaRPr>
          </a:p>
        </p:txBody>
      </p:sp>
      <p:sp>
        <p:nvSpPr>
          <p:cNvPr id="44" name="矩形 43"/>
          <p:cNvSpPr/>
          <p:nvPr/>
        </p:nvSpPr>
        <p:spPr>
          <a:xfrm>
            <a:off x="9370620" y="2678724"/>
            <a:ext cx="1261884" cy="246221"/>
          </a:xfrm>
          <a:prstGeom prst="rect">
            <a:avLst/>
          </a:prstGeom>
        </p:spPr>
        <p:txBody>
          <a:bodyPr wrap="none">
            <a:spAutoFit/>
          </a:bodyPr>
          <a:lstStyle/>
          <a:p>
            <a:r>
              <a:rPr lang="en-US" altLang="zh-TW" sz="1000" b="1" dirty="0"/>
              <a:t>Sagacity Technology</a:t>
            </a:r>
            <a:endParaRPr lang="zh-TW" altLang="en-US" sz="1000" b="1" dirty="0"/>
          </a:p>
        </p:txBody>
      </p:sp>
    </p:spTree>
    <p:extLst>
      <p:ext uri="{BB962C8B-B14F-4D97-AF65-F5344CB8AC3E}">
        <p14:creationId xmlns:p14="http://schemas.microsoft.com/office/powerpoint/2010/main" val="1893036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9496" y="40088"/>
            <a:ext cx="963680" cy="436585"/>
          </a:xfrm>
          <a:prstGeom prst="rect">
            <a:avLst/>
          </a:prstGeom>
        </p:spPr>
      </p:pic>
      <p:pic>
        <p:nvPicPr>
          <p:cNvPr id="8" name="Picture 5" descr="C:\Users\myday\Downloads\TKU-logo-12c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77206" y="1"/>
            <a:ext cx="855298" cy="851587"/>
          </a:xfrm>
          <a:prstGeom prst="rect">
            <a:avLst/>
          </a:prstGeom>
          <a:noFill/>
          <a:ln w="9525">
            <a:noFill/>
            <a:miter lim="800000"/>
            <a:headEnd/>
            <a:tailEnd/>
          </a:ln>
        </p:spPr>
      </p:pic>
      <p:sp>
        <p:nvSpPr>
          <p:cNvPr id="2" name="標題 1"/>
          <p:cNvSpPr>
            <a:spLocks noGrp="1"/>
          </p:cNvSpPr>
          <p:nvPr>
            <p:ph type="ctrTitle"/>
          </p:nvPr>
        </p:nvSpPr>
        <p:spPr>
          <a:xfrm>
            <a:off x="1502096" y="788400"/>
            <a:ext cx="9130408" cy="1272449"/>
          </a:xfrm>
        </p:spPr>
        <p:txBody>
          <a:bodyPr>
            <a:normAutofit/>
          </a:bodyPr>
          <a:lstStyle/>
          <a:p>
            <a:r>
              <a:rPr lang="en-US" altLang="zh-TW" sz="3800" dirty="0"/>
              <a:t>IMTKU Question Answering System for </a:t>
            </a:r>
            <a:br>
              <a:rPr lang="en-US" altLang="zh-TW" sz="3800" dirty="0"/>
            </a:br>
            <a:r>
              <a:rPr lang="en-US" altLang="zh-TW" sz="3800" dirty="0"/>
              <a:t>World History Exams at </a:t>
            </a:r>
            <a:r>
              <a:rPr lang="en-US" altLang="zh-TW" sz="3800" dirty="0">
                <a:solidFill>
                  <a:srgbClr val="C00000"/>
                </a:solidFill>
              </a:rPr>
              <a:t>NTCIR-13</a:t>
            </a:r>
            <a:r>
              <a:rPr lang="en-US" altLang="zh-TW" sz="3800" dirty="0"/>
              <a:t> QALab-3</a:t>
            </a:r>
            <a:endParaRPr lang="zh-TW" altLang="en-US" sz="3800" dirty="0">
              <a:solidFill>
                <a:srgbClr val="C00000"/>
              </a:solidFill>
            </a:endParaRPr>
          </a:p>
        </p:txBody>
      </p:sp>
      <p:pic>
        <p:nvPicPr>
          <p:cNvPr id="9" name="Picture 6" descr="C:\Users\myday\Downloads\TKU-title15cm.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96201" y="312912"/>
            <a:ext cx="1756343" cy="451793"/>
          </a:xfrm>
          <a:prstGeom prst="rect">
            <a:avLst/>
          </a:prstGeom>
          <a:noFill/>
          <a:ln w="9525">
            <a:noFill/>
            <a:miter lim="800000"/>
            <a:headEnd/>
            <a:tailEnd/>
          </a:ln>
        </p:spPr>
      </p:pic>
      <p:sp>
        <p:nvSpPr>
          <p:cNvPr id="15" name="副標題 2"/>
          <p:cNvSpPr txBox="1">
            <a:spLocks/>
          </p:cNvSpPr>
          <p:nvPr/>
        </p:nvSpPr>
        <p:spPr>
          <a:xfrm>
            <a:off x="1643112" y="6380918"/>
            <a:ext cx="8496944" cy="432048"/>
          </a:xfrm>
          <a:prstGeom prst="rect">
            <a:avLst/>
          </a:prstGeom>
        </p:spPr>
        <p:txBody>
          <a:bodyPr vert="horz" lIns="91440" tIns="45720" rIns="91440" bIns="45720" rtlCol="0">
            <a:noAutofit/>
          </a:bodyPr>
          <a:lstStyle/>
          <a:p>
            <a:pPr algn="ctr">
              <a:spcBef>
                <a:spcPct val="20000"/>
              </a:spcBef>
              <a:defRPr/>
            </a:pPr>
            <a:r>
              <a:rPr lang="en-US" altLang="zh-TW" sz="1400" dirty="0">
                <a:solidFill>
                  <a:schemeClr val="tx1">
                    <a:tint val="75000"/>
                  </a:schemeClr>
                </a:solidFill>
                <a:hlinkClick r:id="rId5"/>
              </a:rPr>
              <a:t>myday@mail.tku.edu.tw</a:t>
            </a:r>
            <a:endParaRPr lang="en-US" altLang="zh-TW" sz="1400" dirty="0">
              <a:solidFill>
                <a:schemeClr val="tx1">
                  <a:tint val="75000"/>
                </a:schemeClr>
              </a:solidFill>
            </a:endParaRPr>
          </a:p>
          <a:p>
            <a:pPr lvl="0" algn="ctr">
              <a:defRPr/>
            </a:pPr>
            <a:r>
              <a:rPr lang="en-US" altLang="zh-TW" sz="1400" dirty="0">
                <a:solidFill>
                  <a:schemeClr val="tx1">
                    <a:tint val="75000"/>
                  </a:schemeClr>
                </a:solidFill>
              </a:rPr>
              <a:t>NTCIR-13 Conference, December 5-8, 2017, Tokyo, Japan</a:t>
            </a:r>
          </a:p>
        </p:txBody>
      </p:sp>
      <p:sp>
        <p:nvSpPr>
          <p:cNvPr id="3" name="矩形 2"/>
          <p:cNvSpPr/>
          <p:nvPr/>
        </p:nvSpPr>
        <p:spPr>
          <a:xfrm>
            <a:off x="2631323" y="2032392"/>
            <a:ext cx="6929355" cy="892552"/>
          </a:xfrm>
          <a:prstGeom prst="rect">
            <a:avLst/>
          </a:prstGeom>
        </p:spPr>
        <p:txBody>
          <a:bodyPr wrap="square">
            <a:spAutoFit/>
          </a:bodyPr>
          <a:lstStyle/>
          <a:p>
            <a:pPr algn="ctr"/>
            <a:r>
              <a:rPr lang="zh-TW" altLang="en-US" sz="2600" b="1" dirty="0">
                <a:latin typeface="+mj-lt"/>
                <a:ea typeface="+mj-ea"/>
                <a:cs typeface="+mj-cs"/>
              </a:rPr>
              <a:t>Department of Information Management </a:t>
            </a:r>
          </a:p>
          <a:p>
            <a:pPr algn="ctr"/>
            <a:r>
              <a:rPr lang="zh-TW" altLang="en-US" sz="2600" b="1" dirty="0">
                <a:latin typeface="+mj-lt"/>
                <a:ea typeface="+mj-ea"/>
                <a:cs typeface="+mj-cs"/>
              </a:rPr>
              <a:t>Tamkang University, Taiwan</a:t>
            </a:r>
          </a:p>
        </p:txBody>
      </p:sp>
      <p:sp>
        <p:nvSpPr>
          <p:cNvPr id="40" name="文字方塊 14"/>
          <p:cNvSpPr txBox="1">
            <a:spLocks noChangeArrowheads="1"/>
          </p:cNvSpPr>
          <p:nvPr/>
        </p:nvSpPr>
        <p:spPr bwMode="auto">
          <a:xfrm>
            <a:off x="7706376" y="-27384"/>
            <a:ext cx="2134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hangingPunct="1"/>
            <a:r>
              <a:rPr kumimoji="0" lang="en-US" altLang="zh-TW" sz="1800" b="1" dirty="0" err="1">
                <a:solidFill>
                  <a:srgbClr val="FF0000"/>
                </a:solidFill>
                <a:latin typeface="Calibri" pitchFamily="34" charset="0"/>
              </a:rPr>
              <a:t>Tamkang</a:t>
            </a:r>
            <a:r>
              <a:rPr kumimoji="0" lang="en-US" altLang="zh-TW" sz="1800" b="1" dirty="0">
                <a:solidFill>
                  <a:srgbClr val="FF0000"/>
                </a:solidFill>
                <a:latin typeface="Calibri" pitchFamily="34" charset="0"/>
              </a:rPr>
              <a:t> University</a:t>
            </a:r>
            <a:endParaRPr kumimoji="0" lang="zh-TW" altLang="en-US" sz="1800" b="1" dirty="0">
              <a:solidFill>
                <a:srgbClr val="FF0000"/>
              </a:solidFill>
              <a:latin typeface="Calibri" pitchFamily="34" charset="0"/>
            </a:endParaRPr>
          </a:p>
        </p:txBody>
      </p:sp>
      <p:pic>
        <p:nvPicPr>
          <p:cNvPr id="52" name="圖片 6"/>
          <p:cNvPicPr>
            <a:picLocks/>
          </p:cNvPicPr>
          <p:nvPr/>
        </p:nvPicPr>
        <p:blipFill>
          <a:blip r:embed="rId6" cstate="screen">
            <a:extLst>
              <a:ext uri="{28A0092B-C50C-407E-A947-70E740481C1C}">
                <a14:useLocalDpi xmlns:a14="http://schemas.microsoft.com/office/drawing/2010/main"/>
              </a:ext>
            </a:extLst>
          </a:blip>
          <a:stretch>
            <a:fillRect/>
          </a:stretch>
        </p:blipFill>
        <p:spPr>
          <a:xfrm>
            <a:off x="5042273" y="2935745"/>
            <a:ext cx="1080000" cy="1440000"/>
          </a:xfrm>
          <a:prstGeom prst="rect">
            <a:avLst/>
          </a:prstGeom>
        </p:spPr>
      </p:pic>
      <p:sp>
        <p:nvSpPr>
          <p:cNvPr id="55" name="矩形 3"/>
          <p:cNvSpPr/>
          <p:nvPr/>
        </p:nvSpPr>
        <p:spPr>
          <a:xfrm>
            <a:off x="8163384" y="6154642"/>
            <a:ext cx="989121" cy="292388"/>
          </a:xfrm>
          <a:prstGeom prst="rect">
            <a:avLst/>
          </a:prstGeom>
        </p:spPr>
        <p:txBody>
          <a:bodyPr wrap="square">
            <a:spAutoFit/>
          </a:bodyPr>
          <a:lstStyle/>
          <a:p>
            <a:pPr algn="ctr" fontAlgn="base">
              <a:spcBef>
                <a:spcPct val="0"/>
              </a:spcBef>
              <a:spcAft>
                <a:spcPct val="0"/>
              </a:spcAft>
            </a:pPr>
            <a:r>
              <a:rPr kumimoji="1" lang="zh-TW" altLang="en-US" sz="1300" b="1" dirty="0">
                <a:solidFill>
                  <a:prstClr val="black"/>
                </a:solidFill>
                <a:latin typeface="Calibri"/>
                <a:ea typeface="Arial Unicode MS" panose="020B0604020202020204" pitchFamily="34" charset="-120"/>
                <a:cs typeface="Arial Unicode MS" panose="020B0604020202020204" pitchFamily="34" charset="-120"/>
              </a:rPr>
              <a:t>Yue-Da Lin </a:t>
            </a:r>
          </a:p>
        </p:txBody>
      </p:sp>
      <p:pic>
        <p:nvPicPr>
          <p:cNvPr id="56" name="圖片 42"/>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8105548" y="4700564"/>
            <a:ext cx="1046956" cy="1454079"/>
          </a:xfrm>
          <a:prstGeom prst="rect">
            <a:avLst/>
          </a:prstGeom>
        </p:spPr>
      </p:pic>
      <p:pic>
        <p:nvPicPr>
          <p:cNvPr id="57" name="Picture 56" descr="https://scontent-tpe1-1.xx.fbcdn.net/v/t34.0-12/14937969_1521447074536256_1679985479_n.jpg?oh=e7bdcdc277a989856b7f9284f715baf2&amp;oe=582181D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328865" y="2935746"/>
            <a:ext cx="1030560" cy="1403047"/>
          </a:xfrm>
          <a:prstGeom prst="rect">
            <a:avLst/>
          </a:prstGeom>
          <a:noFill/>
          <a:extLst>
            <a:ext uri="{909E8E84-426E-40DD-AFC4-6F175D3DCCD1}">
              <a14:hiddenFill xmlns:a14="http://schemas.microsoft.com/office/drawing/2010/main">
                <a:solidFill>
                  <a:srgbClr val="FFFFFF"/>
                </a:solidFill>
              </a14:hiddenFill>
            </a:ext>
          </a:extLst>
        </p:spPr>
      </p:pic>
      <p:pic>
        <p:nvPicPr>
          <p:cNvPr id="59" name="image08.jpg" title="圖片"/>
          <p:cNvPicPr preferRelativeResize="0"/>
          <p:nvPr/>
        </p:nvPicPr>
        <p:blipFill rotWithShape="1">
          <a:blip r:embed="rId9" cstate="print">
            <a:extLst>
              <a:ext uri="{28A0092B-C50C-407E-A947-70E740481C1C}">
                <a14:useLocalDpi xmlns:a14="http://schemas.microsoft.com/office/drawing/2010/main"/>
              </a:ext>
            </a:extLst>
          </a:blip>
          <a:srcRect/>
          <a:stretch/>
        </p:blipFill>
        <p:spPr>
          <a:xfrm>
            <a:off x="4219402" y="4708271"/>
            <a:ext cx="1152128" cy="1439402"/>
          </a:xfrm>
          <a:prstGeom prst="rect">
            <a:avLst/>
          </a:prstGeom>
          <a:noFill/>
        </p:spPr>
      </p:pic>
      <p:sp>
        <p:nvSpPr>
          <p:cNvPr id="60" name="矩形 3"/>
          <p:cNvSpPr/>
          <p:nvPr/>
        </p:nvSpPr>
        <p:spPr>
          <a:xfrm>
            <a:off x="4154830" y="6147512"/>
            <a:ext cx="1216700" cy="292388"/>
          </a:xfrm>
          <a:prstGeom prst="rect">
            <a:avLst/>
          </a:prstGeom>
        </p:spPr>
        <p:txBody>
          <a:bodyPr wrap="square">
            <a:spAutoFit/>
          </a:bodyPr>
          <a:lstStyle/>
          <a:p>
            <a:pPr algn="ctr" fontAlgn="base">
              <a:spcBef>
                <a:spcPct val="0"/>
              </a:spcBef>
              <a:spcAft>
                <a:spcPct val="0"/>
              </a:spcAft>
            </a:pPr>
            <a:r>
              <a:rPr kumimoji="1" lang="en-US" altLang="zh-TW" sz="1300" b="1" dirty="0">
                <a:solidFill>
                  <a:prstClr val="black"/>
                </a:solidFill>
                <a:latin typeface="Calibri"/>
                <a:ea typeface="Arial Unicode MS" panose="020B0604020202020204" pitchFamily="34" charset="-120"/>
                <a:cs typeface="Arial Unicode MS" panose="020B0604020202020204" pitchFamily="34" charset="-120"/>
              </a:rPr>
              <a:t>I-</a:t>
            </a:r>
            <a:r>
              <a:rPr kumimoji="1" lang="en-US" altLang="zh-TW" sz="1300" b="1" dirty="0" err="1">
                <a:solidFill>
                  <a:prstClr val="black"/>
                </a:solidFill>
                <a:latin typeface="Calibri"/>
                <a:ea typeface="Arial Unicode MS" panose="020B0604020202020204" pitchFamily="34" charset="-120"/>
                <a:cs typeface="Arial Unicode MS" panose="020B0604020202020204" pitchFamily="34" charset="-120"/>
              </a:rPr>
              <a:t>Hsuan</a:t>
            </a:r>
            <a:r>
              <a:rPr kumimoji="1" lang="en-US" altLang="zh-TW" sz="1300" b="1" dirty="0">
                <a:solidFill>
                  <a:prstClr val="black"/>
                </a:solidFill>
                <a:latin typeface="Calibri"/>
                <a:ea typeface="Arial Unicode MS" panose="020B0604020202020204" pitchFamily="34" charset="-120"/>
                <a:cs typeface="Arial Unicode MS" panose="020B0604020202020204" pitchFamily="34" charset="-120"/>
              </a:rPr>
              <a:t> Huang</a:t>
            </a:r>
            <a:endParaRPr kumimoji="1" lang="zh-TW" altLang="en-US" sz="1300" b="1" dirty="0">
              <a:solidFill>
                <a:prstClr val="black"/>
              </a:solidFill>
              <a:latin typeface="Calibri"/>
              <a:ea typeface="Arial Unicode MS" panose="020B0604020202020204" pitchFamily="34" charset="-120"/>
              <a:cs typeface="Arial Unicode MS" panose="020B0604020202020204" pitchFamily="34" charset="-120"/>
            </a:endParaRPr>
          </a:p>
        </p:txBody>
      </p:sp>
      <p:pic>
        <p:nvPicPr>
          <p:cNvPr id="61" name="image09.jpg" title="圖片"/>
          <p:cNvPicPr preferRelativeResize="0"/>
          <p:nvPr/>
        </p:nvPicPr>
        <p:blipFill>
          <a:blip r:embed="rId10" cstate="print"/>
          <a:stretch>
            <a:fillRect/>
          </a:stretch>
        </p:blipFill>
        <p:spPr>
          <a:xfrm>
            <a:off x="1835131" y="4721736"/>
            <a:ext cx="1065949" cy="1447163"/>
          </a:xfrm>
          <a:prstGeom prst="rect">
            <a:avLst/>
          </a:prstGeom>
          <a:noFill/>
        </p:spPr>
      </p:pic>
      <p:sp>
        <p:nvSpPr>
          <p:cNvPr id="62" name="矩形 3"/>
          <p:cNvSpPr/>
          <p:nvPr/>
        </p:nvSpPr>
        <p:spPr>
          <a:xfrm>
            <a:off x="1704009" y="6166318"/>
            <a:ext cx="1250295" cy="292388"/>
          </a:xfrm>
          <a:prstGeom prst="rect">
            <a:avLst/>
          </a:prstGeom>
        </p:spPr>
        <p:txBody>
          <a:bodyPr wrap="square">
            <a:spAutoFit/>
          </a:bodyPr>
          <a:lstStyle/>
          <a:p>
            <a:pPr algn="ctr" fontAlgn="base">
              <a:spcBef>
                <a:spcPct val="0"/>
              </a:spcBef>
              <a:spcAft>
                <a:spcPct val="0"/>
              </a:spcAft>
            </a:pPr>
            <a:r>
              <a:rPr kumimoji="1" lang="en-US" altLang="zh-TW" sz="1300" b="1" dirty="0" err="1">
                <a:solidFill>
                  <a:prstClr val="black"/>
                </a:solidFill>
                <a:latin typeface="Calibri"/>
                <a:ea typeface="Arial Unicode MS" panose="020B0604020202020204" pitchFamily="34" charset="-120"/>
                <a:cs typeface="Arial Unicode MS" panose="020B0604020202020204" pitchFamily="34" charset="-120"/>
              </a:rPr>
              <a:t>Wanchu</a:t>
            </a:r>
            <a:r>
              <a:rPr kumimoji="1" lang="en-US" altLang="zh-TW" sz="1300" b="1" dirty="0">
                <a:solidFill>
                  <a:prstClr val="black"/>
                </a:solidFill>
                <a:latin typeface="Calibri"/>
                <a:ea typeface="Arial Unicode MS" panose="020B0604020202020204" pitchFamily="34" charset="-120"/>
                <a:cs typeface="Arial Unicode MS" panose="020B0604020202020204" pitchFamily="34" charset="-120"/>
              </a:rPr>
              <a:t> Huang</a:t>
            </a:r>
            <a:endParaRPr kumimoji="1" lang="zh-TW" altLang="en-US" sz="1300" b="1" dirty="0">
              <a:solidFill>
                <a:prstClr val="black"/>
              </a:solidFill>
              <a:latin typeface="Calibri"/>
              <a:ea typeface="Arial Unicode MS" panose="020B0604020202020204" pitchFamily="34" charset="-120"/>
              <a:cs typeface="Arial Unicode MS" panose="020B0604020202020204" pitchFamily="34" charset="-120"/>
            </a:endParaRPr>
          </a:p>
        </p:txBody>
      </p:sp>
      <p:pic>
        <p:nvPicPr>
          <p:cNvPr id="63" name="image07.jpg" title="圖片"/>
          <p:cNvPicPr preferRelativeResize="0"/>
          <p:nvPr/>
        </p:nvPicPr>
        <p:blipFill rotWithShape="1">
          <a:blip r:embed="rId11" cstate="screen">
            <a:extLst>
              <a:ext uri="{28A0092B-C50C-407E-A947-70E740481C1C}">
                <a14:useLocalDpi xmlns:a14="http://schemas.microsoft.com/office/drawing/2010/main"/>
              </a:ext>
            </a:extLst>
          </a:blip>
          <a:srcRect/>
          <a:stretch/>
        </p:blipFill>
        <p:spPr>
          <a:xfrm>
            <a:off x="3008716" y="4709539"/>
            <a:ext cx="1061712" cy="1453089"/>
          </a:xfrm>
          <a:prstGeom prst="rect">
            <a:avLst/>
          </a:prstGeom>
          <a:noFill/>
        </p:spPr>
      </p:pic>
      <p:sp>
        <p:nvSpPr>
          <p:cNvPr id="64" name="矩形 3"/>
          <p:cNvSpPr/>
          <p:nvPr/>
        </p:nvSpPr>
        <p:spPr>
          <a:xfrm>
            <a:off x="2967140" y="6192544"/>
            <a:ext cx="1174852" cy="292388"/>
          </a:xfrm>
          <a:prstGeom prst="rect">
            <a:avLst/>
          </a:prstGeom>
        </p:spPr>
        <p:txBody>
          <a:bodyPr wrap="square">
            <a:spAutoFit/>
          </a:bodyPr>
          <a:lstStyle/>
          <a:p>
            <a:pPr algn="ctr" fontAlgn="base">
              <a:spcBef>
                <a:spcPct val="0"/>
              </a:spcBef>
              <a:spcAft>
                <a:spcPct val="0"/>
              </a:spcAft>
            </a:pPr>
            <a:r>
              <a:rPr kumimoji="1" lang="en-US" altLang="zh-TW" sz="1300" b="1" dirty="0">
                <a:solidFill>
                  <a:prstClr val="black"/>
                </a:solidFill>
                <a:latin typeface="Calibri"/>
                <a:ea typeface="Arial Unicode MS" panose="020B0604020202020204" pitchFamily="34" charset="-120"/>
                <a:cs typeface="Arial Unicode MS" panose="020B0604020202020204" pitchFamily="34" charset="-120"/>
              </a:rPr>
              <a:t>Shi-</a:t>
            </a:r>
            <a:r>
              <a:rPr kumimoji="1" lang="en-US" altLang="zh-TW" sz="1300" b="1" dirty="0" err="1">
                <a:solidFill>
                  <a:prstClr val="black"/>
                </a:solidFill>
                <a:latin typeface="Calibri"/>
                <a:ea typeface="Arial Unicode MS" panose="020B0604020202020204" pitchFamily="34" charset="-120"/>
                <a:cs typeface="Arial Unicode MS" panose="020B0604020202020204" pitchFamily="34" charset="-120"/>
              </a:rPr>
              <a:t>Ya</a:t>
            </a:r>
            <a:r>
              <a:rPr kumimoji="1" lang="en-US" altLang="zh-TW" sz="1300" b="1" dirty="0">
                <a:solidFill>
                  <a:prstClr val="black"/>
                </a:solidFill>
                <a:latin typeface="Calibri"/>
                <a:ea typeface="Arial Unicode MS" panose="020B0604020202020204" pitchFamily="34" charset="-120"/>
                <a:cs typeface="Arial Unicode MS" panose="020B0604020202020204" pitchFamily="34" charset="-120"/>
              </a:rPr>
              <a:t> Zheng</a:t>
            </a:r>
            <a:endParaRPr kumimoji="1" lang="zh-TW" altLang="en-US" sz="1300" b="1" dirty="0">
              <a:solidFill>
                <a:prstClr val="black"/>
              </a:solidFill>
              <a:latin typeface="Calibri"/>
              <a:ea typeface="Arial Unicode MS" panose="020B0604020202020204" pitchFamily="34" charset="-120"/>
              <a:cs typeface="Arial Unicode MS" panose="020B0604020202020204" pitchFamily="34" charset="-120"/>
            </a:endParaRPr>
          </a:p>
        </p:txBody>
      </p:sp>
      <p:pic>
        <p:nvPicPr>
          <p:cNvPr id="65" name="image06.jpg" title="圖片"/>
          <p:cNvPicPr preferRelativeResize="0"/>
          <p:nvPr/>
        </p:nvPicPr>
        <p:blipFill>
          <a:blip r:embed="rId12" cstate="screen">
            <a:extLst>
              <a:ext uri="{28A0092B-C50C-407E-A947-70E740481C1C}">
                <a14:useLocalDpi xmlns:a14="http://schemas.microsoft.com/office/drawing/2010/main"/>
              </a:ext>
            </a:extLst>
          </a:blip>
          <a:stretch>
            <a:fillRect/>
          </a:stretch>
        </p:blipFill>
        <p:spPr>
          <a:xfrm>
            <a:off x="5563527" y="4700563"/>
            <a:ext cx="1117492" cy="1462064"/>
          </a:xfrm>
          <a:prstGeom prst="rect">
            <a:avLst/>
          </a:prstGeom>
          <a:noFill/>
        </p:spPr>
      </p:pic>
      <p:sp>
        <p:nvSpPr>
          <p:cNvPr id="66" name="矩形 3"/>
          <p:cNvSpPr/>
          <p:nvPr/>
        </p:nvSpPr>
        <p:spPr>
          <a:xfrm>
            <a:off x="5542449" y="6153059"/>
            <a:ext cx="1174852" cy="292388"/>
          </a:xfrm>
          <a:prstGeom prst="rect">
            <a:avLst/>
          </a:prstGeom>
        </p:spPr>
        <p:txBody>
          <a:bodyPr wrap="square">
            <a:spAutoFit/>
          </a:bodyPr>
          <a:lstStyle/>
          <a:p>
            <a:pPr algn="ctr" fontAlgn="base">
              <a:spcBef>
                <a:spcPct val="0"/>
              </a:spcBef>
              <a:spcAft>
                <a:spcPct val="0"/>
              </a:spcAft>
            </a:pPr>
            <a:r>
              <a:rPr kumimoji="1" lang="en-US" altLang="zh-TW" sz="1300" b="1" dirty="0" err="1">
                <a:solidFill>
                  <a:prstClr val="black"/>
                </a:solidFill>
                <a:latin typeface="Calibri"/>
                <a:ea typeface="Arial Unicode MS" panose="020B0604020202020204" pitchFamily="34" charset="-120"/>
                <a:cs typeface="Arial Unicode MS" panose="020B0604020202020204" pitchFamily="34" charset="-120"/>
              </a:rPr>
              <a:t>Tz</a:t>
            </a:r>
            <a:r>
              <a:rPr kumimoji="1" lang="en-US" altLang="zh-TW" sz="1300" b="1" dirty="0">
                <a:solidFill>
                  <a:prstClr val="black"/>
                </a:solidFill>
                <a:latin typeface="Calibri"/>
                <a:ea typeface="Arial Unicode MS" panose="020B0604020202020204" pitchFamily="34" charset="-120"/>
                <a:cs typeface="Arial Unicode MS" panose="020B0604020202020204" pitchFamily="34" charset="-120"/>
              </a:rPr>
              <a:t>-Rung Chen</a:t>
            </a:r>
            <a:endParaRPr kumimoji="1" lang="zh-TW" altLang="en-US" sz="1300" b="1" dirty="0">
              <a:solidFill>
                <a:prstClr val="black"/>
              </a:solidFill>
              <a:latin typeface="Calibri"/>
              <a:ea typeface="Arial Unicode MS" panose="020B0604020202020204" pitchFamily="34" charset="-120"/>
              <a:cs typeface="Arial Unicode MS" panose="020B0604020202020204" pitchFamily="34" charset="-120"/>
            </a:endParaRPr>
          </a:p>
        </p:txBody>
      </p:sp>
      <p:pic>
        <p:nvPicPr>
          <p:cNvPr id="67" name="圖片 25"/>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852431" y="4702770"/>
            <a:ext cx="1050534" cy="1444742"/>
          </a:xfrm>
          <a:prstGeom prst="rect">
            <a:avLst/>
          </a:prstGeom>
        </p:spPr>
      </p:pic>
      <p:sp>
        <p:nvSpPr>
          <p:cNvPr id="68" name="矩形 26"/>
          <p:cNvSpPr/>
          <p:nvPr/>
        </p:nvSpPr>
        <p:spPr>
          <a:xfrm>
            <a:off x="6774321" y="6153059"/>
            <a:ext cx="1244674" cy="292388"/>
          </a:xfrm>
          <a:prstGeom prst="rect">
            <a:avLst/>
          </a:prstGeom>
        </p:spPr>
        <p:txBody>
          <a:bodyPr wrap="square">
            <a:spAutoFit/>
          </a:bodyPr>
          <a:lstStyle/>
          <a:p>
            <a:pPr algn="ctr" fontAlgn="base">
              <a:spcBef>
                <a:spcPct val="0"/>
              </a:spcBef>
              <a:spcAft>
                <a:spcPct val="0"/>
              </a:spcAft>
            </a:pPr>
            <a:r>
              <a:rPr kumimoji="1" lang="en-US" altLang="zh-TW" sz="1300" b="1" dirty="0">
                <a:solidFill>
                  <a:prstClr val="black"/>
                </a:solidFill>
                <a:latin typeface="Calibri"/>
                <a:ea typeface="Arial Unicode MS" panose="020B0604020202020204" pitchFamily="34" charset="-120"/>
                <a:cs typeface="Arial Unicode MS" panose="020B0604020202020204" pitchFamily="34" charset="-120"/>
              </a:rPr>
              <a:t>Min-Chun </a:t>
            </a:r>
            <a:r>
              <a:rPr kumimoji="1" lang="en-US" altLang="zh-TW" sz="1300" b="1" dirty="0" err="1">
                <a:solidFill>
                  <a:prstClr val="black"/>
                </a:solidFill>
                <a:latin typeface="Calibri"/>
                <a:ea typeface="Arial Unicode MS" panose="020B0604020202020204" pitchFamily="34" charset="-120"/>
                <a:cs typeface="Arial Unicode MS" panose="020B0604020202020204" pitchFamily="34" charset="-120"/>
              </a:rPr>
              <a:t>Kuo</a:t>
            </a:r>
            <a:endParaRPr kumimoji="1" lang="zh-TW" altLang="en-US" sz="1300" b="1" dirty="0">
              <a:solidFill>
                <a:prstClr val="black"/>
              </a:solidFill>
              <a:latin typeface="Calibri"/>
              <a:ea typeface="Arial Unicode MS" panose="020B0604020202020204" pitchFamily="34" charset="-120"/>
              <a:cs typeface="Arial Unicode MS" panose="020B0604020202020204" pitchFamily="34" charset="-120"/>
            </a:endParaRPr>
          </a:p>
        </p:txBody>
      </p:sp>
      <p:sp>
        <p:nvSpPr>
          <p:cNvPr id="69" name="矩形 27"/>
          <p:cNvSpPr/>
          <p:nvPr/>
        </p:nvSpPr>
        <p:spPr>
          <a:xfrm>
            <a:off x="9334853" y="6144208"/>
            <a:ext cx="1002261" cy="261610"/>
          </a:xfrm>
          <a:prstGeom prst="rect">
            <a:avLst/>
          </a:prstGeom>
        </p:spPr>
        <p:txBody>
          <a:bodyPr wrap="square">
            <a:spAutoFit/>
          </a:bodyPr>
          <a:lstStyle/>
          <a:p>
            <a:pPr algn="ctr"/>
            <a:r>
              <a:rPr lang="zh-TW" altLang="en-US" sz="1100" b="1" dirty="0">
                <a:latin typeface="Arial" charset="0"/>
                <a:ea typeface="Arial" charset="0"/>
                <a:cs typeface="Arial" charset="0"/>
              </a:rPr>
              <a:t>Yi-Jing Lin</a:t>
            </a:r>
          </a:p>
        </p:txBody>
      </p:sp>
      <p:pic>
        <p:nvPicPr>
          <p:cNvPr id="70" name="圖片 28"/>
          <p:cNvPicPr>
            <a:picLocks/>
          </p:cNvPicPr>
          <p:nvPr/>
        </p:nvPicPr>
        <p:blipFill rotWithShape="1">
          <a:blip r:embed="rId14" cstate="screen">
            <a:extLst>
              <a:ext uri="{28A0092B-C50C-407E-A947-70E740481C1C}">
                <a14:useLocalDpi xmlns:a14="http://schemas.microsoft.com/office/drawing/2010/main"/>
              </a:ext>
            </a:extLst>
          </a:blip>
          <a:srcRect/>
          <a:stretch/>
        </p:blipFill>
        <p:spPr>
          <a:xfrm>
            <a:off x="9327494" y="4715679"/>
            <a:ext cx="1016978" cy="1446949"/>
          </a:xfrm>
          <a:prstGeom prst="rect">
            <a:avLst/>
          </a:prstGeom>
        </p:spPr>
      </p:pic>
      <p:sp>
        <p:nvSpPr>
          <p:cNvPr id="27" name="矩形 40"/>
          <p:cNvSpPr/>
          <p:nvPr/>
        </p:nvSpPr>
        <p:spPr>
          <a:xfrm>
            <a:off x="5087889" y="-27384"/>
            <a:ext cx="1742785" cy="1015663"/>
          </a:xfrm>
          <a:prstGeom prst="rect">
            <a:avLst/>
          </a:prstGeom>
        </p:spPr>
        <p:txBody>
          <a:bodyPr wrap="none">
            <a:spAutoFit/>
          </a:bodyPr>
          <a:lstStyle/>
          <a:p>
            <a:r>
              <a:rPr lang="en-US" altLang="zh-TW" sz="6000" b="1">
                <a:solidFill>
                  <a:srgbClr val="C00000"/>
                </a:solidFill>
              </a:rPr>
              <a:t>2017</a:t>
            </a:r>
            <a:endParaRPr lang="zh-TW" altLang="en-US" sz="6000" b="1" dirty="0">
              <a:solidFill>
                <a:srgbClr val="C00000"/>
              </a:solidFill>
            </a:endParaRPr>
          </a:p>
        </p:txBody>
      </p:sp>
      <p:sp>
        <p:nvSpPr>
          <p:cNvPr id="28" name="矩形 5"/>
          <p:cNvSpPr/>
          <p:nvPr/>
        </p:nvSpPr>
        <p:spPr>
          <a:xfrm>
            <a:off x="4990225" y="4326843"/>
            <a:ext cx="1204176" cy="323165"/>
          </a:xfrm>
          <a:prstGeom prst="rect">
            <a:avLst/>
          </a:prstGeom>
        </p:spPr>
        <p:txBody>
          <a:bodyPr wrap="none">
            <a:spAutoFit/>
          </a:bodyPr>
          <a:lstStyle/>
          <a:p>
            <a:pPr algn="ctr" fontAlgn="base">
              <a:spcBef>
                <a:spcPct val="0"/>
              </a:spcBef>
              <a:spcAft>
                <a:spcPct val="0"/>
              </a:spcAft>
            </a:pPr>
            <a:r>
              <a:rPr kumimoji="1" lang="en-US" altLang="zh-TW" sz="1500" b="1" dirty="0">
                <a:solidFill>
                  <a:srgbClr val="1F497D"/>
                </a:solidFill>
                <a:latin typeface="Calibri"/>
                <a:ea typeface="Arial Unicode MS" pitchFamily="34" charset="-120"/>
                <a:cs typeface="Arial Unicode MS" pitchFamily="34" charset="-120"/>
              </a:rPr>
              <a:t>Min-</a:t>
            </a:r>
            <a:r>
              <a:rPr kumimoji="1" lang="en-US" altLang="zh-TW" sz="1500" b="1" dirty="0" err="1">
                <a:solidFill>
                  <a:srgbClr val="1F497D"/>
                </a:solidFill>
                <a:latin typeface="Calibri"/>
                <a:ea typeface="Arial Unicode MS" pitchFamily="34" charset="-120"/>
                <a:cs typeface="Arial Unicode MS" pitchFamily="34" charset="-120"/>
              </a:rPr>
              <a:t>Yuh</a:t>
            </a:r>
            <a:r>
              <a:rPr kumimoji="1" lang="en-US" altLang="zh-TW" sz="1500" b="1" dirty="0">
                <a:solidFill>
                  <a:srgbClr val="1F497D"/>
                </a:solidFill>
                <a:latin typeface="Calibri"/>
                <a:ea typeface="Arial Unicode MS" pitchFamily="34" charset="-120"/>
                <a:cs typeface="Arial Unicode MS" pitchFamily="34" charset="-120"/>
              </a:rPr>
              <a:t> Day</a:t>
            </a:r>
            <a:endParaRPr kumimoji="1" lang="zh-TW" altLang="en-US" sz="1500" b="1" dirty="0">
              <a:solidFill>
                <a:srgbClr val="1F497D"/>
              </a:solidFill>
              <a:latin typeface="Calibri"/>
              <a:ea typeface="Arial Unicode MS" pitchFamily="34" charset="-120"/>
              <a:cs typeface="Arial Unicode MS" pitchFamily="34" charset="-120"/>
            </a:endParaRPr>
          </a:p>
        </p:txBody>
      </p:sp>
      <p:sp>
        <p:nvSpPr>
          <p:cNvPr id="29" name="矩形 3"/>
          <p:cNvSpPr/>
          <p:nvPr/>
        </p:nvSpPr>
        <p:spPr>
          <a:xfrm>
            <a:off x="6199962" y="4334537"/>
            <a:ext cx="1336199" cy="307777"/>
          </a:xfrm>
          <a:prstGeom prst="rect">
            <a:avLst/>
          </a:prstGeom>
        </p:spPr>
        <p:txBody>
          <a:bodyPr wrap="square">
            <a:spAutoFit/>
          </a:bodyPr>
          <a:lstStyle/>
          <a:p>
            <a:pPr algn="ctr" fontAlgn="base">
              <a:spcBef>
                <a:spcPct val="0"/>
              </a:spcBef>
              <a:spcAft>
                <a:spcPct val="0"/>
              </a:spcAft>
            </a:pPr>
            <a:r>
              <a:rPr kumimoji="1" lang="en-US" altLang="zh-TW" sz="1400" b="1" dirty="0">
                <a:solidFill>
                  <a:prstClr val="black"/>
                </a:solidFill>
                <a:latin typeface="Calibri"/>
                <a:ea typeface="Arial Unicode MS" panose="020B0604020202020204" pitchFamily="34" charset="-120"/>
                <a:cs typeface="Arial Unicode MS" panose="020B0604020202020204" pitchFamily="34" charset="-120"/>
              </a:rPr>
              <a:t>Chao-Yu Chen</a:t>
            </a:r>
            <a:endParaRPr kumimoji="1" lang="zh-TW" altLang="en-US" sz="1400" b="1" dirty="0">
              <a:solidFill>
                <a:prstClr val="black"/>
              </a:solidFill>
              <a:latin typeface="Calibri"/>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553577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9496" y="40088"/>
            <a:ext cx="963680" cy="436585"/>
          </a:xfrm>
          <a:prstGeom prst="rect">
            <a:avLst/>
          </a:prstGeom>
        </p:spPr>
      </p:pic>
      <p:pic>
        <p:nvPicPr>
          <p:cNvPr id="8" name="Picture 5" descr="C:\Users\myday\Downloads\TKU-logo-12c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77206" y="1"/>
            <a:ext cx="855298" cy="851587"/>
          </a:xfrm>
          <a:prstGeom prst="rect">
            <a:avLst/>
          </a:prstGeom>
          <a:noFill/>
          <a:ln w="9525">
            <a:noFill/>
            <a:miter lim="800000"/>
            <a:headEnd/>
            <a:tailEnd/>
          </a:ln>
        </p:spPr>
      </p:pic>
      <p:sp>
        <p:nvSpPr>
          <p:cNvPr id="2" name="標題 1"/>
          <p:cNvSpPr>
            <a:spLocks noGrp="1"/>
          </p:cNvSpPr>
          <p:nvPr>
            <p:ph type="ctrTitle"/>
          </p:nvPr>
        </p:nvSpPr>
        <p:spPr>
          <a:xfrm>
            <a:off x="1643112" y="1235742"/>
            <a:ext cx="8773368" cy="1545187"/>
          </a:xfrm>
        </p:spPr>
        <p:txBody>
          <a:bodyPr>
            <a:noAutofit/>
          </a:bodyPr>
          <a:lstStyle/>
          <a:p>
            <a:r>
              <a:rPr lang="en-US" altLang="zh-TW" sz="3600" dirty="0"/>
              <a:t>IMTKU Emotional Dialogue System for </a:t>
            </a:r>
            <a:br>
              <a:rPr lang="en-US" altLang="zh-TW" sz="3600" dirty="0"/>
            </a:br>
            <a:r>
              <a:rPr lang="en-US" altLang="zh-TW" sz="3600" dirty="0"/>
              <a:t>Short Text Conversation at </a:t>
            </a:r>
            <a:r>
              <a:rPr lang="en-US" altLang="zh-TW" sz="3600" dirty="0">
                <a:solidFill>
                  <a:srgbClr val="C00000"/>
                </a:solidFill>
              </a:rPr>
              <a:t>NTCIR-14</a:t>
            </a:r>
            <a:r>
              <a:rPr lang="en-US" altLang="zh-TW" sz="3600" dirty="0"/>
              <a:t> STC-3 (CECG) Task</a:t>
            </a:r>
            <a:endParaRPr lang="zh-TW" altLang="en-US" sz="3600" dirty="0">
              <a:solidFill>
                <a:srgbClr val="C00000"/>
              </a:solidFill>
            </a:endParaRPr>
          </a:p>
        </p:txBody>
      </p:sp>
      <p:pic>
        <p:nvPicPr>
          <p:cNvPr id="9" name="Picture 6" descr="C:\Users\myday\Downloads\TKU-title15cm.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96201" y="312912"/>
            <a:ext cx="1756343" cy="451793"/>
          </a:xfrm>
          <a:prstGeom prst="rect">
            <a:avLst/>
          </a:prstGeom>
          <a:noFill/>
          <a:ln w="9525">
            <a:noFill/>
            <a:miter lim="800000"/>
            <a:headEnd/>
            <a:tailEnd/>
          </a:ln>
        </p:spPr>
      </p:pic>
      <p:sp>
        <p:nvSpPr>
          <p:cNvPr id="15" name="副標題 2"/>
          <p:cNvSpPr txBox="1">
            <a:spLocks/>
          </p:cNvSpPr>
          <p:nvPr/>
        </p:nvSpPr>
        <p:spPr>
          <a:xfrm>
            <a:off x="1847528" y="6380918"/>
            <a:ext cx="8496944" cy="216434"/>
          </a:xfrm>
          <a:prstGeom prst="rect">
            <a:avLst/>
          </a:prstGeom>
        </p:spPr>
        <p:txBody>
          <a:bodyPr vert="horz" lIns="91440" tIns="45720" rIns="91440" bIns="45720" rtlCol="0">
            <a:noAutofit/>
          </a:bodyPr>
          <a:lstStyle/>
          <a:p>
            <a:pPr algn="ctr">
              <a:spcBef>
                <a:spcPct val="20000"/>
              </a:spcBef>
              <a:defRPr/>
            </a:pPr>
            <a:r>
              <a:rPr lang="en-US" altLang="zh-TW" sz="1400" dirty="0">
                <a:solidFill>
                  <a:schemeClr val="tx1">
                    <a:tint val="75000"/>
                  </a:schemeClr>
                </a:solidFill>
                <a:hlinkClick r:id="rId5"/>
              </a:rPr>
              <a:t>myday@mail.tku.edu.tw</a:t>
            </a:r>
            <a:endParaRPr lang="en-US" altLang="zh-TW" sz="1400" dirty="0">
              <a:solidFill>
                <a:schemeClr val="tx1">
                  <a:tint val="75000"/>
                </a:schemeClr>
              </a:solidFill>
            </a:endParaRPr>
          </a:p>
        </p:txBody>
      </p:sp>
      <p:sp>
        <p:nvSpPr>
          <p:cNvPr id="3" name="矩形 2"/>
          <p:cNvSpPr/>
          <p:nvPr/>
        </p:nvSpPr>
        <p:spPr>
          <a:xfrm>
            <a:off x="2602623" y="3040504"/>
            <a:ext cx="6929355" cy="892552"/>
          </a:xfrm>
          <a:prstGeom prst="rect">
            <a:avLst/>
          </a:prstGeom>
        </p:spPr>
        <p:txBody>
          <a:bodyPr wrap="square">
            <a:spAutoFit/>
          </a:bodyPr>
          <a:lstStyle/>
          <a:p>
            <a:pPr algn="ctr"/>
            <a:r>
              <a:rPr lang="zh-TW" altLang="en-US" sz="2600" b="1" dirty="0">
                <a:latin typeface="+mj-lt"/>
                <a:ea typeface="+mj-ea"/>
                <a:cs typeface="+mj-cs"/>
              </a:rPr>
              <a:t>Department of Information Management </a:t>
            </a:r>
          </a:p>
          <a:p>
            <a:pPr algn="ctr"/>
            <a:r>
              <a:rPr lang="zh-TW" altLang="en-US" sz="2600" b="1" dirty="0">
                <a:latin typeface="+mj-lt"/>
                <a:ea typeface="+mj-ea"/>
                <a:cs typeface="+mj-cs"/>
              </a:rPr>
              <a:t>Tamkang University, Taiwan</a:t>
            </a:r>
          </a:p>
        </p:txBody>
      </p:sp>
      <p:sp>
        <p:nvSpPr>
          <p:cNvPr id="40" name="文字方塊 14"/>
          <p:cNvSpPr txBox="1">
            <a:spLocks noChangeArrowheads="1"/>
          </p:cNvSpPr>
          <p:nvPr/>
        </p:nvSpPr>
        <p:spPr bwMode="auto">
          <a:xfrm>
            <a:off x="7706376" y="-27384"/>
            <a:ext cx="2134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hangingPunct="1"/>
            <a:r>
              <a:rPr kumimoji="0" lang="en-US" altLang="zh-TW" sz="1800" b="1" dirty="0" err="1">
                <a:solidFill>
                  <a:srgbClr val="FF0000"/>
                </a:solidFill>
                <a:latin typeface="Calibri" pitchFamily="34" charset="0"/>
              </a:rPr>
              <a:t>Tamkang</a:t>
            </a:r>
            <a:r>
              <a:rPr kumimoji="0" lang="en-US" altLang="zh-TW" sz="1800" b="1" dirty="0">
                <a:solidFill>
                  <a:srgbClr val="FF0000"/>
                </a:solidFill>
                <a:latin typeface="Calibri" pitchFamily="34" charset="0"/>
              </a:rPr>
              <a:t> University</a:t>
            </a:r>
            <a:endParaRPr kumimoji="0" lang="zh-TW" altLang="en-US" sz="1800" b="1" dirty="0">
              <a:solidFill>
                <a:srgbClr val="FF0000"/>
              </a:solidFill>
              <a:latin typeface="Calibri" pitchFamily="34" charset="0"/>
            </a:endParaRPr>
          </a:p>
        </p:txBody>
      </p:sp>
      <p:pic>
        <p:nvPicPr>
          <p:cNvPr id="52" name="圖片 6"/>
          <p:cNvPicPr>
            <a:picLocks/>
          </p:cNvPicPr>
          <p:nvPr/>
        </p:nvPicPr>
        <p:blipFill>
          <a:blip r:embed="rId6" cstate="screen">
            <a:extLst>
              <a:ext uri="{28A0092B-C50C-407E-A947-70E740481C1C}">
                <a14:useLocalDpi xmlns:a14="http://schemas.microsoft.com/office/drawing/2010/main"/>
              </a:ext>
            </a:extLst>
          </a:blip>
          <a:stretch>
            <a:fillRect/>
          </a:stretch>
        </p:blipFill>
        <p:spPr>
          <a:xfrm>
            <a:off x="2005572" y="4376531"/>
            <a:ext cx="1080000" cy="1440000"/>
          </a:xfrm>
          <a:prstGeom prst="rect">
            <a:avLst/>
          </a:prstGeom>
        </p:spPr>
      </p:pic>
      <p:sp>
        <p:nvSpPr>
          <p:cNvPr id="27" name="矩形 40"/>
          <p:cNvSpPr/>
          <p:nvPr/>
        </p:nvSpPr>
        <p:spPr>
          <a:xfrm>
            <a:off x="5087889" y="-27384"/>
            <a:ext cx="1742785" cy="1015663"/>
          </a:xfrm>
          <a:prstGeom prst="rect">
            <a:avLst/>
          </a:prstGeom>
        </p:spPr>
        <p:txBody>
          <a:bodyPr wrap="none">
            <a:spAutoFit/>
          </a:bodyPr>
          <a:lstStyle/>
          <a:p>
            <a:r>
              <a:rPr lang="en-US" altLang="zh-TW" sz="6000" b="1" dirty="0">
                <a:solidFill>
                  <a:srgbClr val="C00000"/>
                </a:solidFill>
              </a:rPr>
              <a:t>2019</a:t>
            </a:r>
            <a:endParaRPr lang="zh-TW" altLang="en-US" sz="6000" b="1" dirty="0">
              <a:solidFill>
                <a:srgbClr val="C00000"/>
              </a:solidFill>
            </a:endParaRPr>
          </a:p>
        </p:txBody>
      </p:sp>
      <p:pic>
        <p:nvPicPr>
          <p:cNvPr id="35" name="圖片 32">
            <a:extLst>
              <a:ext uri="{FF2B5EF4-FFF2-40B4-BE49-F238E27FC236}">
                <a16:creationId xmlns:a16="http://schemas.microsoft.com/office/drawing/2014/main" id="{9CADA433-F556-5340-8420-98931157DD6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10800000" flipV="1">
            <a:off x="4697507" y="4376530"/>
            <a:ext cx="1159583" cy="1440000"/>
          </a:xfrm>
          <a:prstGeom prst="rect">
            <a:avLst/>
          </a:prstGeom>
        </p:spPr>
      </p:pic>
      <p:pic>
        <p:nvPicPr>
          <p:cNvPr id="36" name="圖片 4">
            <a:extLst>
              <a:ext uri="{FF2B5EF4-FFF2-40B4-BE49-F238E27FC236}">
                <a16:creationId xmlns:a16="http://schemas.microsoft.com/office/drawing/2014/main" id="{D1F9A45E-9604-B742-AD03-38041EA5A47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23056" y="4358715"/>
            <a:ext cx="1159584" cy="1446550"/>
          </a:xfrm>
          <a:prstGeom prst="rect">
            <a:avLst/>
          </a:prstGeom>
        </p:spPr>
      </p:pic>
      <p:pic>
        <p:nvPicPr>
          <p:cNvPr id="38" name="Picture 2" descr="C:\Users\AskaHung\Downloads\0910197708.jpg">
            <a:extLst>
              <a:ext uri="{FF2B5EF4-FFF2-40B4-BE49-F238E27FC236}">
                <a16:creationId xmlns:a16="http://schemas.microsoft.com/office/drawing/2014/main" id="{C27C5A03-D127-DB4B-9699-3DD59884F754}"/>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351539" y="4358195"/>
            <a:ext cx="1080000" cy="14583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E7AF7FB7-BF5F-0649-983B-8354831CBA5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3406"/>
          <a:stretch/>
        </p:blipFill>
        <p:spPr>
          <a:xfrm>
            <a:off x="9038083" y="4358196"/>
            <a:ext cx="1228920" cy="1447069"/>
          </a:xfrm>
          <a:prstGeom prst="rect">
            <a:avLst/>
          </a:prstGeom>
        </p:spPr>
      </p:pic>
      <p:pic>
        <p:nvPicPr>
          <p:cNvPr id="5" name="圖片 4"/>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548606" y="4382598"/>
            <a:ext cx="1199036" cy="1422667"/>
          </a:xfrm>
          <a:prstGeom prst="rect">
            <a:avLst/>
          </a:prstGeom>
        </p:spPr>
      </p:pic>
      <p:sp>
        <p:nvSpPr>
          <p:cNvPr id="23" name="副標題 2">
            <a:extLst>
              <a:ext uri="{FF2B5EF4-FFF2-40B4-BE49-F238E27FC236}">
                <a16:creationId xmlns:a16="http://schemas.microsoft.com/office/drawing/2014/main" id="{6191F7F8-EBA4-054E-931A-04B71C744497}"/>
              </a:ext>
            </a:extLst>
          </p:cNvPr>
          <p:cNvSpPr txBox="1">
            <a:spLocks/>
          </p:cNvSpPr>
          <p:nvPr/>
        </p:nvSpPr>
        <p:spPr>
          <a:xfrm>
            <a:off x="2936892" y="6597352"/>
            <a:ext cx="6318216" cy="216024"/>
          </a:xfrm>
          <a:prstGeom prst="rect">
            <a:avLst/>
          </a:prstGeom>
        </p:spPr>
        <p:txBody>
          <a:bodyPr vert="horz" lIns="91440" tIns="45720" rIns="91440" bIns="45720" rtlCol="0">
            <a:noAutofit/>
          </a:bodyPr>
          <a:lstStyle/>
          <a:p>
            <a:pPr lvl="0" algn="ctr">
              <a:defRPr/>
            </a:pPr>
            <a:r>
              <a:rPr lang="en-US" altLang="zh-TW" sz="1400" dirty="0">
                <a:solidFill>
                  <a:schemeClr val="tx1">
                    <a:tint val="75000"/>
                  </a:schemeClr>
                </a:solidFill>
              </a:rPr>
              <a:t>NTCIR-14 Conference, June 10-13, 2019, Tokyo, Japan</a:t>
            </a:r>
          </a:p>
        </p:txBody>
      </p:sp>
      <p:sp>
        <p:nvSpPr>
          <p:cNvPr id="41" name="矩形 3">
            <a:extLst>
              <a:ext uri="{FF2B5EF4-FFF2-40B4-BE49-F238E27FC236}">
                <a16:creationId xmlns:a16="http://schemas.microsoft.com/office/drawing/2014/main" id="{CB5F97E0-57DE-844E-9C79-78D09F8944D8}"/>
              </a:ext>
            </a:extLst>
          </p:cNvPr>
          <p:cNvSpPr/>
          <p:nvPr/>
        </p:nvSpPr>
        <p:spPr>
          <a:xfrm>
            <a:off x="3212900" y="5842140"/>
            <a:ext cx="1442940" cy="323165"/>
          </a:xfrm>
          <a:prstGeom prst="rect">
            <a:avLst/>
          </a:prstGeom>
        </p:spPr>
        <p:txBody>
          <a:bodyPr wrap="square">
            <a:spAutoFit/>
          </a:bodyPr>
          <a:lstStyle/>
          <a:p>
            <a:pPr algn="ctr"/>
            <a:r>
              <a:rPr lang="en-US" altLang="zh-TW" sz="1500" b="1" dirty="0">
                <a:solidFill>
                  <a:prstClr val="black"/>
                </a:solidFill>
                <a:latin typeface="Calibri"/>
                <a:ea typeface="Arial Unicode MS" panose="020B0604020202020204" pitchFamily="34" charset="-120"/>
                <a:cs typeface="Arial Unicode MS" panose="020B0604020202020204" pitchFamily="34" charset="-120"/>
              </a:rPr>
              <a:t>Chi-Sheng Hung</a:t>
            </a:r>
            <a:endParaRPr kumimoji="1" lang="zh-TW" altLang="en-US" sz="1500" b="1" dirty="0">
              <a:solidFill>
                <a:prstClr val="black"/>
              </a:solidFill>
              <a:latin typeface="Calibri"/>
              <a:ea typeface="Arial Unicode MS" panose="020B0604020202020204" pitchFamily="34" charset="-120"/>
              <a:cs typeface="Arial Unicode MS" panose="020B0604020202020204" pitchFamily="34" charset="-120"/>
            </a:endParaRPr>
          </a:p>
        </p:txBody>
      </p:sp>
      <p:sp>
        <p:nvSpPr>
          <p:cNvPr id="42" name="矩形 5">
            <a:extLst>
              <a:ext uri="{FF2B5EF4-FFF2-40B4-BE49-F238E27FC236}">
                <a16:creationId xmlns:a16="http://schemas.microsoft.com/office/drawing/2014/main" id="{743E4ED4-D648-9145-9FAA-93D69515E5C4}"/>
              </a:ext>
            </a:extLst>
          </p:cNvPr>
          <p:cNvSpPr/>
          <p:nvPr/>
        </p:nvSpPr>
        <p:spPr>
          <a:xfrm>
            <a:off x="1919536" y="5842140"/>
            <a:ext cx="1204176" cy="323165"/>
          </a:xfrm>
          <a:prstGeom prst="rect">
            <a:avLst/>
          </a:prstGeom>
        </p:spPr>
        <p:txBody>
          <a:bodyPr wrap="none">
            <a:spAutoFit/>
          </a:bodyPr>
          <a:lstStyle/>
          <a:p>
            <a:pPr algn="ctr" fontAlgn="base">
              <a:spcBef>
                <a:spcPct val="0"/>
              </a:spcBef>
              <a:spcAft>
                <a:spcPct val="0"/>
              </a:spcAft>
            </a:pPr>
            <a:r>
              <a:rPr kumimoji="1" lang="en-US" altLang="zh-TW" sz="1500" b="1" dirty="0">
                <a:solidFill>
                  <a:srgbClr val="1F497D"/>
                </a:solidFill>
                <a:latin typeface="Calibri"/>
                <a:ea typeface="Arial Unicode MS" pitchFamily="34" charset="-120"/>
                <a:cs typeface="Arial Unicode MS" pitchFamily="34" charset="-120"/>
              </a:rPr>
              <a:t>Min-</a:t>
            </a:r>
            <a:r>
              <a:rPr kumimoji="1" lang="en-US" altLang="zh-TW" sz="1500" b="1" dirty="0" err="1">
                <a:solidFill>
                  <a:srgbClr val="1F497D"/>
                </a:solidFill>
                <a:latin typeface="Calibri"/>
                <a:ea typeface="Arial Unicode MS" pitchFamily="34" charset="-120"/>
                <a:cs typeface="Arial Unicode MS" pitchFamily="34" charset="-120"/>
              </a:rPr>
              <a:t>Yuh</a:t>
            </a:r>
            <a:r>
              <a:rPr kumimoji="1" lang="en-US" altLang="zh-TW" sz="1500" b="1" dirty="0">
                <a:solidFill>
                  <a:srgbClr val="1F497D"/>
                </a:solidFill>
                <a:latin typeface="Calibri"/>
                <a:ea typeface="Arial Unicode MS" pitchFamily="34" charset="-120"/>
                <a:cs typeface="Arial Unicode MS" pitchFamily="34" charset="-120"/>
              </a:rPr>
              <a:t> Day</a:t>
            </a:r>
            <a:endParaRPr kumimoji="1" lang="zh-TW" altLang="en-US" sz="1500" b="1" dirty="0">
              <a:solidFill>
                <a:srgbClr val="1F497D"/>
              </a:solidFill>
              <a:latin typeface="Calibri"/>
              <a:ea typeface="Arial Unicode MS" pitchFamily="34" charset="-120"/>
              <a:cs typeface="Arial Unicode MS" pitchFamily="34" charset="-120"/>
            </a:endParaRPr>
          </a:p>
        </p:txBody>
      </p:sp>
      <p:sp>
        <p:nvSpPr>
          <p:cNvPr id="43" name="矩形 3">
            <a:extLst>
              <a:ext uri="{FF2B5EF4-FFF2-40B4-BE49-F238E27FC236}">
                <a16:creationId xmlns:a16="http://schemas.microsoft.com/office/drawing/2014/main" id="{51E2AB3B-D05E-6E49-94B4-F3C0ECBA4E84}"/>
              </a:ext>
            </a:extLst>
          </p:cNvPr>
          <p:cNvSpPr/>
          <p:nvPr/>
        </p:nvSpPr>
        <p:spPr>
          <a:xfrm>
            <a:off x="4583832" y="5842140"/>
            <a:ext cx="1328660" cy="323165"/>
          </a:xfrm>
          <a:prstGeom prst="rect">
            <a:avLst/>
          </a:prstGeom>
        </p:spPr>
        <p:txBody>
          <a:bodyPr wrap="square">
            <a:spAutoFit/>
          </a:bodyPr>
          <a:lstStyle/>
          <a:p>
            <a:pPr algn="ctr"/>
            <a:r>
              <a:rPr lang="en-US" altLang="zh-TW" sz="1500" b="1" dirty="0">
                <a:solidFill>
                  <a:prstClr val="black"/>
                </a:solidFill>
                <a:latin typeface="Calibri"/>
                <a:ea typeface="Arial Unicode MS" panose="020B0604020202020204" pitchFamily="34" charset="-120"/>
                <a:cs typeface="Arial Unicode MS" panose="020B0604020202020204" pitchFamily="34" charset="-120"/>
              </a:rPr>
              <a:t>Yi-Jun </a:t>
            </a:r>
            <a:r>
              <a:rPr lang="en-US" altLang="zh-TW" sz="1500" b="1" dirty="0" err="1">
                <a:solidFill>
                  <a:prstClr val="black"/>
                </a:solidFill>
                <a:latin typeface="Calibri"/>
                <a:ea typeface="Arial Unicode MS" panose="020B0604020202020204" pitchFamily="34" charset="-120"/>
                <a:cs typeface="Arial Unicode MS" panose="020B0604020202020204" pitchFamily="34" charset="-120"/>
              </a:rPr>
              <a:t>Xie</a:t>
            </a:r>
            <a:endParaRPr kumimoji="1" lang="zh-TW" altLang="en-US" sz="1500" b="1" dirty="0">
              <a:solidFill>
                <a:prstClr val="black"/>
              </a:solidFill>
              <a:latin typeface="Calibri"/>
              <a:ea typeface="Arial Unicode MS" panose="020B0604020202020204" pitchFamily="34" charset="-120"/>
              <a:cs typeface="Arial Unicode MS" panose="020B0604020202020204" pitchFamily="34" charset="-120"/>
            </a:endParaRPr>
          </a:p>
        </p:txBody>
      </p:sp>
      <p:sp>
        <p:nvSpPr>
          <p:cNvPr id="44" name="矩形 3">
            <a:extLst>
              <a:ext uri="{FF2B5EF4-FFF2-40B4-BE49-F238E27FC236}">
                <a16:creationId xmlns:a16="http://schemas.microsoft.com/office/drawing/2014/main" id="{1746E83F-66C6-9447-BAFB-3A052F84C36B}"/>
              </a:ext>
            </a:extLst>
          </p:cNvPr>
          <p:cNvSpPr/>
          <p:nvPr/>
        </p:nvSpPr>
        <p:spPr>
          <a:xfrm>
            <a:off x="6011741" y="5842140"/>
            <a:ext cx="1328660" cy="323165"/>
          </a:xfrm>
          <a:prstGeom prst="rect">
            <a:avLst/>
          </a:prstGeom>
        </p:spPr>
        <p:txBody>
          <a:bodyPr wrap="square">
            <a:spAutoFit/>
          </a:bodyPr>
          <a:lstStyle/>
          <a:p>
            <a:pPr algn="ctr"/>
            <a:r>
              <a:rPr lang="en-US" altLang="zh-TW" sz="1500" b="1" dirty="0" err="1">
                <a:solidFill>
                  <a:prstClr val="black"/>
                </a:solidFill>
                <a:latin typeface="Calibri"/>
                <a:ea typeface="Arial Unicode MS" panose="020B0604020202020204" pitchFamily="34" charset="-120"/>
                <a:cs typeface="Arial Unicode MS" panose="020B0604020202020204" pitchFamily="34" charset="-120"/>
              </a:rPr>
              <a:t>Jhih</a:t>
            </a:r>
            <a:r>
              <a:rPr lang="en-US" altLang="zh-TW" sz="1500" b="1" dirty="0">
                <a:solidFill>
                  <a:prstClr val="black"/>
                </a:solidFill>
                <a:latin typeface="Calibri"/>
                <a:ea typeface="Arial Unicode MS" panose="020B0604020202020204" pitchFamily="34" charset="-120"/>
                <a:cs typeface="Arial Unicode MS" panose="020B0604020202020204" pitchFamily="34" charset="-120"/>
              </a:rPr>
              <a:t>-Yi Chen</a:t>
            </a:r>
            <a:endParaRPr kumimoji="1" lang="zh-TW" altLang="en-US" sz="1500" b="1" dirty="0">
              <a:solidFill>
                <a:prstClr val="black"/>
              </a:solidFill>
              <a:latin typeface="Calibri"/>
              <a:ea typeface="Arial Unicode MS" panose="020B0604020202020204" pitchFamily="34" charset="-120"/>
              <a:cs typeface="Arial Unicode MS" panose="020B0604020202020204" pitchFamily="34" charset="-120"/>
            </a:endParaRPr>
          </a:p>
        </p:txBody>
      </p:sp>
      <p:sp>
        <p:nvSpPr>
          <p:cNvPr id="45" name="矩形 3">
            <a:extLst>
              <a:ext uri="{FF2B5EF4-FFF2-40B4-BE49-F238E27FC236}">
                <a16:creationId xmlns:a16="http://schemas.microsoft.com/office/drawing/2014/main" id="{2FFD6F10-D89E-8647-B866-B079EA37825F}"/>
              </a:ext>
            </a:extLst>
          </p:cNvPr>
          <p:cNvSpPr/>
          <p:nvPr/>
        </p:nvSpPr>
        <p:spPr>
          <a:xfrm>
            <a:off x="7500239" y="5842140"/>
            <a:ext cx="1328660" cy="323165"/>
          </a:xfrm>
          <a:prstGeom prst="rect">
            <a:avLst/>
          </a:prstGeom>
        </p:spPr>
        <p:txBody>
          <a:bodyPr wrap="square">
            <a:spAutoFit/>
          </a:bodyPr>
          <a:lstStyle/>
          <a:p>
            <a:pPr algn="ctr"/>
            <a:r>
              <a:rPr lang="en-US" altLang="zh-TW" sz="1500" b="1" dirty="0">
                <a:solidFill>
                  <a:prstClr val="black"/>
                </a:solidFill>
                <a:latin typeface="Calibri"/>
                <a:ea typeface="Arial Unicode MS" panose="020B0604020202020204" pitchFamily="34" charset="-120"/>
                <a:cs typeface="Arial Unicode MS" panose="020B0604020202020204" pitchFamily="34" charset="-120"/>
              </a:rPr>
              <a:t>Yu-Ling </a:t>
            </a:r>
            <a:r>
              <a:rPr lang="en-US" altLang="zh-TW" sz="1500" b="1" dirty="0" err="1">
                <a:solidFill>
                  <a:prstClr val="black"/>
                </a:solidFill>
                <a:latin typeface="Calibri"/>
                <a:ea typeface="Arial Unicode MS" panose="020B0604020202020204" pitchFamily="34" charset="-120"/>
                <a:cs typeface="Arial Unicode MS" panose="020B0604020202020204" pitchFamily="34" charset="-120"/>
              </a:rPr>
              <a:t>Kuo</a:t>
            </a:r>
            <a:endParaRPr kumimoji="1" lang="zh-TW" altLang="en-US" sz="1500" b="1" dirty="0">
              <a:solidFill>
                <a:prstClr val="black"/>
              </a:solidFill>
              <a:latin typeface="Calibri"/>
              <a:ea typeface="Arial Unicode MS" panose="020B0604020202020204" pitchFamily="34" charset="-120"/>
              <a:cs typeface="Arial Unicode MS" panose="020B0604020202020204" pitchFamily="34" charset="-120"/>
            </a:endParaRPr>
          </a:p>
        </p:txBody>
      </p:sp>
      <p:sp>
        <p:nvSpPr>
          <p:cNvPr id="46" name="矩形 3">
            <a:extLst>
              <a:ext uri="{FF2B5EF4-FFF2-40B4-BE49-F238E27FC236}">
                <a16:creationId xmlns:a16="http://schemas.microsoft.com/office/drawing/2014/main" id="{72972B2C-4C4E-544D-924C-4D9731569640}"/>
              </a:ext>
            </a:extLst>
          </p:cNvPr>
          <p:cNvSpPr/>
          <p:nvPr/>
        </p:nvSpPr>
        <p:spPr>
          <a:xfrm>
            <a:off x="8938343" y="5842140"/>
            <a:ext cx="1328660" cy="323165"/>
          </a:xfrm>
          <a:prstGeom prst="rect">
            <a:avLst/>
          </a:prstGeom>
        </p:spPr>
        <p:txBody>
          <a:bodyPr wrap="square">
            <a:spAutoFit/>
          </a:bodyPr>
          <a:lstStyle/>
          <a:p>
            <a:pPr algn="ctr"/>
            <a:r>
              <a:rPr lang="en-US" altLang="zh-TW" sz="1500" b="1" dirty="0">
                <a:solidFill>
                  <a:prstClr val="black"/>
                </a:solidFill>
                <a:latin typeface="Calibri"/>
                <a:ea typeface="Arial Unicode MS" panose="020B0604020202020204" pitchFamily="34" charset="-120"/>
                <a:cs typeface="Arial Unicode MS" panose="020B0604020202020204" pitchFamily="34" charset="-120"/>
              </a:rPr>
              <a:t>Jian-Ting Lin</a:t>
            </a:r>
            <a:endParaRPr kumimoji="1" lang="zh-TW" altLang="en-US" sz="1500" b="1" dirty="0">
              <a:solidFill>
                <a:prstClr val="black"/>
              </a:solidFill>
              <a:latin typeface="Calibri"/>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72252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378261" y="110597"/>
            <a:ext cx="7435478" cy="1648309"/>
          </a:xfrm>
        </p:spPr>
        <p:txBody>
          <a:bodyPr vert="horz" lIns="91440" tIns="45720" rIns="91440" bIns="45720" rtlCol="0" anchor="ctr">
            <a:normAutofit/>
          </a:bodyPr>
          <a:lstStyle/>
          <a:p>
            <a:pPr algn="ctr"/>
            <a:r>
              <a:rPr lang="zh-TW" altLang="en-US" sz="5000" b="1" dirty="0">
                <a:solidFill>
                  <a:schemeClr val="accent1">
                    <a:lumMod val="75000"/>
                  </a:schemeClr>
                </a:solidFill>
                <a:latin typeface="HEITI TC MEDIUM" pitchFamily="2" charset="-128"/>
                <a:ea typeface="HEITI TC MEDIUM" pitchFamily="2" charset="-128"/>
              </a:rPr>
              <a:t>戴敏育 博士 </a:t>
            </a:r>
            <a:br>
              <a:rPr lang="en-US" altLang="zh-TW" sz="5000" b="1" dirty="0">
                <a:solidFill>
                  <a:schemeClr val="accent1">
                    <a:lumMod val="75000"/>
                  </a:schemeClr>
                </a:solidFill>
                <a:latin typeface="Calibri" pitchFamily="34" charset="0"/>
                <a:ea typeface="標楷體" pitchFamily="65" charset="-120"/>
              </a:rPr>
            </a:br>
            <a:r>
              <a:rPr lang="en-US" altLang="zh-TW" sz="5000" b="1" dirty="0">
                <a:solidFill>
                  <a:schemeClr val="accent1">
                    <a:lumMod val="75000"/>
                  </a:schemeClr>
                </a:solidFill>
                <a:latin typeface="Calibri" pitchFamily="34" charset="0"/>
                <a:ea typeface="標楷體" pitchFamily="65" charset="-120"/>
              </a:rPr>
              <a:t>(Min-</a:t>
            </a:r>
            <a:r>
              <a:rPr lang="en-US" altLang="zh-TW" sz="5000" b="1" dirty="0" err="1">
                <a:solidFill>
                  <a:schemeClr val="accent1">
                    <a:lumMod val="75000"/>
                  </a:schemeClr>
                </a:solidFill>
                <a:latin typeface="Calibri" pitchFamily="34" charset="0"/>
                <a:ea typeface="標楷體" pitchFamily="65" charset="-120"/>
              </a:rPr>
              <a:t>Yuh</a:t>
            </a:r>
            <a:r>
              <a:rPr lang="en-US" altLang="zh-TW" sz="5000" b="1" dirty="0">
                <a:solidFill>
                  <a:schemeClr val="accent1">
                    <a:lumMod val="75000"/>
                  </a:schemeClr>
                </a:solidFill>
                <a:latin typeface="Calibri" pitchFamily="34" charset="0"/>
                <a:ea typeface="標楷體" pitchFamily="65" charset="-120"/>
              </a:rPr>
              <a:t> Day, Ph.D.)</a:t>
            </a:r>
            <a:endParaRPr lang="en-US" altLang="zh-TW" sz="5000" dirty="0">
              <a:latin typeface="Calibri" panose="020F0502020204030204" pitchFamily="34" charset="0"/>
              <a:ea typeface="標楷體" pitchFamily="65" charset="-120"/>
              <a:cs typeface="Calibri" panose="020F0502020204030204" pitchFamily="34" charset="0"/>
            </a:endParaRP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13" name="Picture 12">
            <a:extLst>
              <a:ext uri="{FF2B5EF4-FFF2-40B4-BE49-F238E27FC236}">
                <a16:creationId xmlns:a16="http://schemas.microsoft.com/office/drawing/2014/main" id="{85CB6C18-77CE-B145-8DC7-B1EC8E9705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264" y="1729374"/>
            <a:ext cx="1377870" cy="1671305"/>
          </a:xfrm>
          <a:prstGeom prst="rect">
            <a:avLst/>
          </a:prstGeom>
        </p:spPr>
      </p:pic>
      <p:pic>
        <p:nvPicPr>
          <p:cNvPr id="14" name="Picture 13">
            <a:extLst>
              <a:ext uri="{FF2B5EF4-FFF2-40B4-BE49-F238E27FC236}">
                <a16:creationId xmlns:a16="http://schemas.microsoft.com/office/drawing/2014/main" id="{D751F3E2-8EFF-BF41-89E2-40DADA6FCC18}"/>
              </a:ext>
            </a:extLst>
          </p:cNvPr>
          <p:cNvPicPr>
            <a:picLocks noChangeAspect="1"/>
          </p:cNvPicPr>
          <p:nvPr/>
        </p:nvPicPr>
        <p:blipFill>
          <a:blip r:embed="rId3"/>
          <a:stretch>
            <a:fillRect/>
          </a:stretch>
        </p:blipFill>
        <p:spPr>
          <a:xfrm>
            <a:off x="91633" y="5167671"/>
            <a:ext cx="1673132" cy="1673132"/>
          </a:xfrm>
          <a:prstGeom prst="rect">
            <a:avLst/>
          </a:prstGeom>
        </p:spPr>
      </p:pic>
      <p:pic>
        <p:nvPicPr>
          <p:cNvPr id="15" name="Picture 14">
            <a:extLst>
              <a:ext uri="{FF2B5EF4-FFF2-40B4-BE49-F238E27FC236}">
                <a16:creationId xmlns:a16="http://schemas.microsoft.com/office/drawing/2014/main" id="{D80C7E5A-EC88-8747-B29C-54F32DEA0BCD}"/>
              </a:ext>
            </a:extLst>
          </p:cNvPr>
          <p:cNvPicPr>
            <a:picLocks noChangeAspect="1"/>
          </p:cNvPicPr>
          <p:nvPr/>
        </p:nvPicPr>
        <p:blipFill>
          <a:blip r:embed="rId4"/>
          <a:stretch>
            <a:fillRect/>
          </a:stretch>
        </p:blipFill>
        <p:spPr>
          <a:xfrm>
            <a:off x="91633" y="3462124"/>
            <a:ext cx="1673132" cy="1673132"/>
          </a:xfrm>
          <a:prstGeom prst="rect">
            <a:avLst/>
          </a:prstGeom>
        </p:spPr>
      </p:pic>
      <p:sp>
        <p:nvSpPr>
          <p:cNvPr id="19" name="Slide Number Placeholder 19">
            <a:extLst>
              <a:ext uri="{FF2B5EF4-FFF2-40B4-BE49-F238E27FC236}">
                <a16:creationId xmlns:a16="http://schemas.microsoft.com/office/drawing/2014/main" id="{CA9869AF-47C5-5F4E-BD49-27D342931373}"/>
              </a:ext>
            </a:extLst>
          </p:cNvPr>
          <p:cNvSpPr txBox="1">
            <a:spLocks/>
          </p:cNvSpPr>
          <p:nvPr/>
        </p:nvSpPr>
        <p:spPr>
          <a:xfrm>
            <a:off x="152399" y="26271"/>
            <a:ext cx="45719" cy="45719"/>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lumMod val="75000"/>
                  </a:schemeClr>
                </a:solidFill>
                <a:latin typeface="Helvetica Neue LT Std 65 Medium" charset="0"/>
                <a:ea typeface="Helvetica Neue LT Std 65 Medium" charset="0"/>
                <a:cs typeface="Helvetica Neue LT Std 65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1</a:t>
            </a:r>
            <a:endParaRPr lang="en-US" dirty="0">
              <a:solidFill>
                <a:schemeClr val="bg1"/>
              </a:solidFill>
            </a:endParaRPr>
          </a:p>
        </p:txBody>
      </p:sp>
      <p:pic>
        <p:nvPicPr>
          <p:cNvPr id="20" name="Picture 19">
            <a:extLst>
              <a:ext uri="{FF2B5EF4-FFF2-40B4-BE49-F238E27FC236}">
                <a16:creationId xmlns:a16="http://schemas.microsoft.com/office/drawing/2014/main" id="{F91252FE-896F-2147-BDA4-17839CBFD3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732" y="221752"/>
            <a:ext cx="1314378" cy="847986"/>
          </a:xfrm>
          <a:prstGeom prst="rect">
            <a:avLst/>
          </a:prstGeom>
        </p:spPr>
      </p:pic>
      <p:pic>
        <p:nvPicPr>
          <p:cNvPr id="21" name="Picture 20">
            <a:extLst>
              <a:ext uri="{FF2B5EF4-FFF2-40B4-BE49-F238E27FC236}">
                <a16:creationId xmlns:a16="http://schemas.microsoft.com/office/drawing/2014/main" id="{92DD3CAF-A908-2D43-9658-F8A428E32C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624" y="1144819"/>
            <a:ext cx="1317405" cy="321117"/>
          </a:xfrm>
          <a:prstGeom prst="rect">
            <a:avLst/>
          </a:prstGeom>
        </p:spPr>
      </p:pic>
      <p:pic>
        <p:nvPicPr>
          <p:cNvPr id="22" name="Picture 21">
            <a:extLst>
              <a:ext uri="{FF2B5EF4-FFF2-40B4-BE49-F238E27FC236}">
                <a16:creationId xmlns:a16="http://schemas.microsoft.com/office/drawing/2014/main" id="{A64DF82F-245D-624A-8587-A44F24A9F1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87681" y="5938749"/>
            <a:ext cx="791692" cy="791692"/>
          </a:xfrm>
          <a:prstGeom prst="rect">
            <a:avLst/>
          </a:prstGeom>
        </p:spPr>
      </p:pic>
      <p:sp>
        <p:nvSpPr>
          <p:cNvPr id="24" name="內容版面配置區 2">
            <a:extLst>
              <a:ext uri="{FF2B5EF4-FFF2-40B4-BE49-F238E27FC236}">
                <a16:creationId xmlns:a16="http://schemas.microsoft.com/office/drawing/2014/main" id="{71150D98-055E-E542-B2BE-F58C2FCA4C37}"/>
              </a:ext>
            </a:extLst>
          </p:cNvPr>
          <p:cNvSpPr>
            <a:spLocks noGrp="1"/>
          </p:cNvSpPr>
          <p:nvPr>
            <p:ph idx="1"/>
          </p:nvPr>
        </p:nvSpPr>
        <p:spPr>
          <a:xfrm>
            <a:off x="1945482" y="1726079"/>
            <a:ext cx="8635432" cy="3394162"/>
          </a:xfrm>
        </p:spPr>
        <p:txBody>
          <a:bodyPr>
            <a:normAutofit fontScale="92500" lnSpcReduction="20000"/>
          </a:bodyPr>
          <a:lstStyle/>
          <a:p>
            <a:pPr marL="0" indent="0" algn="ctr">
              <a:buFont typeface="Arial" pitchFamily="34" charset="0"/>
              <a:buNone/>
            </a:pPr>
            <a:r>
              <a:rPr lang="zh-TW" altLang="en-US" sz="3200" dirty="0">
                <a:solidFill>
                  <a:srgbClr val="C00000"/>
                </a:solidFill>
                <a:latin typeface="Heiti TC Medium" pitchFamily="2" charset="-128"/>
                <a:ea typeface="Heiti TC Medium" pitchFamily="2" charset="-128"/>
                <a:cs typeface="DFKai-SB" panose="03000509000000000000" pitchFamily="49" charset="-120"/>
              </a:rPr>
              <a:t>國立臺北大學</a:t>
            </a:r>
            <a:r>
              <a:rPr lang="en-US" altLang="zh-TW" sz="3200" dirty="0">
                <a:solidFill>
                  <a:srgbClr val="C00000"/>
                </a:solidFill>
                <a:latin typeface="Heiti TC Medium" pitchFamily="2" charset="-128"/>
                <a:ea typeface="Heiti TC Medium" pitchFamily="2" charset="-128"/>
                <a:cs typeface="DFKai-SB" panose="03000509000000000000" pitchFamily="49" charset="-120"/>
              </a:rPr>
              <a:t> </a:t>
            </a:r>
            <a:r>
              <a:rPr lang="zh-TW" altLang="en-US" sz="3200" dirty="0">
                <a:solidFill>
                  <a:srgbClr val="C00000"/>
                </a:solidFill>
                <a:latin typeface="Heiti TC Medium" pitchFamily="2" charset="-128"/>
                <a:ea typeface="Heiti TC Medium" pitchFamily="2" charset="-128"/>
                <a:cs typeface="DFKai-SB" panose="03000509000000000000" pitchFamily="49" charset="-120"/>
              </a:rPr>
              <a:t>資訊管理研究所</a:t>
            </a:r>
            <a:r>
              <a:rPr lang="en-US" altLang="zh-TW" sz="3200" dirty="0">
                <a:solidFill>
                  <a:srgbClr val="C00000"/>
                </a:solidFill>
                <a:latin typeface="Heiti TC Medium" pitchFamily="2" charset="-128"/>
                <a:ea typeface="Heiti TC Medium" pitchFamily="2" charset="-128"/>
                <a:cs typeface="DFKai-SB" panose="03000509000000000000" pitchFamily="49" charset="-120"/>
              </a:rPr>
              <a:t> </a:t>
            </a:r>
            <a:r>
              <a:rPr lang="zh-TW" altLang="en-US" sz="3200" dirty="0">
                <a:solidFill>
                  <a:srgbClr val="C00000"/>
                </a:solidFill>
                <a:latin typeface="Heiti TC Medium" pitchFamily="2" charset="-128"/>
                <a:ea typeface="Heiti TC Medium" pitchFamily="2" charset="-128"/>
                <a:cs typeface="DFKai-SB" panose="03000509000000000000" pitchFamily="49" charset="-120"/>
              </a:rPr>
              <a:t>副教授</a:t>
            </a:r>
            <a:endParaRPr lang="en-US" altLang="zh-TW" sz="3200" dirty="0">
              <a:solidFill>
                <a:srgbClr val="C00000"/>
              </a:solidFill>
              <a:latin typeface="Heiti TC Medium" pitchFamily="2" charset="-128"/>
              <a:ea typeface="Heiti TC Medium" pitchFamily="2" charset="-128"/>
              <a:cs typeface="DFKai-SB" panose="03000509000000000000" pitchFamily="49" charset="-120"/>
            </a:endParaRPr>
          </a:p>
          <a:p>
            <a:pPr marL="0" indent="0" algn="ctr">
              <a:buFont typeface="Arial" pitchFamily="34" charset="0"/>
              <a:buNone/>
            </a:pPr>
            <a:r>
              <a:rPr lang="zh-TW" altLang="en-US" sz="3200" dirty="0">
                <a:solidFill>
                  <a:schemeClr val="tx2"/>
                </a:solidFill>
                <a:latin typeface="Heiti TC Medium" pitchFamily="2" charset="-128"/>
                <a:ea typeface="Heiti TC Medium" pitchFamily="2" charset="-128"/>
                <a:cs typeface="DFKai-SB" panose="03000509000000000000" pitchFamily="49" charset="-120"/>
              </a:rPr>
              <a:t>中央研究院</a:t>
            </a:r>
            <a:r>
              <a:rPr lang="en-US" altLang="zh-TW" sz="3200" dirty="0">
                <a:solidFill>
                  <a:schemeClr val="tx2"/>
                </a:solidFill>
                <a:latin typeface="Heiti TC Medium" pitchFamily="2" charset="-128"/>
                <a:ea typeface="Heiti TC Medium" pitchFamily="2" charset="-128"/>
                <a:cs typeface="DFKai-SB" panose="03000509000000000000" pitchFamily="49" charset="-120"/>
              </a:rPr>
              <a:t> </a:t>
            </a:r>
            <a:r>
              <a:rPr lang="zh-TW" altLang="en-US" sz="3200" dirty="0">
                <a:solidFill>
                  <a:schemeClr val="tx2"/>
                </a:solidFill>
                <a:latin typeface="Heiti TC Medium" pitchFamily="2" charset="-128"/>
                <a:ea typeface="Heiti TC Medium" pitchFamily="2" charset="-128"/>
                <a:cs typeface="DFKai-SB" panose="03000509000000000000" pitchFamily="49" charset="-120"/>
              </a:rPr>
              <a:t>資訊科學研究所</a:t>
            </a:r>
            <a:r>
              <a:rPr lang="en-US" altLang="zh-TW" sz="3200" dirty="0">
                <a:solidFill>
                  <a:schemeClr val="tx2"/>
                </a:solidFill>
                <a:latin typeface="Heiti TC Medium" pitchFamily="2" charset="-128"/>
                <a:ea typeface="Heiti TC Medium" pitchFamily="2" charset="-128"/>
                <a:cs typeface="DFKai-SB" panose="03000509000000000000" pitchFamily="49" charset="-120"/>
              </a:rPr>
              <a:t> </a:t>
            </a:r>
            <a:r>
              <a:rPr lang="zh-TW" altLang="en-US" sz="3200" dirty="0">
                <a:solidFill>
                  <a:schemeClr val="tx2"/>
                </a:solidFill>
                <a:latin typeface="Heiti TC Medium" pitchFamily="2" charset="-128"/>
                <a:ea typeface="Heiti TC Medium" pitchFamily="2" charset="-128"/>
                <a:cs typeface="DFKai-SB" panose="03000509000000000000" pitchFamily="49" charset="-120"/>
              </a:rPr>
              <a:t>訪問學人</a:t>
            </a:r>
            <a:endParaRPr lang="en-US" altLang="zh-TW" sz="3200" dirty="0">
              <a:solidFill>
                <a:schemeClr val="tx2"/>
              </a:solidFill>
              <a:latin typeface="Heiti TC Medium" pitchFamily="2" charset="-128"/>
              <a:ea typeface="Heiti TC Medium" pitchFamily="2" charset="-128"/>
              <a:cs typeface="DFKai-SB" panose="03000509000000000000" pitchFamily="49" charset="-120"/>
            </a:endParaRPr>
          </a:p>
          <a:p>
            <a:pPr marL="0" indent="0" algn="ctr">
              <a:buNone/>
            </a:pPr>
            <a:r>
              <a:rPr lang="zh-TW" altLang="en-US" dirty="0">
                <a:solidFill>
                  <a:srgbClr val="984807"/>
                </a:solidFill>
                <a:latin typeface="Heiti TC Medium" pitchFamily="2" charset="-128"/>
                <a:ea typeface="Heiti TC Medium" pitchFamily="2" charset="-128"/>
                <a:cs typeface="DFKai-SB" panose="03000509000000000000" pitchFamily="49" charset="-120"/>
              </a:rPr>
              <a:t>國立臺灣</a:t>
            </a:r>
            <a:r>
              <a:rPr lang="zh-TW" altLang="en-US" sz="3200" dirty="0">
                <a:solidFill>
                  <a:srgbClr val="984807"/>
                </a:solidFill>
                <a:latin typeface="Heiti TC Medium" pitchFamily="2" charset="-128"/>
                <a:ea typeface="Heiti TC Medium" pitchFamily="2" charset="-128"/>
                <a:cs typeface="DFKai-SB" panose="03000509000000000000" pitchFamily="49" charset="-120"/>
              </a:rPr>
              <a:t>大學</a:t>
            </a:r>
            <a:r>
              <a:rPr lang="en-US" altLang="zh-TW" sz="3200" dirty="0">
                <a:solidFill>
                  <a:srgbClr val="984807"/>
                </a:solidFill>
                <a:latin typeface="Heiti TC Medium" pitchFamily="2" charset="-128"/>
                <a:ea typeface="Heiti TC Medium" pitchFamily="2" charset="-128"/>
                <a:cs typeface="DFKai-SB" panose="03000509000000000000" pitchFamily="49" charset="-120"/>
              </a:rPr>
              <a:t> </a:t>
            </a:r>
            <a:r>
              <a:rPr lang="zh-TW" altLang="en-US" sz="3200" dirty="0">
                <a:solidFill>
                  <a:srgbClr val="984807"/>
                </a:solidFill>
                <a:latin typeface="Heiti TC Medium" pitchFamily="2" charset="-128"/>
                <a:ea typeface="Heiti TC Medium" pitchFamily="2" charset="-128"/>
                <a:cs typeface="DFKai-SB" panose="03000509000000000000" pitchFamily="49" charset="-120"/>
              </a:rPr>
              <a:t>資訊管理</a:t>
            </a:r>
            <a:r>
              <a:rPr lang="en-US" altLang="zh-TW" sz="3200" dirty="0">
                <a:solidFill>
                  <a:srgbClr val="984807"/>
                </a:solidFill>
                <a:latin typeface="Heiti TC Medium" pitchFamily="2" charset="-128"/>
                <a:ea typeface="Heiti TC Medium" pitchFamily="2" charset="-128"/>
                <a:cs typeface="DFKai-SB" panose="03000509000000000000" pitchFamily="49" charset="-120"/>
              </a:rPr>
              <a:t> </a:t>
            </a:r>
            <a:r>
              <a:rPr lang="zh-TW" altLang="en-US" sz="3200" dirty="0">
                <a:solidFill>
                  <a:srgbClr val="984807"/>
                </a:solidFill>
                <a:latin typeface="Heiti TC Medium" pitchFamily="2" charset="-128"/>
                <a:ea typeface="Heiti TC Medium" pitchFamily="2" charset="-128"/>
                <a:cs typeface="DFKai-SB" panose="03000509000000000000" pitchFamily="49" charset="-120"/>
              </a:rPr>
              <a:t>博士</a:t>
            </a:r>
            <a:endParaRPr lang="en-US" altLang="zh-TW" sz="3200" dirty="0">
              <a:solidFill>
                <a:srgbClr val="984807"/>
              </a:solidFill>
              <a:latin typeface="Heiti TC Medium" pitchFamily="2" charset="-128"/>
              <a:ea typeface="Heiti TC Medium" pitchFamily="2" charset="-128"/>
              <a:cs typeface="DFKai-SB" panose="03000509000000000000" pitchFamily="49" charset="-120"/>
            </a:endParaRPr>
          </a:p>
          <a:p>
            <a:pPr marL="0" indent="0" algn="ctr">
              <a:buFont typeface="Arial" pitchFamily="34" charset="0"/>
              <a:buNone/>
            </a:pPr>
            <a:r>
              <a:rPr lang="en-US" altLang="zh-TW" sz="2000" dirty="0">
                <a:solidFill>
                  <a:srgbClr val="17375E"/>
                </a:solidFill>
              </a:rPr>
              <a:t>Publications Co-Chairs, IEEE/ACM International Conference on </a:t>
            </a:r>
            <a:br>
              <a:rPr lang="en-US" altLang="zh-TW" sz="2000" dirty="0">
                <a:solidFill>
                  <a:srgbClr val="17375E"/>
                </a:solidFill>
              </a:rPr>
            </a:br>
            <a:r>
              <a:rPr lang="en-US" altLang="zh-TW" sz="2000" dirty="0">
                <a:solidFill>
                  <a:srgbClr val="17375E"/>
                </a:solidFill>
              </a:rPr>
              <a:t>Advances in Social Networks Analysis and Mining (ASONAM 2013- )</a:t>
            </a:r>
          </a:p>
          <a:p>
            <a:pPr marL="0" indent="0" algn="ctr">
              <a:buFont typeface="Arial" pitchFamily="34" charset="0"/>
              <a:buNone/>
            </a:pPr>
            <a:r>
              <a:rPr lang="en-US" altLang="zh-TW" sz="2000" dirty="0">
                <a:solidFill>
                  <a:srgbClr val="17375E"/>
                </a:solidFill>
              </a:rPr>
              <a:t>Program Co-Chair, IEEE International Workshop on </a:t>
            </a:r>
            <a:br>
              <a:rPr lang="en-US" altLang="zh-TW" sz="2000" dirty="0">
                <a:solidFill>
                  <a:srgbClr val="17375E"/>
                </a:solidFill>
              </a:rPr>
            </a:br>
            <a:r>
              <a:rPr lang="en-US" altLang="zh-TW" sz="2000" dirty="0">
                <a:solidFill>
                  <a:srgbClr val="17375E"/>
                </a:solidFill>
              </a:rPr>
              <a:t>Empirical Methods for Recognizing Inference in </a:t>
            </a:r>
            <a:r>
              <a:rPr lang="en-US" altLang="zh-TW" sz="2000" dirty="0" err="1">
                <a:solidFill>
                  <a:srgbClr val="17375E"/>
                </a:solidFill>
              </a:rPr>
              <a:t>TExt</a:t>
            </a:r>
            <a:r>
              <a:rPr lang="en-US" altLang="zh-TW" sz="2000" dirty="0">
                <a:solidFill>
                  <a:srgbClr val="17375E"/>
                </a:solidFill>
              </a:rPr>
              <a:t> (IEEE EM-RITE 2012- )</a:t>
            </a:r>
          </a:p>
          <a:p>
            <a:pPr marL="0" indent="0" algn="ctr">
              <a:buFont typeface="Arial" pitchFamily="34" charset="0"/>
              <a:buNone/>
            </a:pPr>
            <a:r>
              <a:rPr lang="en-US" altLang="zh-TW" sz="2000" dirty="0">
                <a:solidFill>
                  <a:srgbClr val="17375E"/>
                </a:solidFill>
              </a:rPr>
              <a:t>Publications Chair, The IEEE International Conference on </a:t>
            </a:r>
            <a:br>
              <a:rPr lang="en-US" altLang="zh-TW" sz="2000" dirty="0">
                <a:solidFill>
                  <a:srgbClr val="17375E"/>
                </a:solidFill>
              </a:rPr>
            </a:br>
            <a:r>
              <a:rPr lang="en-US" altLang="zh-TW" sz="2000" dirty="0">
                <a:solidFill>
                  <a:srgbClr val="17375E"/>
                </a:solidFill>
              </a:rPr>
              <a:t>Information Reuse and Integration for Data Science (IEEE IRI)</a:t>
            </a:r>
            <a:endParaRPr lang="zh-TW" altLang="en-US" sz="2000" dirty="0">
              <a:solidFill>
                <a:srgbClr val="17375E"/>
              </a:solidFill>
            </a:endParaRPr>
          </a:p>
        </p:txBody>
      </p:sp>
      <p:pic>
        <p:nvPicPr>
          <p:cNvPr id="25" name="Picture 2" descr="http://mail.tku.edu.tw/myday/images/AS_Logo1.gif">
            <a:extLst>
              <a:ext uri="{FF2B5EF4-FFF2-40B4-BE49-F238E27FC236}">
                <a16:creationId xmlns:a16="http://schemas.microsoft.com/office/drawing/2014/main" id="{71A58C9C-FDE7-FD43-A09F-110AB5E4DC2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72473" y="5119337"/>
            <a:ext cx="1662113"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http://mail.tku.edu.tw/myday/images/NTU_logo.jpg">
            <a:extLst>
              <a:ext uri="{FF2B5EF4-FFF2-40B4-BE49-F238E27FC236}">
                <a16:creationId xmlns:a16="http://schemas.microsoft.com/office/drawing/2014/main" id="{6338E75D-FB6A-0045-8B06-4421D2F573C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016689" y="5157192"/>
            <a:ext cx="15938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A671C6FB-8820-DB40-AE72-FA2BFF57ECF7}"/>
              </a:ext>
            </a:extLst>
          </p:cNvPr>
          <p:cNvGrpSpPr/>
          <p:nvPr/>
        </p:nvGrpSpPr>
        <p:grpSpPr>
          <a:xfrm>
            <a:off x="3220823" y="5178296"/>
            <a:ext cx="1563618" cy="1491064"/>
            <a:chOff x="1940523" y="5229200"/>
            <a:chExt cx="1563618" cy="1491064"/>
          </a:xfrm>
        </p:grpSpPr>
        <p:pic>
          <p:nvPicPr>
            <p:cNvPr id="28" name="Picture 27">
              <a:extLst>
                <a:ext uri="{FF2B5EF4-FFF2-40B4-BE49-F238E27FC236}">
                  <a16:creationId xmlns:a16="http://schemas.microsoft.com/office/drawing/2014/main" id="{259807F4-34F7-A14B-A584-E2E3836F558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0523" y="5229200"/>
              <a:ext cx="1563618" cy="1008786"/>
            </a:xfrm>
            <a:prstGeom prst="rect">
              <a:avLst/>
            </a:prstGeom>
          </p:spPr>
        </p:pic>
        <p:pic>
          <p:nvPicPr>
            <p:cNvPr id="29" name="Picture 28">
              <a:extLst>
                <a:ext uri="{FF2B5EF4-FFF2-40B4-BE49-F238E27FC236}">
                  <a16:creationId xmlns:a16="http://schemas.microsoft.com/office/drawing/2014/main" id="{F33AB105-6FE2-094F-9576-54A1BC92E9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40523" y="6339133"/>
              <a:ext cx="1563618" cy="381131"/>
            </a:xfrm>
            <a:prstGeom prst="rect">
              <a:avLst/>
            </a:prstGeom>
          </p:spPr>
        </p:pic>
      </p:grpSp>
      <p:pic>
        <p:nvPicPr>
          <p:cNvPr id="32" name="Picture 31">
            <a:extLst>
              <a:ext uri="{FF2B5EF4-FFF2-40B4-BE49-F238E27FC236}">
                <a16:creationId xmlns:a16="http://schemas.microsoft.com/office/drawing/2014/main" id="{506EEB28-FD8C-D248-BC5C-CEC1A61D3144}"/>
              </a:ext>
            </a:extLst>
          </p:cNvPr>
          <p:cNvPicPr>
            <a:picLocks noChangeAspect="1"/>
          </p:cNvPicPr>
          <p:nvPr/>
        </p:nvPicPr>
        <p:blipFill>
          <a:blip r:embed="rId11"/>
          <a:stretch>
            <a:fillRect/>
          </a:stretch>
        </p:blipFill>
        <p:spPr>
          <a:xfrm>
            <a:off x="9899020" y="331552"/>
            <a:ext cx="2150226" cy="969710"/>
          </a:xfrm>
          <a:prstGeom prst="rect">
            <a:avLst/>
          </a:prstGeom>
        </p:spPr>
      </p:pic>
      <p:pic>
        <p:nvPicPr>
          <p:cNvPr id="33" name="Picture 4" descr="http://mail.tku.edu.tw/myday/images/Myday_Photo.jpg">
            <a:extLst>
              <a:ext uri="{FF2B5EF4-FFF2-40B4-BE49-F238E27FC236}">
                <a16:creationId xmlns:a16="http://schemas.microsoft.com/office/drawing/2014/main" id="{D3C60B34-B829-464B-9877-4E2FD95C96A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116011" y="212228"/>
            <a:ext cx="1104812" cy="1367862"/>
          </a:xfrm>
          <a:prstGeom prst="rect">
            <a:avLst/>
          </a:prstGeom>
          <a:noFill/>
        </p:spPr>
      </p:pic>
    </p:spTree>
    <p:extLst>
      <p:ext uri="{BB962C8B-B14F-4D97-AF65-F5344CB8AC3E}">
        <p14:creationId xmlns:p14="http://schemas.microsoft.com/office/powerpoint/2010/main" val="296145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9496" y="40088"/>
            <a:ext cx="963680" cy="436585"/>
          </a:xfrm>
          <a:prstGeom prst="rect">
            <a:avLst/>
          </a:prstGeom>
        </p:spPr>
      </p:pic>
      <p:pic>
        <p:nvPicPr>
          <p:cNvPr id="8" name="Picture 5" descr="C:\Users\myday\Downloads\TKU-logo-12c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77206" y="1"/>
            <a:ext cx="855298" cy="851587"/>
          </a:xfrm>
          <a:prstGeom prst="rect">
            <a:avLst/>
          </a:prstGeom>
          <a:noFill/>
          <a:ln w="9525">
            <a:noFill/>
            <a:miter lim="800000"/>
            <a:headEnd/>
            <a:tailEnd/>
          </a:ln>
        </p:spPr>
      </p:pic>
      <p:sp>
        <p:nvSpPr>
          <p:cNvPr id="2" name="標題 1"/>
          <p:cNvSpPr>
            <a:spLocks noGrp="1"/>
          </p:cNvSpPr>
          <p:nvPr>
            <p:ph type="ctrTitle"/>
          </p:nvPr>
        </p:nvSpPr>
        <p:spPr>
          <a:xfrm>
            <a:off x="1773271" y="1383774"/>
            <a:ext cx="8773368" cy="1545187"/>
          </a:xfrm>
        </p:spPr>
        <p:txBody>
          <a:bodyPr>
            <a:noAutofit/>
          </a:bodyPr>
          <a:lstStyle/>
          <a:p>
            <a:r>
              <a:rPr lang="en-US" altLang="zh-TW" sz="3400" dirty="0">
                <a:solidFill>
                  <a:srgbClr val="C00000"/>
                </a:solidFill>
              </a:rPr>
              <a:t>IMTKU</a:t>
            </a:r>
            <a:r>
              <a:rPr lang="en-US" altLang="zh-TW" sz="3400" dirty="0"/>
              <a:t> Multi-Turn Dialogue System Evaluation </a:t>
            </a:r>
            <a:br>
              <a:rPr lang="en-US" altLang="zh-TW" sz="3400" dirty="0"/>
            </a:br>
            <a:r>
              <a:rPr lang="en-US" altLang="zh-TW" sz="3400" dirty="0"/>
              <a:t>at the </a:t>
            </a:r>
            <a:r>
              <a:rPr lang="en-US" altLang="zh-TW" sz="3400" dirty="0">
                <a:solidFill>
                  <a:srgbClr val="C00000"/>
                </a:solidFill>
              </a:rPr>
              <a:t>NTCIR-15</a:t>
            </a:r>
            <a:r>
              <a:rPr lang="en-US" altLang="zh-TW" sz="3400" dirty="0"/>
              <a:t> DialEval-1 </a:t>
            </a:r>
            <a:br>
              <a:rPr lang="en-US" altLang="zh-TW" sz="3400" dirty="0"/>
            </a:br>
            <a:r>
              <a:rPr lang="en-US" altLang="zh-TW" sz="3400" dirty="0"/>
              <a:t>Dialogue Quality and Nugget Detection</a:t>
            </a:r>
          </a:p>
        </p:txBody>
      </p:sp>
      <p:pic>
        <p:nvPicPr>
          <p:cNvPr id="9" name="Picture 6" descr="C:\Users\myday\Downloads\TKU-title15cm.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96201" y="312912"/>
            <a:ext cx="1756343" cy="451793"/>
          </a:xfrm>
          <a:prstGeom prst="rect">
            <a:avLst/>
          </a:prstGeom>
          <a:noFill/>
          <a:ln w="9525">
            <a:noFill/>
            <a:miter lim="800000"/>
            <a:headEnd/>
            <a:tailEnd/>
          </a:ln>
        </p:spPr>
      </p:pic>
      <p:sp>
        <p:nvSpPr>
          <p:cNvPr id="3" name="矩形 2"/>
          <p:cNvSpPr/>
          <p:nvPr/>
        </p:nvSpPr>
        <p:spPr>
          <a:xfrm>
            <a:off x="1905628" y="3212977"/>
            <a:ext cx="8352928" cy="1015663"/>
          </a:xfrm>
          <a:prstGeom prst="rect">
            <a:avLst/>
          </a:prstGeom>
        </p:spPr>
        <p:txBody>
          <a:bodyPr wrap="square">
            <a:spAutoFit/>
          </a:bodyPr>
          <a:lstStyle/>
          <a:p>
            <a:pPr algn="ctr"/>
            <a:r>
              <a:rPr lang="en-US" altLang="zh-TW" sz="2000" b="1" baseline="30000" dirty="0">
                <a:latin typeface="Arial Unicode MS" panose="020B0604020202020204" pitchFamily="34" charset="-120"/>
                <a:ea typeface="Arial Unicode MS" panose="020B0604020202020204" pitchFamily="34" charset="-120"/>
                <a:cs typeface="Arial Unicode MS" panose="020B0604020202020204" pitchFamily="34" charset="-120"/>
              </a:rPr>
              <a:t>1 </a:t>
            </a:r>
            <a:r>
              <a:rPr lang="pl-PL" altLang="zh-TW" sz="2000" b="1" dirty="0" err="1">
                <a:latin typeface="Arial" panose="020B0604020202020204" pitchFamily="34" charset="0"/>
                <a:cs typeface="Arial" panose="020B0604020202020204" pitchFamily="34" charset="0"/>
              </a:rPr>
              <a:t>Zeals</a:t>
            </a:r>
            <a:r>
              <a:rPr lang="pl-PL" altLang="zh-TW" sz="2000" b="1" dirty="0">
                <a:latin typeface="Arial" panose="020B0604020202020204" pitchFamily="34" charset="0"/>
                <a:cs typeface="Arial" panose="020B0604020202020204" pitchFamily="34" charset="0"/>
              </a:rPr>
              <a:t> Co., Ltd. </a:t>
            </a:r>
            <a:r>
              <a:rPr lang="pl-PL" altLang="zh-TW" sz="2000" b="1" dirty="0" err="1">
                <a:latin typeface="Arial" panose="020B0604020202020204" pitchFamily="34" charset="0"/>
                <a:cs typeface="Arial" panose="020B0604020202020204" pitchFamily="34" charset="0"/>
              </a:rPr>
              <a:t>Tokyo</a:t>
            </a:r>
            <a:r>
              <a:rPr lang="pl-PL" altLang="zh-TW" sz="2000" b="1" dirty="0">
                <a:latin typeface="Arial" panose="020B0604020202020204" pitchFamily="34" charset="0"/>
                <a:cs typeface="Arial" panose="020B0604020202020204" pitchFamily="34" charset="0"/>
              </a:rPr>
              <a:t>, Japan</a:t>
            </a:r>
            <a:endParaRPr lang="en-US" altLang="zh-TW" sz="2000" b="1" dirty="0">
              <a:latin typeface="Arial" panose="020B0604020202020204" pitchFamily="34" charset="0"/>
              <a:cs typeface="Arial" panose="020B0604020202020204" pitchFamily="34" charset="0"/>
            </a:endParaRPr>
          </a:p>
          <a:p>
            <a:pPr algn="ctr"/>
            <a:r>
              <a:rPr lang="en-US" altLang="zh-TW" sz="2000" b="1" baseline="30000" dirty="0">
                <a:latin typeface="Arial Unicode MS" panose="020B0604020202020204" pitchFamily="34" charset="-120"/>
                <a:ea typeface="Arial Unicode MS" panose="020B0604020202020204" pitchFamily="34" charset="-120"/>
                <a:cs typeface="Arial Unicode MS" panose="020B0604020202020204" pitchFamily="34" charset="-120"/>
              </a:rPr>
              <a:t>2 </a:t>
            </a:r>
            <a:r>
              <a:rPr lang="zh-TW" altLang="en-US" sz="2000" b="1" dirty="0">
                <a:latin typeface="Arial" panose="020B0604020202020204" pitchFamily="34" charset="0"/>
                <a:cs typeface="Arial" panose="020B0604020202020204" pitchFamily="34" charset="0"/>
              </a:rPr>
              <a:t>Information Management</a:t>
            </a:r>
            <a:r>
              <a:rPr lang="en-US" altLang="zh-TW" sz="2000" b="1" dirty="0">
                <a:latin typeface="Arial" panose="020B0604020202020204" pitchFamily="34" charset="0"/>
                <a:cs typeface="Arial" panose="020B0604020202020204" pitchFamily="34" charset="0"/>
              </a:rPr>
              <a:t>, </a:t>
            </a:r>
            <a:r>
              <a:rPr lang="zh-TW" altLang="en-US" sz="2000" b="1" dirty="0">
                <a:latin typeface="Arial" panose="020B0604020202020204" pitchFamily="34" charset="0"/>
                <a:cs typeface="Arial" panose="020B0604020202020204" pitchFamily="34" charset="0"/>
              </a:rPr>
              <a:t>Tamkang University, Taiwan</a:t>
            </a:r>
            <a:endParaRPr lang="en-US" altLang="zh-TW" sz="2000" b="1" dirty="0">
              <a:latin typeface="Arial" panose="020B0604020202020204" pitchFamily="34" charset="0"/>
              <a:cs typeface="Arial" panose="020B0604020202020204" pitchFamily="34" charset="0"/>
            </a:endParaRPr>
          </a:p>
          <a:p>
            <a:pPr algn="ctr"/>
            <a:r>
              <a:rPr lang="en-US" altLang="zh-TW" sz="2000" baseline="30000" dirty="0">
                <a:latin typeface="Arial" panose="020B0604020202020204" pitchFamily="34" charset="0"/>
                <a:cs typeface="Arial" panose="020B0604020202020204" pitchFamily="34" charset="0"/>
              </a:rPr>
              <a:t>3 </a:t>
            </a:r>
            <a:r>
              <a:rPr lang="fr-FR" altLang="zh-TW" sz="2000" b="1" dirty="0">
                <a:latin typeface="Arial" panose="020B0604020202020204" pitchFamily="34" charset="0"/>
                <a:cs typeface="Arial" panose="020B0604020202020204" pitchFamily="34" charset="0"/>
              </a:rPr>
              <a:t>Information Management,</a:t>
            </a:r>
            <a:r>
              <a:rPr lang="en-US" altLang="zh-TW" sz="2000" b="1" dirty="0">
                <a:latin typeface="Arial" panose="020B0604020202020204" pitchFamily="34" charset="0"/>
                <a:cs typeface="Arial" panose="020B0604020202020204" pitchFamily="34" charset="0"/>
              </a:rPr>
              <a:t> </a:t>
            </a:r>
            <a:r>
              <a:rPr lang="fr-FR" altLang="zh-TW" sz="2000" b="1" dirty="0">
                <a:latin typeface="Arial" panose="020B0604020202020204" pitchFamily="34" charset="0"/>
                <a:cs typeface="Arial" panose="020B0604020202020204" pitchFamily="34" charset="0"/>
              </a:rPr>
              <a:t>National Taipei </a:t>
            </a:r>
            <a:r>
              <a:rPr lang="fr-FR" altLang="zh-TW" sz="2000" b="1" dirty="0" err="1">
                <a:latin typeface="Arial" panose="020B0604020202020204" pitchFamily="34" charset="0"/>
                <a:cs typeface="Arial" panose="020B0604020202020204" pitchFamily="34" charset="0"/>
              </a:rPr>
              <a:t>University</a:t>
            </a:r>
            <a:r>
              <a:rPr lang="fr-FR" altLang="zh-TW" sz="2000" b="1" dirty="0">
                <a:latin typeface="Arial" panose="020B0604020202020204" pitchFamily="34" charset="0"/>
                <a:cs typeface="Arial" panose="020B0604020202020204" pitchFamily="34" charset="0"/>
              </a:rPr>
              <a:t>,</a:t>
            </a:r>
            <a:r>
              <a:rPr lang="en-US" altLang="zh-TW" sz="2000" b="1" dirty="0">
                <a:latin typeface="Arial" panose="020B0604020202020204" pitchFamily="34" charset="0"/>
                <a:cs typeface="Arial" panose="020B0604020202020204" pitchFamily="34" charset="0"/>
              </a:rPr>
              <a:t> </a:t>
            </a:r>
            <a:r>
              <a:rPr lang="zh-TW" altLang="en-US" sz="2000" b="1" dirty="0">
                <a:latin typeface="Arial" panose="020B0604020202020204" pitchFamily="34" charset="0"/>
                <a:cs typeface="Arial" panose="020B0604020202020204" pitchFamily="34" charset="0"/>
              </a:rPr>
              <a:t>Taiwan</a:t>
            </a:r>
            <a:endParaRPr lang="en-US" altLang="zh-TW" sz="2000" b="1" dirty="0">
              <a:latin typeface="Arial" panose="020B0604020202020204" pitchFamily="34" charset="0"/>
              <a:cs typeface="Arial" panose="020B0604020202020204" pitchFamily="34" charset="0"/>
            </a:endParaRPr>
          </a:p>
        </p:txBody>
      </p:sp>
      <p:sp>
        <p:nvSpPr>
          <p:cNvPr id="40" name="文字方塊 14"/>
          <p:cNvSpPr txBox="1">
            <a:spLocks noChangeArrowheads="1"/>
          </p:cNvSpPr>
          <p:nvPr/>
        </p:nvSpPr>
        <p:spPr bwMode="auto">
          <a:xfrm>
            <a:off x="7706376" y="-27384"/>
            <a:ext cx="2134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hangingPunct="1"/>
            <a:r>
              <a:rPr kumimoji="0" lang="en-US" altLang="zh-TW" sz="1800" b="1" dirty="0" err="1">
                <a:solidFill>
                  <a:srgbClr val="FF0000"/>
                </a:solidFill>
                <a:latin typeface="Calibri" pitchFamily="34" charset="0"/>
              </a:rPr>
              <a:t>Tamkang</a:t>
            </a:r>
            <a:r>
              <a:rPr kumimoji="0" lang="en-US" altLang="zh-TW" sz="1800" b="1" dirty="0">
                <a:solidFill>
                  <a:srgbClr val="FF0000"/>
                </a:solidFill>
                <a:latin typeface="Calibri" pitchFamily="34" charset="0"/>
              </a:rPr>
              <a:t> University</a:t>
            </a:r>
            <a:endParaRPr kumimoji="0" lang="zh-TW" altLang="en-US" sz="1800" b="1" dirty="0">
              <a:solidFill>
                <a:srgbClr val="FF0000"/>
              </a:solidFill>
              <a:latin typeface="Calibri" pitchFamily="34" charset="0"/>
            </a:endParaRPr>
          </a:p>
        </p:txBody>
      </p:sp>
      <p:sp>
        <p:nvSpPr>
          <p:cNvPr id="27" name="矩形 40"/>
          <p:cNvSpPr/>
          <p:nvPr/>
        </p:nvSpPr>
        <p:spPr>
          <a:xfrm>
            <a:off x="5087889" y="-27384"/>
            <a:ext cx="1742785" cy="1015663"/>
          </a:xfrm>
          <a:prstGeom prst="rect">
            <a:avLst/>
          </a:prstGeom>
        </p:spPr>
        <p:txBody>
          <a:bodyPr wrap="none">
            <a:spAutoFit/>
          </a:bodyPr>
          <a:lstStyle/>
          <a:p>
            <a:r>
              <a:rPr lang="en-US" altLang="zh-TW" sz="6000" b="1" dirty="0">
                <a:solidFill>
                  <a:srgbClr val="C00000"/>
                </a:solidFill>
              </a:rPr>
              <a:t>2020</a:t>
            </a:r>
            <a:endParaRPr lang="zh-TW" altLang="en-US" sz="6000" b="1" dirty="0">
              <a:solidFill>
                <a:srgbClr val="C00000"/>
              </a:solidFill>
            </a:endParaRPr>
          </a:p>
        </p:txBody>
      </p:sp>
      <p:sp>
        <p:nvSpPr>
          <p:cNvPr id="23" name="副標題 2">
            <a:extLst>
              <a:ext uri="{FF2B5EF4-FFF2-40B4-BE49-F238E27FC236}">
                <a16:creationId xmlns:a16="http://schemas.microsoft.com/office/drawing/2014/main" id="{6191F7F8-EBA4-054E-931A-04B71C744497}"/>
              </a:ext>
            </a:extLst>
          </p:cNvPr>
          <p:cNvSpPr txBox="1">
            <a:spLocks/>
          </p:cNvSpPr>
          <p:nvPr/>
        </p:nvSpPr>
        <p:spPr>
          <a:xfrm>
            <a:off x="2877116" y="6528861"/>
            <a:ext cx="6318216" cy="284515"/>
          </a:xfrm>
          <a:prstGeom prst="rect">
            <a:avLst/>
          </a:prstGeom>
        </p:spPr>
        <p:txBody>
          <a:bodyPr vert="horz" lIns="91440" tIns="45720" rIns="91440" bIns="45720" rtlCol="0">
            <a:noAutofit/>
          </a:bodyPr>
          <a:lstStyle/>
          <a:p>
            <a:pPr lvl="0" algn="ctr">
              <a:defRPr/>
            </a:pPr>
            <a:r>
              <a:rPr lang="en-US" altLang="zh-TW" sz="1400" dirty="0">
                <a:solidFill>
                  <a:schemeClr val="tx1">
                    <a:tint val="75000"/>
                  </a:schemeClr>
                </a:solidFill>
              </a:rPr>
              <a:t>NTCIR-15 Conference, December 8-11, 2020, Tokyo, Japan</a:t>
            </a:r>
          </a:p>
        </p:txBody>
      </p:sp>
      <p:sp>
        <p:nvSpPr>
          <p:cNvPr id="60" name="矩形 3">
            <a:extLst>
              <a:ext uri="{FF2B5EF4-FFF2-40B4-BE49-F238E27FC236}">
                <a16:creationId xmlns:a16="http://schemas.microsoft.com/office/drawing/2014/main" id="{F8A0CB16-00C2-8444-BCD5-03427B4CFA2D}"/>
              </a:ext>
            </a:extLst>
          </p:cNvPr>
          <p:cNvSpPr/>
          <p:nvPr/>
        </p:nvSpPr>
        <p:spPr>
          <a:xfrm>
            <a:off x="3824638" y="5991092"/>
            <a:ext cx="1124411" cy="214283"/>
          </a:xfrm>
          <a:prstGeom prst="rect">
            <a:avLst/>
          </a:prstGeom>
        </p:spPr>
        <p:txBody>
          <a:bodyPr wrap="square">
            <a:spAutoFit/>
          </a:bodyPr>
          <a:lstStyle/>
          <a:p>
            <a:pPr algn="ctr"/>
            <a:r>
              <a:rPr lang="en-US" altLang="zh-TW" sz="800" b="1" dirty="0">
                <a:solidFill>
                  <a:prstClr val="black"/>
                </a:solidFill>
                <a:latin typeface="Arial" panose="020B0604020202020204" pitchFamily="34" charset="0"/>
                <a:ea typeface="Arial Unicode MS" panose="020B0604020202020204" pitchFamily="34" charset="-120"/>
                <a:cs typeface="Arial" panose="020B0604020202020204" pitchFamily="34" charset="0"/>
              </a:rPr>
              <a:t>Cheng-</a:t>
            </a:r>
            <a:r>
              <a:rPr lang="en-US" altLang="zh-TW" sz="800" b="1" dirty="0" err="1">
                <a:solidFill>
                  <a:prstClr val="black"/>
                </a:solidFill>
                <a:latin typeface="Arial" panose="020B0604020202020204" pitchFamily="34" charset="0"/>
                <a:ea typeface="Arial Unicode MS" panose="020B0604020202020204" pitchFamily="34" charset="-120"/>
                <a:cs typeface="Arial" panose="020B0604020202020204" pitchFamily="34" charset="0"/>
              </a:rPr>
              <a:t>Jhe</a:t>
            </a:r>
            <a:r>
              <a:rPr lang="en-US" altLang="zh-TW" sz="800" b="1" dirty="0">
                <a:solidFill>
                  <a:prstClr val="black"/>
                </a:solidFill>
                <a:latin typeface="Arial" panose="020B0604020202020204" pitchFamily="34" charset="0"/>
                <a:ea typeface="Arial Unicode MS" panose="020B0604020202020204" pitchFamily="34" charset="-120"/>
                <a:cs typeface="Arial" panose="020B0604020202020204" pitchFamily="34" charset="0"/>
              </a:rPr>
              <a:t> Chiang</a:t>
            </a:r>
            <a:r>
              <a:rPr lang="en-US" altLang="zh-TW" sz="800" b="1" baseline="30000" dirty="0">
                <a:latin typeface="Arial Unicode MS" panose="020B0604020202020204" pitchFamily="34" charset="-120"/>
                <a:ea typeface="Arial Unicode MS" panose="020B0604020202020204" pitchFamily="34" charset="-120"/>
                <a:cs typeface="Arial Unicode MS" panose="020B0604020202020204" pitchFamily="34" charset="-120"/>
              </a:rPr>
              <a:t>2</a:t>
            </a:r>
            <a:endParaRPr lang="en-US" altLang="zh-TW" sz="800" b="1" dirty="0">
              <a:solidFill>
                <a:prstClr val="black"/>
              </a:solidFill>
              <a:latin typeface="Arial" panose="020B0604020202020204" pitchFamily="34" charset="0"/>
              <a:ea typeface="Arial Unicode MS" panose="020B0604020202020204" pitchFamily="34" charset="-120"/>
              <a:cs typeface="Arial" panose="020B0604020202020204" pitchFamily="34" charset="0"/>
            </a:endParaRPr>
          </a:p>
        </p:txBody>
      </p:sp>
      <p:pic>
        <p:nvPicPr>
          <p:cNvPr id="61" name="圖片 1">
            <a:extLst>
              <a:ext uri="{FF2B5EF4-FFF2-40B4-BE49-F238E27FC236}">
                <a16:creationId xmlns:a16="http://schemas.microsoft.com/office/drawing/2014/main" id="{5DDCAE5D-6B90-A14A-9E59-E5C58EE159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45499" y="4518993"/>
            <a:ext cx="1071900" cy="1460674"/>
          </a:xfrm>
          <a:prstGeom prst="rect">
            <a:avLst/>
          </a:prstGeom>
        </p:spPr>
      </p:pic>
      <p:sp>
        <p:nvSpPr>
          <p:cNvPr id="58" name="矩形 3">
            <a:extLst>
              <a:ext uri="{FF2B5EF4-FFF2-40B4-BE49-F238E27FC236}">
                <a16:creationId xmlns:a16="http://schemas.microsoft.com/office/drawing/2014/main" id="{362D9D09-E2D0-8643-93B3-31E8832734FD}"/>
              </a:ext>
            </a:extLst>
          </p:cNvPr>
          <p:cNvSpPr/>
          <p:nvPr/>
        </p:nvSpPr>
        <p:spPr>
          <a:xfrm>
            <a:off x="7106034" y="5991092"/>
            <a:ext cx="1271553" cy="246221"/>
          </a:xfrm>
          <a:prstGeom prst="rect">
            <a:avLst/>
          </a:prstGeom>
        </p:spPr>
        <p:txBody>
          <a:bodyPr wrap="square">
            <a:spAutoFit/>
          </a:bodyPr>
          <a:lstStyle/>
          <a:p>
            <a:pPr algn="ctr"/>
            <a:r>
              <a:rPr lang="en-US" altLang="zh-TW" sz="1000" b="1" dirty="0">
                <a:solidFill>
                  <a:prstClr val="black"/>
                </a:solidFill>
                <a:latin typeface="Arial" panose="020B0604020202020204" pitchFamily="34" charset="0"/>
                <a:ea typeface="Arial Unicode MS" panose="020B0604020202020204" pitchFamily="34" charset="-120"/>
                <a:cs typeface="Arial" panose="020B0604020202020204" pitchFamily="34" charset="0"/>
              </a:rPr>
              <a:t>Cheng-Han Chiu</a:t>
            </a:r>
            <a:r>
              <a:rPr lang="en-US" altLang="zh-TW" sz="1000" b="1" baseline="30000" dirty="0">
                <a:latin typeface="Arial Unicode MS" panose="020B0604020202020204" pitchFamily="34" charset="-120"/>
                <a:ea typeface="Arial Unicode MS" panose="020B0604020202020204" pitchFamily="34" charset="-120"/>
                <a:cs typeface="Arial Unicode MS" panose="020B0604020202020204" pitchFamily="34" charset="-120"/>
              </a:rPr>
              <a:t>2</a:t>
            </a:r>
            <a:endParaRPr lang="en-US" altLang="zh-TW" sz="1000" b="1" dirty="0">
              <a:solidFill>
                <a:prstClr val="black"/>
              </a:solidFill>
              <a:latin typeface="Arial" panose="020B0604020202020204" pitchFamily="34" charset="0"/>
              <a:ea typeface="Arial Unicode MS" panose="020B0604020202020204" pitchFamily="34" charset="-120"/>
              <a:cs typeface="Arial" panose="020B0604020202020204" pitchFamily="34" charset="0"/>
            </a:endParaRPr>
          </a:p>
        </p:txBody>
      </p:sp>
      <p:pic>
        <p:nvPicPr>
          <p:cNvPr id="59" name="圖片 2">
            <a:extLst>
              <a:ext uri="{FF2B5EF4-FFF2-40B4-BE49-F238E27FC236}">
                <a16:creationId xmlns:a16="http://schemas.microsoft.com/office/drawing/2014/main" id="{72C2369D-39EE-754E-ABA6-A1541464282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06054" y="4518994"/>
            <a:ext cx="1137694" cy="1460677"/>
          </a:xfrm>
          <a:prstGeom prst="rect">
            <a:avLst/>
          </a:prstGeom>
        </p:spPr>
      </p:pic>
      <p:sp>
        <p:nvSpPr>
          <p:cNvPr id="56" name="矩形 3">
            <a:extLst>
              <a:ext uri="{FF2B5EF4-FFF2-40B4-BE49-F238E27FC236}">
                <a16:creationId xmlns:a16="http://schemas.microsoft.com/office/drawing/2014/main" id="{09FD9F3D-9CB3-FF4C-B697-E52991F68310}"/>
              </a:ext>
            </a:extLst>
          </p:cNvPr>
          <p:cNvSpPr/>
          <p:nvPr/>
        </p:nvSpPr>
        <p:spPr>
          <a:xfrm>
            <a:off x="5988462" y="5991092"/>
            <a:ext cx="1246721" cy="246221"/>
          </a:xfrm>
          <a:prstGeom prst="rect">
            <a:avLst/>
          </a:prstGeom>
        </p:spPr>
        <p:txBody>
          <a:bodyPr wrap="square">
            <a:spAutoFit/>
          </a:bodyPr>
          <a:lstStyle/>
          <a:p>
            <a:pPr algn="ctr"/>
            <a:r>
              <a:rPr lang="en-US" altLang="zh-TW" sz="1000" b="1" dirty="0">
                <a:solidFill>
                  <a:prstClr val="black"/>
                </a:solidFill>
                <a:latin typeface="Arial" panose="020B0604020202020204" pitchFamily="34" charset="0"/>
                <a:ea typeface="Arial Unicode MS" panose="020B0604020202020204" pitchFamily="34" charset="-120"/>
                <a:cs typeface="Arial" panose="020B0604020202020204" pitchFamily="34" charset="0"/>
              </a:rPr>
              <a:t>Yu-Chen Huang</a:t>
            </a:r>
            <a:r>
              <a:rPr lang="en-US" altLang="zh-TW" sz="1000" b="1" baseline="30000" dirty="0">
                <a:latin typeface="Arial Unicode MS" panose="020B0604020202020204" pitchFamily="34" charset="-120"/>
                <a:ea typeface="Arial Unicode MS" panose="020B0604020202020204" pitchFamily="34" charset="-120"/>
                <a:cs typeface="Arial Unicode MS" panose="020B0604020202020204" pitchFamily="34" charset="-120"/>
              </a:rPr>
              <a:t>2</a:t>
            </a:r>
            <a:endParaRPr lang="en-US" altLang="zh-TW" sz="1000" b="1" dirty="0">
              <a:solidFill>
                <a:prstClr val="black"/>
              </a:solidFill>
              <a:latin typeface="Arial" panose="020B0604020202020204" pitchFamily="34" charset="0"/>
              <a:ea typeface="Arial Unicode MS" panose="020B0604020202020204" pitchFamily="34" charset="-120"/>
              <a:cs typeface="Arial" panose="020B0604020202020204" pitchFamily="34" charset="0"/>
            </a:endParaRPr>
          </a:p>
        </p:txBody>
      </p:sp>
      <p:pic>
        <p:nvPicPr>
          <p:cNvPr id="57" name="圖片 25">
            <a:extLst>
              <a:ext uri="{FF2B5EF4-FFF2-40B4-BE49-F238E27FC236}">
                <a16:creationId xmlns:a16="http://schemas.microsoft.com/office/drawing/2014/main" id="{B594B9D9-F33C-8C43-836A-6A8BDC75FDA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82093" y="4518994"/>
            <a:ext cx="1103101" cy="1460676"/>
          </a:xfrm>
          <a:prstGeom prst="rect">
            <a:avLst/>
          </a:prstGeom>
        </p:spPr>
      </p:pic>
      <p:sp>
        <p:nvSpPr>
          <p:cNvPr id="54" name="矩形 3">
            <a:extLst>
              <a:ext uri="{FF2B5EF4-FFF2-40B4-BE49-F238E27FC236}">
                <a16:creationId xmlns:a16="http://schemas.microsoft.com/office/drawing/2014/main" id="{D202E2A6-1B02-EE48-92B4-AF3189BB3294}"/>
              </a:ext>
            </a:extLst>
          </p:cNvPr>
          <p:cNvSpPr/>
          <p:nvPr/>
        </p:nvSpPr>
        <p:spPr>
          <a:xfrm>
            <a:off x="2744047" y="5991092"/>
            <a:ext cx="1090285" cy="246221"/>
          </a:xfrm>
          <a:prstGeom prst="rect">
            <a:avLst/>
          </a:prstGeom>
        </p:spPr>
        <p:txBody>
          <a:bodyPr wrap="square">
            <a:spAutoFit/>
          </a:bodyPr>
          <a:lstStyle/>
          <a:p>
            <a:pPr algn="ctr"/>
            <a:r>
              <a:rPr lang="en-US" altLang="zh-TW" sz="1000" b="1" dirty="0">
                <a:solidFill>
                  <a:prstClr val="black"/>
                </a:solidFill>
                <a:latin typeface="Arial" panose="020B0604020202020204" pitchFamily="34" charset="0"/>
                <a:ea typeface="Arial Unicode MS" panose="020B0604020202020204" pitchFamily="34" charset="-120"/>
                <a:cs typeface="Arial" panose="020B0604020202020204" pitchFamily="34" charset="0"/>
              </a:rPr>
              <a:t>Zhao-Xian Gu</a:t>
            </a:r>
            <a:r>
              <a:rPr lang="en-US" altLang="zh-TW" sz="1000" b="1" baseline="30000" dirty="0">
                <a:latin typeface="Arial Unicode MS" panose="020B0604020202020204" pitchFamily="34" charset="-120"/>
                <a:ea typeface="Arial Unicode MS" panose="020B0604020202020204" pitchFamily="34" charset="-120"/>
                <a:cs typeface="Arial Unicode MS" panose="020B0604020202020204" pitchFamily="34" charset="-120"/>
              </a:rPr>
              <a:t>2</a:t>
            </a:r>
            <a:endParaRPr lang="en-US" altLang="zh-TW" sz="1000" b="1" dirty="0">
              <a:solidFill>
                <a:prstClr val="black"/>
              </a:solidFill>
              <a:latin typeface="Arial" panose="020B0604020202020204" pitchFamily="34" charset="0"/>
              <a:ea typeface="Arial Unicode MS" panose="020B0604020202020204" pitchFamily="34" charset="-120"/>
              <a:cs typeface="Arial" panose="020B0604020202020204" pitchFamily="34" charset="0"/>
            </a:endParaRPr>
          </a:p>
        </p:txBody>
      </p:sp>
      <p:pic>
        <p:nvPicPr>
          <p:cNvPr id="55" name="圖片 26">
            <a:extLst>
              <a:ext uri="{FF2B5EF4-FFF2-40B4-BE49-F238E27FC236}">
                <a16:creationId xmlns:a16="http://schemas.microsoft.com/office/drawing/2014/main" id="{A79A7553-D3B2-FB48-8FE1-59802A4BC55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734354" y="4518993"/>
            <a:ext cx="1090285" cy="1460673"/>
          </a:xfrm>
          <a:prstGeom prst="rect">
            <a:avLst/>
          </a:prstGeom>
        </p:spPr>
      </p:pic>
      <p:sp>
        <p:nvSpPr>
          <p:cNvPr id="51" name="矩形 3">
            <a:extLst>
              <a:ext uri="{FF2B5EF4-FFF2-40B4-BE49-F238E27FC236}">
                <a16:creationId xmlns:a16="http://schemas.microsoft.com/office/drawing/2014/main" id="{C557CCED-FFFA-8E4D-A21E-5B7C32D6EFCE}"/>
              </a:ext>
            </a:extLst>
          </p:cNvPr>
          <p:cNvSpPr/>
          <p:nvPr/>
        </p:nvSpPr>
        <p:spPr>
          <a:xfrm>
            <a:off x="4938260" y="5991092"/>
            <a:ext cx="1122971" cy="246221"/>
          </a:xfrm>
          <a:prstGeom prst="rect">
            <a:avLst/>
          </a:prstGeom>
        </p:spPr>
        <p:txBody>
          <a:bodyPr wrap="square">
            <a:spAutoFit/>
          </a:bodyPr>
          <a:lstStyle/>
          <a:p>
            <a:pPr algn="ctr"/>
            <a:r>
              <a:rPr lang="en-US" altLang="zh-TW" sz="1000" b="1" dirty="0">
                <a:solidFill>
                  <a:prstClr val="black"/>
                </a:solidFill>
                <a:latin typeface="Arial" panose="020B0604020202020204" pitchFamily="34" charset="0"/>
                <a:ea typeface="Arial Unicode MS" panose="020B0604020202020204" pitchFamily="34" charset="-120"/>
                <a:cs typeface="Arial" panose="020B0604020202020204" pitchFamily="34" charset="0"/>
              </a:rPr>
              <a:t>Yueh-Chia Wu</a:t>
            </a:r>
            <a:r>
              <a:rPr lang="en-US" altLang="zh-TW" sz="1000" b="1" baseline="30000" dirty="0">
                <a:latin typeface="Arial Unicode MS" panose="020B0604020202020204" pitchFamily="34" charset="-120"/>
                <a:ea typeface="Arial Unicode MS" panose="020B0604020202020204" pitchFamily="34" charset="-120"/>
                <a:cs typeface="Arial Unicode MS" panose="020B0604020202020204" pitchFamily="34" charset="-120"/>
              </a:rPr>
              <a:t>2</a:t>
            </a:r>
            <a:endParaRPr lang="en-US" altLang="zh-TW" sz="1000" b="1" dirty="0">
              <a:solidFill>
                <a:prstClr val="black"/>
              </a:solidFill>
              <a:latin typeface="Arial" panose="020B0604020202020204" pitchFamily="34" charset="0"/>
              <a:ea typeface="Arial Unicode MS" panose="020B0604020202020204" pitchFamily="34" charset="-120"/>
              <a:cs typeface="Arial" panose="020B0604020202020204" pitchFamily="34" charset="0"/>
            </a:endParaRPr>
          </a:p>
        </p:txBody>
      </p:sp>
      <p:pic>
        <p:nvPicPr>
          <p:cNvPr id="53" name="圖片 27">
            <a:extLst>
              <a:ext uri="{FF2B5EF4-FFF2-40B4-BE49-F238E27FC236}">
                <a16:creationId xmlns:a16="http://schemas.microsoft.com/office/drawing/2014/main" id="{294EA440-95DE-4649-92BE-84AFB14D480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38261" y="4518993"/>
            <a:ext cx="1122971" cy="1460675"/>
          </a:xfrm>
          <a:prstGeom prst="rect">
            <a:avLst/>
          </a:prstGeom>
        </p:spPr>
      </p:pic>
      <p:sp>
        <p:nvSpPr>
          <p:cNvPr id="49" name="矩形 3">
            <a:extLst>
              <a:ext uri="{FF2B5EF4-FFF2-40B4-BE49-F238E27FC236}">
                <a16:creationId xmlns:a16="http://schemas.microsoft.com/office/drawing/2014/main" id="{5C091A77-2EE3-FC4A-83FE-161931BAD9DA}"/>
              </a:ext>
            </a:extLst>
          </p:cNvPr>
          <p:cNvSpPr/>
          <p:nvPr/>
        </p:nvSpPr>
        <p:spPr>
          <a:xfrm>
            <a:off x="1559496" y="5991091"/>
            <a:ext cx="1220338" cy="215444"/>
          </a:xfrm>
          <a:prstGeom prst="rect">
            <a:avLst/>
          </a:prstGeom>
        </p:spPr>
        <p:txBody>
          <a:bodyPr wrap="square">
            <a:spAutoFit/>
          </a:bodyPr>
          <a:lstStyle/>
          <a:p>
            <a:pPr algn="ctr"/>
            <a:r>
              <a:rPr lang="en-US" altLang="zh-TW" sz="800" b="1" dirty="0">
                <a:solidFill>
                  <a:prstClr val="black"/>
                </a:solidFill>
                <a:latin typeface="Arial" panose="020B0604020202020204" pitchFamily="34" charset="0"/>
                <a:ea typeface="Arial Unicode MS" panose="020B0604020202020204" pitchFamily="34" charset="-120"/>
                <a:cs typeface="Arial" panose="020B0604020202020204" pitchFamily="34" charset="0"/>
              </a:rPr>
              <a:t>Mike Tian-Jian</a:t>
            </a:r>
            <a:r>
              <a:rPr lang="zh-TW" altLang="en-US" sz="800" b="1" dirty="0">
                <a:solidFill>
                  <a:prstClr val="black"/>
                </a:solidFill>
                <a:latin typeface="Arial" panose="020B0604020202020204" pitchFamily="34" charset="0"/>
                <a:ea typeface="Arial Unicode MS" panose="020B0604020202020204" pitchFamily="34" charset="-120"/>
                <a:cs typeface="Arial" panose="020B0604020202020204" pitchFamily="34" charset="0"/>
              </a:rPr>
              <a:t> </a:t>
            </a:r>
            <a:r>
              <a:rPr lang="en-US" altLang="zh-TW" sz="800" b="1" dirty="0">
                <a:solidFill>
                  <a:prstClr val="black"/>
                </a:solidFill>
                <a:latin typeface="Arial" panose="020B0604020202020204" pitchFamily="34" charset="0"/>
                <a:ea typeface="Arial Unicode MS" panose="020B0604020202020204" pitchFamily="34" charset="-120"/>
                <a:cs typeface="Arial" panose="020B0604020202020204" pitchFamily="34" charset="0"/>
              </a:rPr>
              <a:t>Jiang</a:t>
            </a:r>
            <a:r>
              <a:rPr lang="en-US" altLang="zh-TW" sz="800" b="1" baseline="30000" dirty="0">
                <a:latin typeface="Arial Unicode MS" panose="020B0604020202020204" pitchFamily="34" charset="-120"/>
                <a:ea typeface="Arial Unicode MS" panose="020B0604020202020204" pitchFamily="34" charset="-120"/>
                <a:cs typeface="Arial Unicode MS" panose="020B0604020202020204" pitchFamily="34" charset="-120"/>
              </a:rPr>
              <a:t>1</a:t>
            </a:r>
            <a:endParaRPr lang="en-US" altLang="zh-TW" sz="800" b="1" dirty="0">
              <a:solidFill>
                <a:prstClr val="black"/>
              </a:solidFill>
              <a:latin typeface="Arial" panose="020B0604020202020204" pitchFamily="34" charset="0"/>
              <a:ea typeface="Arial Unicode MS" panose="020B0604020202020204" pitchFamily="34" charset="-120"/>
              <a:cs typeface="Arial" panose="020B0604020202020204" pitchFamily="34" charset="0"/>
            </a:endParaRPr>
          </a:p>
        </p:txBody>
      </p:sp>
      <p:pic>
        <p:nvPicPr>
          <p:cNvPr id="50" name="圖片 18">
            <a:extLst>
              <a:ext uri="{FF2B5EF4-FFF2-40B4-BE49-F238E27FC236}">
                <a16:creationId xmlns:a16="http://schemas.microsoft.com/office/drawing/2014/main" id="{47394952-7DE1-3349-8C85-B81579F2427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605248" y="4518993"/>
            <a:ext cx="1108245" cy="1460672"/>
          </a:xfrm>
          <a:prstGeom prst="rect">
            <a:avLst/>
          </a:prstGeom>
        </p:spPr>
      </p:pic>
      <p:sp>
        <p:nvSpPr>
          <p:cNvPr id="47" name="矩形 5">
            <a:extLst>
              <a:ext uri="{FF2B5EF4-FFF2-40B4-BE49-F238E27FC236}">
                <a16:creationId xmlns:a16="http://schemas.microsoft.com/office/drawing/2014/main" id="{4C5C7389-0005-4E49-87D3-03149E7AF069}"/>
              </a:ext>
            </a:extLst>
          </p:cNvPr>
          <p:cNvSpPr/>
          <p:nvPr/>
        </p:nvSpPr>
        <p:spPr>
          <a:xfrm>
            <a:off x="9546663" y="5991092"/>
            <a:ext cx="1008609" cy="246221"/>
          </a:xfrm>
          <a:prstGeom prst="rect">
            <a:avLst/>
          </a:prstGeom>
        </p:spPr>
        <p:txBody>
          <a:bodyPr wrap="none">
            <a:spAutoFit/>
          </a:bodyPr>
          <a:lstStyle/>
          <a:p>
            <a:pPr algn="ctr" fontAlgn="base">
              <a:spcBef>
                <a:spcPct val="0"/>
              </a:spcBef>
              <a:spcAft>
                <a:spcPct val="0"/>
              </a:spcAft>
            </a:pPr>
            <a:r>
              <a:rPr kumimoji="1" lang="en-US" altLang="zh-TW" sz="1000" b="1" dirty="0">
                <a:latin typeface="Arial" panose="020B0604020202020204" pitchFamily="34" charset="0"/>
                <a:ea typeface="Arial Unicode MS" pitchFamily="34" charset="-120"/>
                <a:cs typeface="Arial" panose="020B0604020202020204" pitchFamily="34" charset="0"/>
              </a:rPr>
              <a:t>Min-</a:t>
            </a:r>
            <a:r>
              <a:rPr kumimoji="1" lang="en-US" altLang="zh-TW" sz="1000" b="1" dirty="0" err="1">
                <a:latin typeface="Arial" panose="020B0604020202020204" pitchFamily="34" charset="0"/>
                <a:ea typeface="Arial Unicode MS" pitchFamily="34" charset="-120"/>
                <a:cs typeface="Arial" panose="020B0604020202020204" pitchFamily="34" charset="0"/>
              </a:rPr>
              <a:t>Yuh</a:t>
            </a:r>
            <a:r>
              <a:rPr kumimoji="1" lang="en-US" altLang="zh-TW" sz="1000" b="1" dirty="0">
                <a:solidFill>
                  <a:srgbClr val="1F497D"/>
                </a:solidFill>
                <a:latin typeface="Arial" panose="020B0604020202020204" pitchFamily="34" charset="0"/>
                <a:ea typeface="Arial Unicode MS" pitchFamily="34" charset="-120"/>
                <a:cs typeface="Arial" panose="020B0604020202020204" pitchFamily="34" charset="0"/>
              </a:rPr>
              <a:t> </a:t>
            </a:r>
            <a:r>
              <a:rPr kumimoji="1" lang="en-US" altLang="zh-TW" sz="1000" b="1" dirty="0">
                <a:latin typeface="Arial" panose="020B0604020202020204" pitchFamily="34" charset="0"/>
                <a:ea typeface="Arial Unicode MS" pitchFamily="34" charset="-120"/>
                <a:cs typeface="Arial" panose="020B0604020202020204" pitchFamily="34" charset="0"/>
              </a:rPr>
              <a:t>Day</a:t>
            </a:r>
            <a:r>
              <a:rPr lang="en-US" altLang="zh-TW" sz="1000" baseline="30000" dirty="0">
                <a:latin typeface="Arial" panose="020B0604020202020204" pitchFamily="34" charset="0"/>
                <a:cs typeface="Arial" panose="020B0604020202020204" pitchFamily="34" charset="0"/>
              </a:rPr>
              <a:t>3</a:t>
            </a:r>
          </a:p>
        </p:txBody>
      </p:sp>
      <p:pic>
        <p:nvPicPr>
          <p:cNvPr id="48" name="圖片 28">
            <a:extLst>
              <a:ext uri="{FF2B5EF4-FFF2-40B4-BE49-F238E27FC236}">
                <a16:creationId xmlns:a16="http://schemas.microsoft.com/office/drawing/2014/main" id="{191E9087-06FD-C241-854D-7BA22AA48E3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490370" y="4518993"/>
            <a:ext cx="1121194" cy="1460678"/>
          </a:xfrm>
          <a:prstGeom prst="rect">
            <a:avLst/>
          </a:prstGeom>
        </p:spPr>
      </p:pic>
      <p:sp>
        <p:nvSpPr>
          <p:cNvPr id="37" name="矩形 3">
            <a:extLst>
              <a:ext uri="{FF2B5EF4-FFF2-40B4-BE49-F238E27FC236}">
                <a16:creationId xmlns:a16="http://schemas.microsoft.com/office/drawing/2014/main" id="{B5C8040D-A492-AF46-A94E-15A172C98973}"/>
              </a:ext>
            </a:extLst>
          </p:cNvPr>
          <p:cNvSpPr/>
          <p:nvPr/>
        </p:nvSpPr>
        <p:spPr>
          <a:xfrm>
            <a:off x="8304283" y="5991092"/>
            <a:ext cx="1225551" cy="246221"/>
          </a:xfrm>
          <a:prstGeom prst="rect">
            <a:avLst/>
          </a:prstGeom>
        </p:spPr>
        <p:txBody>
          <a:bodyPr wrap="square">
            <a:spAutoFit/>
          </a:bodyPr>
          <a:lstStyle/>
          <a:p>
            <a:pPr algn="ctr"/>
            <a:r>
              <a:rPr lang="en-US" altLang="zh-TW" sz="1000" b="1" dirty="0">
                <a:solidFill>
                  <a:prstClr val="black"/>
                </a:solidFill>
                <a:latin typeface="Arial" panose="020B0604020202020204" pitchFamily="34" charset="0"/>
                <a:ea typeface="Arial Unicode MS" panose="020B0604020202020204" pitchFamily="34" charset="-120"/>
                <a:cs typeface="Arial" panose="020B0604020202020204" pitchFamily="34" charset="0"/>
              </a:rPr>
              <a:t>Sheng-Ru Shaw</a:t>
            </a:r>
            <a:r>
              <a:rPr lang="en-US" altLang="zh-TW" sz="1000" b="1" baseline="30000" dirty="0">
                <a:latin typeface="Arial Unicode MS" panose="020B0604020202020204" pitchFamily="34" charset="-120"/>
                <a:ea typeface="Arial Unicode MS" panose="020B0604020202020204" pitchFamily="34" charset="-120"/>
                <a:cs typeface="Arial Unicode MS" panose="020B0604020202020204" pitchFamily="34" charset="-120"/>
              </a:rPr>
              <a:t>2</a:t>
            </a:r>
            <a:endParaRPr lang="en-US" altLang="zh-TW" sz="1000" b="1" dirty="0">
              <a:solidFill>
                <a:prstClr val="black"/>
              </a:solidFill>
              <a:latin typeface="Arial" panose="020B0604020202020204" pitchFamily="34" charset="0"/>
              <a:ea typeface="Arial Unicode MS" panose="020B0604020202020204" pitchFamily="34" charset="-120"/>
              <a:cs typeface="Arial" panose="020B0604020202020204" pitchFamily="34" charset="0"/>
            </a:endParaRPr>
          </a:p>
        </p:txBody>
      </p:sp>
      <p:pic>
        <p:nvPicPr>
          <p:cNvPr id="39" name="圖片 31">
            <a:extLst>
              <a:ext uri="{FF2B5EF4-FFF2-40B4-BE49-F238E27FC236}">
                <a16:creationId xmlns:a16="http://schemas.microsoft.com/office/drawing/2014/main" id="{3805CA0E-6DB6-7D41-84F2-88D994669DD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1000" b="-1"/>
          <a:stretch/>
        </p:blipFill>
        <p:spPr>
          <a:xfrm>
            <a:off x="8364609" y="4518993"/>
            <a:ext cx="1104898" cy="1460673"/>
          </a:xfrm>
          <a:prstGeom prst="rect">
            <a:avLst/>
          </a:prstGeom>
        </p:spPr>
      </p:pic>
    </p:spTree>
    <p:extLst>
      <p:ext uri="{BB962C8B-B14F-4D97-AF65-F5344CB8AC3E}">
        <p14:creationId xmlns:p14="http://schemas.microsoft.com/office/powerpoint/2010/main" val="1103650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cstate="screen">
            <a:alphaModFix/>
            <a:extLst>
              <a:ext uri="{28A0092B-C50C-407E-A947-70E740481C1C}">
                <a14:useLocalDpi xmlns:a14="http://schemas.microsoft.com/office/drawing/2010/main"/>
              </a:ext>
            </a:extLst>
          </a:blip>
          <a:srcRect t="29085" b="24379"/>
          <a:stretch/>
        </p:blipFill>
        <p:spPr>
          <a:xfrm>
            <a:off x="138641" y="0"/>
            <a:ext cx="1619250" cy="753534"/>
          </a:xfrm>
          <a:prstGeom prst="rect">
            <a:avLst/>
          </a:prstGeom>
          <a:noFill/>
          <a:ln>
            <a:noFill/>
          </a:ln>
        </p:spPr>
      </p:pic>
      <p:sp>
        <p:nvSpPr>
          <p:cNvPr id="90"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sp>
        <p:nvSpPr>
          <p:cNvPr id="91" name="Google Shape;91;p1"/>
          <p:cNvSpPr/>
          <p:nvPr/>
        </p:nvSpPr>
        <p:spPr>
          <a:xfrm>
            <a:off x="0" y="1523783"/>
            <a:ext cx="121920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C00000"/>
                </a:solidFill>
                <a:latin typeface="Calibri" panose="020F0502020204030204" pitchFamily="34" charset="0"/>
                <a:ea typeface="Arial"/>
                <a:cs typeface="Calibri" panose="020F0502020204030204" pitchFamily="34" charset="0"/>
                <a:sym typeface="Arial"/>
              </a:rPr>
              <a:t>IMNTPU</a:t>
            </a: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 </a:t>
            </a:r>
            <a:r>
              <a:rPr lang="en-US" sz="4000" b="1" dirty="0">
                <a:solidFill>
                  <a:srgbClr val="0070C0"/>
                </a:solidFill>
                <a:latin typeface="Calibri" panose="020F0502020204030204" pitchFamily="34" charset="0"/>
                <a:ea typeface="Arial"/>
                <a:cs typeface="Calibri" panose="020F0502020204030204" pitchFamily="34" charset="0"/>
                <a:sym typeface="Arial"/>
              </a:rPr>
              <a:t>at the </a:t>
            </a:r>
            <a:r>
              <a:rPr lang="en-US" sz="4000" b="1" dirty="0">
                <a:solidFill>
                  <a:srgbClr val="C00000"/>
                </a:solidFill>
                <a:latin typeface="Calibri" panose="020F0502020204030204" pitchFamily="34" charset="0"/>
                <a:ea typeface="Arial"/>
                <a:cs typeface="Calibri" panose="020F0502020204030204" pitchFamily="34" charset="0"/>
                <a:sym typeface="Arial"/>
              </a:rPr>
              <a:t>NTCIR-16 FinNum-3 </a:t>
            </a:r>
            <a:r>
              <a:rPr lang="en-US" sz="4000" b="1" dirty="0">
                <a:solidFill>
                  <a:srgbClr val="0070C0"/>
                </a:solidFill>
                <a:latin typeface="Calibri" panose="020F0502020204030204" pitchFamily="34" charset="0"/>
                <a:ea typeface="Arial"/>
                <a:cs typeface="Calibri" panose="020F0502020204030204" pitchFamily="34" charset="0"/>
                <a:sym typeface="Arial"/>
              </a:rPr>
              <a:t>Task: </a:t>
            </a:r>
            <a:br>
              <a:rPr lang="en-US" sz="4000" b="1" dirty="0">
                <a:solidFill>
                  <a:srgbClr val="0070C0"/>
                </a:solidFill>
                <a:latin typeface="Calibri" panose="020F0502020204030204" pitchFamily="34" charset="0"/>
                <a:ea typeface="Arial"/>
                <a:cs typeface="Calibri" panose="020F0502020204030204" pitchFamily="34" charset="0"/>
                <a:sym typeface="Arial"/>
              </a:rPr>
            </a:br>
            <a:r>
              <a:rPr lang="en-US" sz="4000" b="1" dirty="0">
                <a:solidFill>
                  <a:srgbClr val="0070C0"/>
                </a:solidFill>
                <a:latin typeface="Calibri" panose="020F0502020204030204" pitchFamily="34" charset="0"/>
                <a:ea typeface="Arial"/>
                <a:cs typeface="Calibri" panose="020F0502020204030204" pitchFamily="34" charset="0"/>
                <a:sym typeface="Arial"/>
              </a:rPr>
              <a:t>Data Augmentation for Financial </a:t>
            </a:r>
            <a:r>
              <a:rPr lang="en-US" sz="4000" b="1" dirty="0" err="1">
                <a:solidFill>
                  <a:srgbClr val="0070C0"/>
                </a:solidFill>
                <a:latin typeface="Calibri" panose="020F0502020204030204" pitchFamily="34" charset="0"/>
                <a:ea typeface="Arial"/>
                <a:cs typeface="Calibri" panose="020F0502020204030204" pitchFamily="34" charset="0"/>
                <a:sym typeface="Arial"/>
              </a:rPr>
              <a:t>Numclaim</a:t>
            </a:r>
            <a:r>
              <a:rPr lang="en-US" sz="4000" b="1" dirty="0">
                <a:solidFill>
                  <a:srgbClr val="0070C0"/>
                </a:solidFill>
                <a:latin typeface="Calibri" panose="020F0502020204030204" pitchFamily="34" charset="0"/>
                <a:ea typeface="Arial"/>
                <a:cs typeface="Calibri" panose="020F0502020204030204" pitchFamily="34" charset="0"/>
                <a:sym typeface="Arial"/>
              </a:rPr>
              <a:t> Classification</a:t>
            </a:r>
            <a:endParaRPr sz="4000" b="1" i="0" u="none" strike="noStrike" cap="none" dirty="0">
              <a:solidFill>
                <a:srgbClr val="0070C0"/>
              </a:solidFill>
              <a:latin typeface="Calibri" panose="020F0502020204030204" pitchFamily="34" charset="0"/>
              <a:ea typeface="Arial"/>
              <a:cs typeface="Calibri" panose="020F0502020204030204" pitchFamily="34" charset="0"/>
              <a:sym typeface="Arial"/>
            </a:endParaRPr>
          </a:p>
        </p:txBody>
      </p:sp>
      <p:sp>
        <p:nvSpPr>
          <p:cNvPr id="92" name="Google Shape;92;p1"/>
          <p:cNvSpPr/>
          <p:nvPr/>
        </p:nvSpPr>
        <p:spPr>
          <a:xfrm>
            <a:off x="67377" y="3177668"/>
            <a:ext cx="1169491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baseline="30000" dirty="0">
                <a:solidFill>
                  <a:schemeClr val="dk1"/>
                </a:solidFill>
                <a:latin typeface="Arimo"/>
                <a:ea typeface="Arimo"/>
                <a:cs typeface="Arimo"/>
                <a:sym typeface="Arimo"/>
              </a:rPr>
              <a:t>1 </a:t>
            </a:r>
            <a:r>
              <a:rPr lang="en-US" sz="2000" b="1" i="0" u="none" strike="noStrike" cap="none" dirty="0">
                <a:solidFill>
                  <a:schemeClr val="dk1"/>
                </a:solidFill>
                <a:latin typeface="Arial"/>
                <a:ea typeface="Arial"/>
                <a:cs typeface="Arial"/>
                <a:sym typeface="Arial"/>
              </a:rPr>
              <a:t>Information Management, National Taipei University, New Taipei City, Taiwan</a:t>
            </a:r>
            <a:endParaRPr sz="20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baseline="30000" dirty="0">
                <a:solidFill>
                  <a:schemeClr val="dk1"/>
                </a:solidFill>
                <a:latin typeface="Arimo"/>
                <a:ea typeface="Arimo"/>
                <a:cs typeface="Arimo"/>
                <a:sym typeface="Arimo"/>
              </a:rPr>
              <a:t>2 </a:t>
            </a:r>
            <a:r>
              <a:rPr lang="en-US" sz="2000" b="1" i="0" u="none" strike="noStrike" cap="none" dirty="0" err="1">
                <a:solidFill>
                  <a:schemeClr val="dk1"/>
                </a:solidFill>
                <a:latin typeface="Arial"/>
                <a:ea typeface="Arial"/>
                <a:cs typeface="Arial"/>
                <a:sym typeface="Arial"/>
              </a:rPr>
              <a:t>Zeals</a:t>
            </a:r>
            <a:r>
              <a:rPr lang="en-US" sz="2000" b="1" i="0" u="none" strike="noStrike" cap="none" dirty="0">
                <a:solidFill>
                  <a:schemeClr val="dk1"/>
                </a:solidFill>
                <a:latin typeface="Arial"/>
                <a:ea typeface="Arial"/>
                <a:cs typeface="Arial"/>
                <a:sym typeface="Arial"/>
              </a:rPr>
              <a:t> Co., Ltd. Tokyo, Japan</a:t>
            </a:r>
            <a:endParaRPr sz="2000" b="1" i="0" u="none" strike="noStrike" cap="none" dirty="0">
              <a:solidFill>
                <a:schemeClr val="dk1"/>
              </a:solidFill>
              <a:latin typeface="Arial"/>
              <a:ea typeface="Arial"/>
              <a:cs typeface="Arial"/>
              <a:sym typeface="Arial"/>
            </a:endParaRPr>
          </a:p>
        </p:txBody>
      </p:sp>
      <p:sp>
        <p:nvSpPr>
          <p:cNvPr id="93" name="Google Shape;93;p1"/>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21</a:t>
            </a:fld>
            <a:endParaRPr/>
          </a:p>
        </p:txBody>
      </p:sp>
      <p:pic>
        <p:nvPicPr>
          <p:cNvPr id="94" name="Google Shape;94;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25483" y="4211020"/>
            <a:ext cx="1175876" cy="1644901"/>
          </a:xfrm>
          <a:prstGeom prst="rect">
            <a:avLst/>
          </a:prstGeom>
          <a:noFill/>
          <a:ln>
            <a:noFill/>
          </a:ln>
        </p:spPr>
      </p:pic>
      <p:pic>
        <p:nvPicPr>
          <p:cNvPr id="95" name="Google Shape;95;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776520" y="4211020"/>
            <a:ext cx="1175875" cy="1644902"/>
          </a:xfrm>
          <a:prstGeom prst="rect">
            <a:avLst/>
          </a:prstGeom>
          <a:noFill/>
          <a:ln>
            <a:noFill/>
          </a:ln>
        </p:spPr>
      </p:pic>
      <p:sp>
        <p:nvSpPr>
          <p:cNvPr id="96" name="Google Shape;96;p1"/>
          <p:cNvSpPr txBox="1"/>
          <p:nvPr/>
        </p:nvSpPr>
        <p:spPr>
          <a:xfrm>
            <a:off x="1824719" y="5878445"/>
            <a:ext cx="1841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Yung-Wei Teng</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sp>
        <p:nvSpPr>
          <p:cNvPr id="97" name="Google Shape;97;p1"/>
          <p:cNvSpPr txBox="1"/>
          <p:nvPr/>
        </p:nvSpPr>
        <p:spPr>
          <a:xfrm>
            <a:off x="3681062" y="5878445"/>
            <a:ext cx="1440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Pei-</a:t>
            </a:r>
            <a:r>
              <a:rPr lang="en-US" sz="1800" b="0" i="0" u="none" strike="noStrike" cap="none" dirty="0" err="1">
                <a:solidFill>
                  <a:schemeClr val="dk1"/>
                </a:solidFill>
                <a:latin typeface="Calibri"/>
                <a:ea typeface="Calibri"/>
                <a:cs typeface="Calibri"/>
                <a:sym typeface="Calibri"/>
              </a:rPr>
              <a:t>Tz</a:t>
            </a:r>
            <a:r>
              <a:rPr lang="en-US" sz="1800" b="0" i="0" u="none" strike="noStrike" cap="none" dirty="0">
                <a:solidFill>
                  <a:schemeClr val="dk1"/>
                </a:solidFill>
                <a:latin typeface="Calibri"/>
                <a:ea typeface="Calibri"/>
                <a:cs typeface="Calibri"/>
                <a:sym typeface="Calibri"/>
              </a:rPr>
              <a:t> Chiu</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sp>
        <p:nvSpPr>
          <p:cNvPr id="98" name="Google Shape;98;p1"/>
          <p:cNvSpPr txBox="1"/>
          <p:nvPr/>
        </p:nvSpPr>
        <p:spPr>
          <a:xfrm>
            <a:off x="5049752" y="5878408"/>
            <a:ext cx="1841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Ting-Yun Hsiao</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pic>
        <p:nvPicPr>
          <p:cNvPr id="100" name="Google Shape;100;p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028228" y="4211020"/>
            <a:ext cx="1273600" cy="1644900"/>
          </a:xfrm>
          <a:prstGeom prst="rect">
            <a:avLst/>
          </a:prstGeom>
          <a:noFill/>
          <a:ln>
            <a:noFill/>
          </a:ln>
        </p:spPr>
      </p:pic>
      <p:pic>
        <p:nvPicPr>
          <p:cNvPr id="102" name="Google Shape;102;p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144594" y="4252059"/>
            <a:ext cx="1253918" cy="1586034"/>
          </a:xfrm>
          <a:prstGeom prst="rect">
            <a:avLst/>
          </a:prstGeom>
          <a:noFill/>
          <a:ln>
            <a:noFill/>
          </a:ln>
        </p:spPr>
      </p:pic>
      <p:pic>
        <p:nvPicPr>
          <p:cNvPr id="103" name="Google Shape;103;p1"/>
          <p:cNvPicPr preferRelativeResize="0"/>
          <p:nvPr/>
        </p:nvPicPr>
        <p:blipFill rotWithShape="1">
          <a:blip r:embed="rId8">
            <a:alphaModFix/>
          </a:blip>
          <a:srcRect/>
          <a:stretch/>
        </p:blipFill>
        <p:spPr>
          <a:xfrm>
            <a:off x="5310503" y="4256970"/>
            <a:ext cx="1318940" cy="1645200"/>
          </a:xfrm>
          <a:prstGeom prst="rect">
            <a:avLst/>
          </a:prstGeom>
          <a:noFill/>
          <a:ln>
            <a:noFill/>
          </a:ln>
        </p:spPr>
      </p:pic>
      <p:pic>
        <p:nvPicPr>
          <p:cNvPr id="104" name="Google Shape;104;p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1196268" y="52820"/>
            <a:ext cx="914770" cy="857238"/>
          </a:xfrm>
          <a:prstGeom prst="rect">
            <a:avLst/>
          </a:prstGeom>
          <a:noFill/>
          <a:ln>
            <a:noFill/>
          </a:ln>
        </p:spPr>
      </p:pic>
      <p:sp>
        <p:nvSpPr>
          <p:cNvPr id="18" name="Google Shape;101;p1"/>
          <p:cNvSpPr txBox="1"/>
          <p:nvPr/>
        </p:nvSpPr>
        <p:spPr>
          <a:xfrm>
            <a:off x="4855338" y="6184961"/>
            <a:ext cx="2606292" cy="4616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hlinkClick r:id="rId10"/>
              </a:rPr>
              <a:t>myday@gm.ntpu.edu.tw</a:t>
            </a:r>
            <a:endParaRPr lang="en-US" sz="1800" b="0" i="0" u="none" strike="noStrike" cap="none">
              <a:solidFill>
                <a:schemeClr val="dk1"/>
              </a:solidFill>
              <a:latin typeface="Calibri"/>
              <a:ea typeface="Calibri"/>
              <a:cs typeface="Calibri"/>
              <a:sym typeface="Calibri"/>
            </a:endParaRPr>
          </a:p>
        </p:txBody>
      </p:sp>
      <p:pic>
        <p:nvPicPr>
          <p:cNvPr id="19"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0" name="圖片 19">
            <a:extLst>
              <a:ext uri="{FF2B5EF4-FFF2-40B4-BE49-F238E27FC236}">
                <a16:creationId xmlns:a16="http://schemas.microsoft.com/office/drawing/2014/main" id="{6B84226A-52E1-0E7C-7108-53B13758B46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429875" y="155896"/>
            <a:ext cx="618500" cy="824637"/>
          </a:xfrm>
          <a:prstGeom prst="rect">
            <a:avLst/>
          </a:prstGeom>
        </p:spPr>
      </p:pic>
      <p:sp>
        <p:nvSpPr>
          <p:cNvPr id="2" name="矩形 40">
            <a:extLst>
              <a:ext uri="{FF2B5EF4-FFF2-40B4-BE49-F238E27FC236}">
                <a16:creationId xmlns:a16="http://schemas.microsoft.com/office/drawing/2014/main" id="{665AD0F0-A5FC-46F0-FA84-46FDA9DD5FD2}"/>
              </a:ext>
            </a:extLst>
          </p:cNvPr>
          <p:cNvSpPr/>
          <p:nvPr/>
        </p:nvSpPr>
        <p:spPr>
          <a:xfrm>
            <a:off x="5087889" y="-27384"/>
            <a:ext cx="1742785" cy="1015663"/>
          </a:xfrm>
          <a:prstGeom prst="rect">
            <a:avLst/>
          </a:prstGeom>
        </p:spPr>
        <p:txBody>
          <a:bodyPr wrap="none">
            <a:spAutoFit/>
          </a:bodyPr>
          <a:lstStyle/>
          <a:p>
            <a:r>
              <a:rPr lang="en-US" altLang="zh-TW" sz="6000" b="1" dirty="0">
                <a:solidFill>
                  <a:srgbClr val="C00000"/>
                </a:solidFill>
              </a:rPr>
              <a:t>2022</a:t>
            </a:r>
            <a:endParaRPr lang="zh-TW" altLang="en-US" sz="6000" b="1" dirty="0">
              <a:solidFill>
                <a:srgbClr val="C00000"/>
              </a:solidFill>
            </a:endParaRPr>
          </a:p>
        </p:txBody>
      </p:sp>
      <p:sp>
        <p:nvSpPr>
          <p:cNvPr id="3" name="Google Shape;99;p1">
            <a:extLst>
              <a:ext uri="{FF2B5EF4-FFF2-40B4-BE49-F238E27FC236}">
                <a16:creationId xmlns:a16="http://schemas.microsoft.com/office/drawing/2014/main" id="{AD489A7E-6FF9-3A22-9B73-2874EF44BFDB}"/>
              </a:ext>
            </a:extLst>
          </p:cNvPr>
          <p:cNvSpPr txBox="1"/>
          <p:nvPr/>
        </p:nvSpPr>
        <p:spPr>
          <a:xfrm>
            <a:off x="6836275" y="5878445"/>
            <a:ext cx="2203500"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Mike Tian-Jian Jiang</a:t>
            </a:r>
            <a:r>
              <a:rPr lang="en-US" sz="1800" b="0" i="0" u="none" strike="noStrike" cap="none" baseline="30000" dirty="0">
                <a:solidFill>
                  <a:schemeClr val="dk1"/>
                </a:solidFill>
                <a:latin typeface="Calibri"/>
                <a:ea typeface="Calibri"/>
                <a:cs typeface="Calibri"/>
                <a:sym typeface="Calibri"/>
              </a:rPr>
              <a:t> 2</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4" name="Google Shape;101;p1">
            <a:extLst>
              <a:ext uri="{FF2B5EF4-FFF2-40B4-BE49-F238E27FC236}">
                <a16:creationId xmlns:a16="http://schemas.microsoft.com/office/drawing/2014/main" id="{23C56545-1D52-7AD4-5757-5CA091638727}"/>
              </a:ext>
            </a:extLst>
          </p:cNvPr>
          <p:cNvSpPr txBox="1"/>
          <p:nvPr/>
        </p:nvSpPr>
        <p:spPr>
          <a:xfrm>
            <a:off x="8939447" y="5878445"/>
            <a:ext cx="1659758"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Min-Yuh Day</a:t>
            </a:r>
            <a:r>
              <a:rPr lang="en-US" sz="1800" b="0" i="0" u="none" strike="noStrike" cap="none" baseline="30000" dirty="0">
                <a:solidFill>
                  <a:schemeClr val="dk1"/>
                </a:solidFill>
                <a:latin typeface="Calibri"/>
                <a:ea typeface="Calibri"/>
                <a:cs typeface="Calibri"/>
                <a:sym typeface="Calibri"/>
              </a:rPr>
              <a:t> 1,</a:t>
            </a:r>
            <a:r>
              <a:rPr lang="zh-TW" altLang="en-US" sz="1800" b="0" i="0" u="none" strike="noStrike" cap="none" baseline="30000"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054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cstate="screen">
            <a:alphaModFix/>
            <a:extLst>
              <a:ext uri="{28A0092B-C50C-407E-A947-70E740481C1C}">
                <a14:useLocalDpi xmlns:a14="http://schemas.microsoft.com/office/drawing/2010/main"/>
              </a:ext>
            </a:extLst>
          </a:blip>
          <a:srcRect t="29085" b="24379"/>
          <a:stretch/>
        </p:blipFill>
        <p:spPr>
          <a:xfrm>
            <a:off x="138641" y="0"/>
            <a:ext cx="1619250" cy="753534"/>
          </a:xfrm>
          <a:prstGeom prst="rect">
            <a:avLst/>
          </a:prstGeom>
          <a:noFill/>
          <a:ln>
            <a:noFill/>
          </a:ln>
        </p:spPr>
      </p:pic>
      <p:sp>
        <p:nvSpPr>
          <p:cNvPr id="90"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sp>
        <p:nvSpPr>
          <p:cNvPr id="91" name="Google Shape;91;p1"/>
          <p:cNvSpPr/>
          <p:nvPr/>
        </p:nvSpPr>
        <p:spPr>
          <a:xfrm>
            <a:off x="0" y="1066581"/>
            <a:ext cx="121920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C00000"/>
                </a:solidFill>
                <a:latin typeface="Calibri" panose="020F0502020204030204" pitchFamily="34" charset="0"/>
                <a:ea typeface="Arial"/>
                <a:cs typeface="Calibri" panose="020F0502020204030204" pitchFamily="34" charset="0"/>
                <a:sym typeface="Arial"/>
              </a:rPr>
              <a:t>IMNTPU</a:t>
            </a: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 Dialogue System Evaluation</a:t>
            </a:r>
            <a:endParaRPr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at the </a:t>
            </a:r>
            <a:r>
              <a:rPr lang="en-US" sz="4000" b="1" i="0" u="none" strike="noStrike" cap="none" dirty="0">
                <a:solidFill>
                  <a:srgbClr val="C00000"/>
                </a:solidFill>
                <a:latin typeface="Calibri" panose="020F0502020204030204" pitchFamily="34" charset="0"/>
                <a:ea typeface="Arial"/>
                <a:cs typeface="Calibri" panose="020F0502020204030204" pitchFamily="34" charset="0"/>
                <a:sym typeface="Arial"/>
              </a:rPr>
              <a:t>NTCIR-16</a:t>
            </a: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 DialEval-2</a:t>
            </a:r>
            <a:endParaRPr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Dialogue Quality and Nugget Detection</a:t>
            </a:r>
            <a:endParaRPr sz="4000" b="1" i="0" u="none" strike="noStrike" cap="none" dirty="0">
              <a:solidFill>
                <a:srgbClr val="0070C0"/>
              </a:solidFill>
              <a:latin typeface="Calibri" panose="020F0502020204030204" pitchFamily="34" charset="0"/>
              <a:ea typeface="Arial"/>
              <a:cs typeface="Calibri" panose="020F0502020204030204" pitchFamily="34" charset="0"/>
              <a:sym typeface="Arial"/>
            </a:endParaRPr>
          </a:p>
        </p:txBody>
      </p:sp>
      <p:sp>
        <p:nvSpPr>
          <p:cNvPr id="92" name="Google Shape;92;p1"/>
          <p:cNvSpPr/>
          <p:nvPr/>
        </p:nvSpPr>
        <p:spPr>
          <a:xfrm>
            <a:off x="67377" y="3177668"/>
            <a:ext cx="11694913"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0" u="none" strike="noStrike" cap="none" baseline="30000" dirty="0">
                <a:solidFill>
                  <a:schemeClr val="dk1"/>
                </a:solidFill>
                <a:latin typeface="Arimo"/>
                <a:ea typeface="Arimo"/>
                <a:cs typeface="Arimo"/>
                <a:sym typeface="Arimo"/>
              </a:rPr>
              <a:t>1 </a:t>
            </a:r>
            <a:r>
              <a:rPr lang="en-US" sz="2200" b="1" i="0" u="none" strike="noStrike" cap="none" dirty="0">
                <a:solidFill>
                  <a:schemeClr val="dk1"/>
                </a:solidFill>
                <a:latin typeface="Arial"/>
                <a:ea typeface="Arial"/>
                <a:cs typeface="Arial"/>
                <a:sym typeface="Arial"/>
              </a:rPr>
              <a:t>Information Management, National Taipei University, New Taipei City, Taiwan</a:t>
            </a:r>
            <a:endParaRPr sz="22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200" b="1" i="0" u="none" strike="noStrike" cap="none" baseline="30000" dirty="0">
                <a:solidFill>
                  <a:schemeClr val="dk1"/>
                </a:solidFill>
                <a:latin typeface="Arimo"/>
                <a:ea typeface="Arimo"/>
                <a:cs typeface="Arimo"/>
                <a:sym typeface="Arimo"/>
              </a:rPr>
              <a:t>2 </a:t>
            </a:r>
            <a:r>
              <a:rPr lang="en-US" sz="2200" b="1" i="0" u="none" strike="noStrike" cap="none" dirty="0" err="1">
                <a:solidFill>
                  <a:schemeClr val="dk1"/>
                </a:solidFill>
                <a:latin typeface="Arial"/>
                <a:ea typeface="Arial"/>
                <a:cs typeface="Arial"/>
                <a:sym typeface="Arial"/>
              </a:rPr>
              <a:t>Zeals</a:t>
            </a:r>
            <a:r>
              <a:rPr lang="en-US" sz="2200" b="1" i="0" u="none" strike="noStrike" cap="none" dirty="0">
                <a:solidFill>
                  <a:schemeClr val="dk1"/>
                </a:solidFill>
                <a:latin typeface="Arial"/>
                <a:ea typeface="Arial"/>
                <a:cs typeface="Arial"/>
                <a:sym typeface="Arial"/>
              </a:rPr>
              <a:t> Co., Ltd. Tokyo, Japan</a:t>
            </a:r>
            <a:endParaRPr sz="2200" b="1" i="0" u="none" strike="noStrike" cap="none" dirty="0">
              <a:solidFill>
                <a:schemeClr val="dk1"/>
              </a:solidFill>
              <a:latin typeface="Arial"/>
              <a:ea typeface="Arial"/>
              <a:cs typeface="Arial"/>
              <a:sym typeface="Arial"/>
            </a:endParaRPr>
          </a:p>
        </p:txBody>
      </p:sp>
      <p:sp>
        <p:nvSpPr>
          <p:cNvPr id="93" name="Google Shape;93;p1"/>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22</a:t>
            </a:fld>
            <a:endParaRPr/>
          </a:p>
        </p:txBody>
      </p:sp>
      <p:pic>
        <p:nvPicPr>
          <p:cNvPr id="94" name="Google Shape;94;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07330" y="4211020"/>
            <a:ext cx="1175876" cy="1644901"/>
          </a:xfrm>
          <a:prstGeom prst="rect">
            <a:avLst/>
          </a:prstGeom>
          <a:noFill/>
          <a:ln>
            <a:noFill/>
          </a:ln>
        </p:spPr>
      </p:pic>
      <p:pic>
        <p:nvPicPr>
          <p:cNvPr id="95" name="Google Shape;95;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58367" y="4211020"/>
            <a:ext cx="1175875" cy="1644902"/>
          </a:xfrm>
          <a:prstGeom prst="rect">
            <a:avLst/>
          </a:prstGeom>
          <a:noFill/>
          <a:ln>
            <a:noFill/>
          </a:ln>
        </p:spPr>
      </p:pic>
      <p:sp>
        <p:nvSpPr>
          <p:cNvPr id="96" name="Google Shape;96;p1"/>
          <p:cNvSpPr txBox="1"/>
          <p:nvPr/>
        </p:nvSpPr>
        <p:spPr>
          <a:xfrm>
            <a:off x="3506566" y="5878445"/>
            <a:ext cx="1841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Yung-Wei Teng</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sp>
        <p:nvSpPr>
          <p:cNvPr id="97" name="Google Shape;97;p1"/>
          <p:cNvSpPr txBox="1"/>
          <p:nvPr/>
        </p:nvSpPr>
        <p:spPr>
          <a:xfrm>
            <a:off x="5362909" y="5878445"/>
            <a:ext cx="1440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Pei-</a:t>
            </a:r>
            <a:r>
              <a:rPr lang="en-US" sz="1800" b="0" i="0" u="none" strike="noStrike" cap="none" dirty="0" err="1">
                <a:solidFill>
                  <a:schemeClr val="dk1"/>
                </a:solidFill>
                <a:latin typeface="Calibri"/>
                <a:ea typeface="Calibri"/>
                <a:cs typeface="Calibri"/>
                <a:sym typeface="Calibri"/>
              </a:rPr>
              <a:t>Tz</a:t>
            </a:r>
            <a:r>
              <a:rPr lang="en-US" sz="1800" b="0" i="0" u="none" strike="noStrike" cap="none" dirty="0">
                <a:solidFill>
                  <a:schemeClr val="dk1"/>
                </a:solidFill>
                <a:latin typeface="Calibri"/>
                <a:ea typeface="Calibri"/>
                <a:cs typeface="Calibri"/>
                <a:sym typeface="Calibri"/>
              </a:rPr>
              <a:t> Chiu</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sp>
        <p:nvSpPr>
          <p:cNvPr id="98" name="Google Shape;98;p1"/>
          <p:cNvSpPr txBox="1"/>
          <p:nvPr/>
        </p:nvSpPr>
        <p:spPr>
          <a:xfrm>
            <a:off x="1751368" y="5878408"/>
            <a:ext cx="1841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Ting-Yun Hsiao</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pic>
        <p:nvPicPr>
          <p:cNvPr id="100" name="Google Shape;100;p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028228" y="4211020"/>
            <a:ext cx="1273600" cy="1644900"/>
          </a:xfrm>
          <a:prstGeom prst="rect">
            <a:avLst/>
          </a:prstGeom>
          <a:noFill/>
          <a:ln>
            <a:noFill/>
          </a:ln>
        </p:spPr>
      </p:pic>
      <p:pic>
        <p:nvPicPr>
          <p:cNvPr id="102" name="Google Shape;102;p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144594" y="4252059"/>
            <a:ext cx="1253918" cy="1586034"/>
          </a:xfrm>
          <a:prstGeom prst="rect">
            <a:avLst/>
          </a:prstGeom>
          <a:noFill/>
          <a:ln>
            <a:noFill/>
          </a:ln>
        </p:spPr>
      </p:pic>
      <p:pic>
        <p:nvPicPr>
          <p:cNvPr id="103" name="Google Shape;103;p1"/>
          <p:cNvPicPr preferRelativeResize="0"/>
          <p:nvPr/>
        </p:nvPicPr>
        <p:blipFill rotWithShape="1">
          <a:blip r:embed="rId8">
            <a:alphaModFix/>
          </a:blip>
          <a:srcRect/>
          <a:stretch/>
        </p:blipFill>
        <p:spPr>
          <a:xfrm>
            <a:off x="2012119" y="4256970"/>
            <a:ext cx="1318940" cy="1645200"/>
          </a:xfrm>
          <a:prstGeom prst="rect">
            <a:avLst/>
          </a:prstGeom>
          <a:noFill/>
          <a:ln>
            <a:noFill/>
          </a:ln>
        </p:spPr>
      </p:pic>
      <p:pic>
        <p:nvPicPr>
          <p:cNvPr id="104" name="Google Shape;104;p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1196268" y="52820"/>
            <a:ext cx="914770" cy="857238"/>
          </a:xfrm>
          <a:prstGeom prst="rect">
            <a:avLst/>
          </a:prstGeom>
          <a:noFill/>
          <a:ln>
            <a:noFill/>
          </a:ln>
        </p:spPr>
      </p:pic>
      <p:sp>
        <p:nvSpPr>
          <p:cNvPr id="18" name="Google Shape;101;p1"/>
          <p:cNvSpPr txBox="1"/>
          <p:nvPr/>
        </p:nvSpPr>
        <p:spPr>
          <a:xfrm>
            <a:off x="4855338" y="6184961"/>
            <a:ext cx="2606292" cy="4616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hlinkClick r:id="rId10"/>
              </a:rPr>
              <a:t>myday@gm.ntpu.edu.tw</a:t>
            </a:r>
            <a:endParaRPr lang="en-US" sz="1800" b="0" i="0" u="none" strike="noStrike" cap="none">
              <a:solidFill>
                <a:schemeClr val="dk1"/>
              </a:solidFill>
              <a:latin typeface="Calibri"/>
              <a:ea typeface="Calibri"/>
              <a:cs typeface="Calibri"/>
              <a:sym typeface="Calibri"/>
            </a:endParaRPr>
          </a:p>
        </p:txBody>
      </p:sp>
      <p:pic>
        <p:nvPicPr>
          <p:cNvPr id="19"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0" name="圖片 19">
            <a:extLst>
              <a:ext uri="{FF2B5EF4-FFF2-40B4-BE49-F238E27FC236}">
                <a16:creationId xmlns:a16="http://schemas.microsoft.com/office/drawing/2014/main" id="{6B84226A-52E1-0E7C-7108-53B13758B46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429875" y="155896"/>
            <a:ext cx="618500" cy="824637"/>
          </a:xfrm>
          <a:prstGeom prst="rect">
            <a:avLst/>
          </a:prstGeom>
        </p:spPr>
      </p:pic>
      <p:sp>
        <p:nvSpPr>
          <p:cNvPr id="2" name="矩形 40">
            <a:extLst>
              <a:ext uri="{FF2B5EF4-FFF2-40B4-BE49-F238E27FC236}">
                <a16:creationId xmlns:a16="http://schemas.microsoft.com/office/drawing/2014/main" id="{665AD0F0-A5FC-46F0-FA84-46FDA9DD5FD2}"/>
              </a:ext>
            </a:extLst>
          </p:cNvPr>
          <p:cNvSpPr/>
          <p:nvPr/>
        </p:nvSpPr>
        <p:spPr>
          <a:xfrm>
            <a:off x="5087889" y="-27384"/>
            <a:ext cx="1742785" cy="1015663"/>
          </a:xfrm>
          <a:prstGeom prst="rect">
            <a:avLst/>
          </a:prstGeom>
        </p:spPr>
        <p:txBody>
          <a:bodyPr wrap="none">
            <a:spAutoFit/>
          </a:bodyPr>
          <a:lstStyle/>
          <a:p>
            <a:r>
              <a:rPr lang="en-US" altLang="zh-TW" sz="6000" b="1" dirty="0">
                <a:solidFill>
                  <a:srgbClr val="C00000"/>
                </a:solidFill>
              </a:rPr>
              <a:t>2022</a:t>
            </a:r>
            <a:endParaRPr lang="zh-TW" altLang="en-US" sz="6000" b="1" dirty="0">
              <a:solidFill>
                <a:srgbClr val="C00000"/>
              </a:solidFill>
            </a:endParaRPr>
          </a:p>
        </p:txBody>
      </p:sp>
      <p:sp>
        <p:nvSpPr>
          <p:cNvPr id="3" name="Google Shape;99;p1">
            <a:extLst>
              <a:ext uri="{FF2B5EF4-FFF2-40B4-BE49-F238E27FC236}">
                <a16:creationId xmlns:a16="http://schemas.microsoft.com/office/drawing/2014/main" id="{AD489A7E-6FF9-3A22-9B73-2874EF44BFDB}"/>
              </a:ext>
            </a:extLst>
          </p:cNvPr>
          <p:cNvSpPr txBox="1"/>
          <p:nvPr/>
        </p:nvSpPr>
        <p:spPr>
          <a:xfrm>
            <a:off x="6836275" y="5878445"/>
            <a:ext cx="2203500"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Mike Tian-Jian Jiang</a:t>
            </a:r>
            <a:r>
              <a:rPr lang="en-US" sz="1800" b="0" i="0" u="none" strike="noStrike" cap="none" baseline="30000" dirty="0">
                <a:solidFill>
                  <a:schemeClr val="dk1"/>
                </a:solidFill>
                <a:latin typeface="Calibri"/>
                <a:ea typeface="Calibri"/>
                <a:cs typeface="Calibri"/>
                <a:sym typeface="Calibri"/>
              </a:rPr>
              <a:t> 2</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4" name="Google Shape;101;p1">
            <a:extLst>
              <a:ext uri="{FF2B5EF4-FFF2-40B4-BE49-F238E27FC236}">
                <a16:creationId xmlns:a16="http://schemas.microsoft.com/office/drawing/2014/main" id="{23C56545-1D52-7AD4-5757-5CA091638727}"/>
              </a:ext>
            </a:extLst>
          </p:cNvPr>
          <p:cNvSpPr txBox="1"/>
          <p:nvPr/>
        </p:nvSpPr>
        <p:spPr>
          <a:xfrm>
            <a:off x="8939447" y="5878445"/>
            <a:ext cx="1659758"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Min-Yuh Day</a:t>
            </a:r>
            <a:r>
              <a:rPr lang="en-US" sz="1800" b="0" i="0" u="none" strike="noStrike" cap="none" baseline="30000" dirty="0">
                <a:solidFill>
                  <a:schemeClr val="dk1"/>
                </a:solidFill>
                <a:latin typeface="Calibri"/>
                <a:ea typeface="Calibri"/>
                <a:cs typeface="Calibri"/>
                <a:sym typeface="Calibri"/>
              </a:rPr>
              <a:t> 1,</a:t>
            </a:r>
            <a:r>
              <a:rPr lang="zh-TW" altLang="en-US" sz="1800" b="0" i="0" u="none" strike="noStrike" cap="none" baseline="30000"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7243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4A53-26A3-14D2-0EDA-21457FC6A050}"/>
              </a:ext>
            </a:extLst>
          </p:cNvPr>
          <p:cNvSpPr>
            <a:spLocks noGrp="1"/>
          </p:cNvSpPr>
          <p:nvPr>
            <p:ph type="title"/>
          </p:nvPr>
        </p:nvSpPr>
        <p:spPr>
          <a:xfrm>
            <a:off x="534389" y="135104"/>
            <a:ext cx="11222181" cy="870860"/>
          </a:xfrm>
        </p:spPr>
        <p:txBody>
          <a:bodyPr>
            <a:normAutofit fontScale="90000"/>
          </a:bodyPr>
          <a:lstStyle/>
          <a:p>
            <a:r>
              <a:rPr lang="en-US" sz="4400" dirty="0"/>
              <a:t>NTCIR-16 Best Oral Presentation Award Recipients</a:t>
            </a:r>
            <a:endParaRPr lang="en-US" sz="3600" dirty="0"/>
          </a:p>
        </p:txBody>
      </p:sp>
      <p:sp>
        <p:nvSpPr>
          <p:cNvPr id="4" name="Slide Number Placeholder 3">
            <a:extLst>
              <a:ext uri="{FF2B5EF4-FFF2-40B4-BE49-F238E27FC236}">
                <a16:creationId xmlns:a16="http://schemas.microsoft.com/office/drawing/2014/main" id="{5A078E76-B402-93A0-08B6-E632D594572A}"/>
              </a:ext>
            </a:extLst>
          </p:cNvPr>
          <p:cNvSpPr>
            <a:spLocks noGrp="1"/>
          </p:cNvSpPr>
          <p:nvPr>
            <p:ph type="sldNum" sz="quarter" idx="12"/>
          </p:nvPr>
        </p:nvSpPr>
        <p:spPr/>
        <p:txBody>
          <a:bodyPr/>
          <a:lstStyle/>
          <a:p>
            <a:fld id="{5D6FF71F-CF6A-4C46-8F9B-61D49EEA70E3}" type="slidenum">
              <a:rPr lang="en-US" smtClean="0"/>
              <a:t>23</a:t>
            </a:fld>
            <a:endParaRPr lang="en-US"/>
          </a:p>
        </p:txBody>
      </p:sp>
      <p:sp>
        <p:nvSpPr>
          <p:cNvPr id="6" name="TextBox 5">
            <a:extLst>
              <a:ext uri="{FF2B5EF4-FFF2-40B4-BE49-F238E27FC236}">
                <a16:creationId xmlns:a16="http://schemas.microsoft.com/office/drawing/2014/main" id="{D8160B14-12EC-D245-9C22-F8A092C21FFE}"/>
              </a:ext>
            </a:extLst>
          </p:cNvPr>
          <p:cNvSpPr txBox="1"/>
          <p:nvPr/>
        </p:nvSpPr>
        <p:spPr>
          <a:xfrm>
            <a:off x="3096450" y="6524900"/>
            <a:ext cx="6098058"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a:hlinkClick r:id="rId2"/>
              </a:rPr>
              <a:t>https://research.nii.ac.jp/ntcir/ntcir-16/awards.html</a:t>
            </a:r>
            <a:endParaRPr lang="en-US" sz="1200" dirty="0"/>
          </a:p>
        </p:txBody>
      </p:sp>
      <p:pic>
        <p:nvPicPr>
          <p:cNvPr id="7" name="Picture 6">
            <a:extLst>
              <a:ext uri="{FF2B5EF4-FFF2-40B4-BE49-F238E27FC236}">
                <a16:creationId xmlns:a16="http://schemas.microsoft.com/office/drawing/2014/main" id="{3F280461-8E51-FCCC-2C41-ADA46F7DFE85}"/>
              </a:ext>
            </a:extLst>
          </p:cNvPr>
          <p:cNvPicPr>
            <a:picLocks noChangeAspect="1"/>
          </p:cNvPicPr>
          <p:nvPr/>
        </p:nvPicPr>
        <p:blipFill>
          <a:blip r:embed="rId3"/>
          <a:stretch>
            <a:fillRect/>
          </a:stretch>
        </p:blipFill>
        <p:spPr>
          <a:xfrm>
            <a:off x="2053497" y="926749"/>
            <a:ext cx="8183964" cy="5598151"/>
          </a:xfrm>
          <a:prstGeom prst="rect">
            <a:avLst/>
          </a:prstGeom>
        </p:spPr>
      </p:pic>
      <p:sp>
        <p:nvSpPr>
          <p:cNvPr id="10" name="圓角矩形 134">
            <a:extLst>
              <a:ext uri="{FF2B5EF4-FFF2-40B4-BE49-F238E27FC236}">
                <a16:creationId xmlns:a16="http://schemas.microsoft.com/office/drawing/2014/main" id="{D17EAF6F-8052-FDD8-F549-8F4D8BAB213A}"/>
              </a:ext>
            </a:extLst>
          </p:cNvPr>
          <p:cNvSpPr/>
          <p:nvPr/>
        </p:nvSpPr>
        <p:spPr>
          <a:xfrm>
            <a:off x="2206511" y="4064709"/>
            <a:ext cx="8002374" cy="870860"/>
          </a:xfrm>
          <a:prstGeom prst="roundRect">
            <a:avLst>
              <a:gd name="adj" fmla="val 556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ln w="0"/>
              <a:solidFill>
                <a:schemeClr val="tx1"/>
              </a:solidFill>
            </a:endParaRPr>
          </a:p>
        </p:txBody>
      </p:sp>
      <p:sp>
        <p:nvSpPr>
          <p:cNvPr id="3" name="矩形 40">
            <a:extLst>
              <a:ext uri="{FF2B5EF4-FFF2-40B4-BE49-F238E27FC236}">
                <a16:creationId xmlns:a16="http://schemas.microsoft.com/office/drawing/2014/main" id="{FBC501B0-AFA9-7DFF-43EA-12D0373BD84A}"/>
              </a:ext>
            </a:extLst>
          </p:cNvPr>
          <p:cNvSpPr/>
          <p:nvPr/>
        </p:nvSpPr>
        <p:spPr>
          <a:xfrm>
            <a:off x="0" y="1058463"/>
            <a:ext cx="1742785" cy="1015663"/>
          </a:xfrm>
          <a:prstGeom prst="rect">
            <a:avLst/>
          </a:prstGeom>
        </p:spPr>
        <p:txBody>
          <a:bodyPr wrap="none">
            <a:spAutoFit/>
          </a:bodyPr>
          <a:lstStyle/>
          <a:p>
            <a:r>
              <a:rPr lang="en-US" altLang="zh-TW" sz="6000" b="1" dirty="0">
                <a:solidFill>
                  <a:srgbClr val="C00000"/>
                </a:solidFill>
              </a:rPr>
              <a:t>2022</a:t>
            </a:r>
            <a:endParaRPr lang="zh-TW" altLang="en-US" sz="6000" b="1" dirty="0">
              <a:solidFill>
                <a:srgbClr val="C00000"/>
              </a:solidFill>
            </a:endParaRPr>
          </a:p>
        </p:txBody>
      </p:sp>
    </p:spTree>
    <p:extLst>
      <p:ext uri="{BB962C8B-B14F-4D97-AF65-F5344CB8AC3E}">
        <p14:creationId xmlns:p14="http://schemas.microsoft.com/office/powerpoint/2010/main" val="466201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395613-1E4A-51A5-103B-DC30E819C9EC}"/>
              </a:ext>
            </a:extLst>
          </p:cNvPr>
          <p:cNvPicPr>
            <a:picLocks noChangeAspect="1"/>
          </p:cNvPicPr>
          <p:nvPr/>
        </p:nvPicPr>
        <p:blipFill>
          <a:blip r:embed="rId2"/>
          <a:stretch>
            <a:fillRect/>
          </a:stretch>
        </p:blipFill>
        <p:spPr>
          <a:xfrm>
            <a:off x="1587334" y="793954"/>
            <a:ext cx="9017332" cy="5711628"/>
          </a:xfrm>
          <a:prstGeom prst="rect">
            <a:avLst/>
          </a:prstGeom>
        </p:spPr>
      </p:pic>
      <p:sp>
        <p:nvSpPr>
          <p:cNvPr id="2" name="Title 1">
            <a:extLst>
              <a:ext uri="{FF2B5EF4-FFF2-40B4-BE49-F238E27FC236}">
                <a16:creationId xmlns:a16="http://schemas.microsoft.com/office/drawing/2014/main" id="{8B2D4A53-26A3-14D2-0EDA-21457FC6A050}"/>
              </a:ext>
            </a:extLst>
          </p:cNvPr>
          <p:cNvSpPr>
            <a:spLocks noGrp="1"/>
          </p:cNvSpPr>
          <p:nvPr>
            <p:ph type="title"/>
          </p:nvPr>
        </p:nvSpPr>
        <p:spPr>
          <a:xfrm>
            <a:off x="534389" y="92240"/>
            <a:ext cx="11222181" cy="870860"/>
          </a:xfrm>
        </p:spPr>
        <p:txBody>
          <a:bodyPr>
            <a:normAutofit fontScale="90000"/>
          </a:bodyPr>
          <a:lstStyle/>
          <a:p>
            <a:r>
              <a:rPr lang="en-US" sz="4400" dirty="0"/>
              <a:t>NTCIR-16 Best Poster Presentation Award Recipients</a:t>
            </a:r>
            <a:endParaRPr lang="en-US" sz="3600" dirty="0"/>
          </a:p>
        </p:txBody>
      </p:sp>
      <p:sp>
        <p:nvSpPr>
          <p:cNvPr id="4" name="Slide Number Placeholder 3">
            <a:extLst>
              <a:ext uri="{FF2B5EF4-FFF2-40B4-BE49-F238E27FC236}">
                <a16:creationId xmlns:a16="http://schemas.microsoft.com/office/drawing/2014/main" id="{5A078E76-B402-93A0-08B6-E632D594572A}"/>
              </a:ext>
            </a:extLst>
          </p:cNvPr>
          <p:cNvSpPr>
            <a:spLocks noGrp="1"/>
          </p:cNvSpPr>
          <p:nvPr>
            <p:ph type="sldNum" sz="quarter" idx="12"/>
          </p:nvPr>
        </p:nvSpPr>
        <p:spPr/>
        <p:txBody>
          <a:bodyPr/>
          <a:lstStyle/>
          <a:p>
            <a:fld id="{5D6FF71F-CF6A-4C46-8F9B-61D49EEA70E3}" type="slidenum">
              <a:rPr lang="en-US" smtClean="0"/>
              <a:t>24</a:t>
            </a:fld>
            <a:endParaRPr lang="en-US"/>
          </a:p>
        </p:txBody>
      </p:sp>
      <p:sp>
        <p:nvSpPr>
          <p:cNvPr id="6" name="TextBox 5">
            <a:extLst>
              <a:ext uri="{FF2B5EF4-FFF2-40B4-BE49-F238E27FC236}">
                <a16:creationId xmlns:a16="http://schemas.microsoft.com/office/drawing/2014/main" id="{D8160B14-12EC-D245-9C22-F8A092C21FFE}"/>
              </a:ext>
            </a:extLst>
          </p:cNvPr>
          <p:cNvSpPr txBox="1"/>
          <p:nvPr/>
        </p:nvSpPr>
        <p:spPr>
          <a:xfrm>
            <a:off x="3096450" y="6524900"/>
            <a:ext cx="6098058"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a:hlinkClick r:id="rId3"/>
              </a:rPr>
              <a:t>https://research.nii.ac.jp/ntcir/ntcir-16/awards.html</a:t>
            </a:r>
            <a:endParaRPr lang="en-US" sz="1200" dirty="0"/>
          </a:p>
        </p:txBody>
      </p:sp>
      <p:sp>
        <p:nvSpPr>
          <p:cNvPr id="10" name="圓角矩形 134">
            <a:extLst>
              <a:ext uri="{FF2B5EF4-FFF2-40B4-BE49-F238E27FC236}">
                <a16:creationId xmlns:a16="http://schemas.microsoft.com/office/drawing/2014/main" id="{D17EAF6F-8052-FDD8-F549-8F4D8BAB213A}"/>
              </a:ext>
            </a:extLst>
          </p:cNvPr>
          <p:cNvSpPr/>
          <p:nvPr/>
        </p:nvSpPr>
        <p:spPr>
          <a:xfrm>
            <a:off x="1800225" y="3993270"/>
            <a:ext cx="8790153" cy="978779"/>
          </a:xfrm>
          <a:prstGeom prst="roundRect">
            <a:avLst>
              <a:gd name="adj" fmla="val 556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ln w="0"/>
              <a:solidFill>
                <a:schemeClr val="tx1"/>
              </a:solidFill>
            </a:endParaRPr>
          </a:p>
        </p:txBody>
      </p:sp>
      <p:sp>
        <p:nvSpPr>
          <p:cNvPr id="3" name="矩形 40">
            <a:extLst>
              <a:ext uri="{FF2B5EF4-FFF2-40B4-BE49-F238E27FC236}">
                <a16:creationId xmlns:a16="http://schemas.microsoft.com/office/drawing/2014/main" id="{998DA1EA-C134-49FD-7143-440951219B30}"/>
              </a:ext>
            </a:extLst>
          </p:cNvPr>
          <p:cNvSpPr/>
          <p:nvPr/>
        </p:nvSpPr>
        <p:spPr>
          <a:xfrm>
            <a:off x="0" y="1058463"/>
            <a:ext cx="1742785" cy="1015663"/>
          </a:xfrm>
          <a:prstGeom prst="rect">
            <a:avLst/>
          </a:prstGeom>
        </p:spPr>
        <p:txBody>
          <a:bodyPr wrap="none">
            <a:spAutoFit/>
          </a:bodyPr>
          <a:lstStyle/>
          <a:p>
            <a:r>
              <a:rPr lang="en-US" altLang="zh-TW" sz="6000" b="1" dirty="0">
                <a:solidFill>
                  <a:srgbClr val="C00000"/>
                </a:solidFill>
              </a:rPr>
              <a:t>2022</a:t>
            </a:r>
            <a:endParaRPr lang="zh-TW" altLang="en-US" sz="6000" b="1" dirty="0">
              <a:solidFill>
                <a:srgbClr val="C00000"/>
              </a:solidFill>
            </a:endParaRPr>
          </a:p>
        </p:txBody>
      </p:sp>
    </p:spTree>
    <p:extLst>
      <p:ext uri="{BB962C8B-B14F-4D97-AF65-F5344CB8AC3E}">
        <p14:creationId xmlns:p14="http://schemas.microsoft.com/office/powerpoint/2010/main" val="2573317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7FD2A7-4D0A-CDCE-6CFA-143FD89EFDC4}"/>
              </a:ext>
            </a:extLst>
          </p:cNvPr>
          <p:cNvSpPr>
            <a:spLocks noGrp="1"/>
          </p:cNvSpPr>
          <p:nvPr>
            <p:ph type="sldNum" sz="quarter" idx="12"/>
          </p:nvPr>
        </p:nvSpPr>
        <p:spPr/>
        <p:txBody>
          <a:bodyPr/>
          <a:lstStyle/>
          <a:p>
            <a:fld id="{5D6FF71F-CF6A-4C46-8F9B-61D49EEA70E3}" type="slidenum">
              <a:rPr lang="en-US" smtClean="0"/>
              <a:t>25</a:t>
            </a:fld>
            <a:endParaRPr lang="en-US"/>
          </a:p>
        </p:txBody>
      </p:sp>
      <p:sp>
        <p:nvSpPr>
          <p:cNvPr id="6" name="TextBox 5">
            <a:extLst>
              <a:ext uri="{FF2B5EF4-FFF2-40B4-BE49-F238E27FC236}">
                <a16:creationId xmlns:a16="http://schemas.microsoft.com/office/drawing/2014/main" id="{7DA1A099-AB06-AB3A-C740-1776B9D754DD}"/>
              </a:ext>
            </a:extLst>
          </p:cNvPr>
          <p:cNvSpPr txBox="1"/>
          <p:nvPr/>
        </p:nvSpPr>
        <p:spPr>
          <a:xfrm>
            <a:off x="261255" y="607180"/>
            <a:ext cx="11750224" cy="6063198"/>
          </a:xfrm>
          <a:prstGeom prst="rect">
            <a:avLst/>
          </a:prstGeom>
          <a:noFill/>
        </p:spPr>
        <p:txBody>
          <a:bodyPr wrap="square">
            <a:spAutoFit/>
          </a:bodyPr>
          <a:lstStyle/>
          <a:p>
            <a:pPr>
              <a:spcAft>
                <a:spcPts val="300"/>
              </a:spcAft>
            </a:pPr>
            <a:r>
              <a:rPr lang="zh-TW" altLang="en-US" sz="3200" b="1" dirty="0">
                <a:solidFill>
                  <a:srgbClr val="C00000"/>
                </a:solidFill>
                <a:latin typeface="HEITI TC MEDIUM" pitchFamily="2" charset="-128"/>
                <a:ea typeface="HEITI TC MEDIUM" pitchFamily="2" charset="-128"/>
              </a:rPr>
              <a:t>臺北大學 國際發光</a:t>
            </a:r>
          </a:p>
          <a:p>
            <a:pPr>
              <a:spcAft>
                <a:spcPts val="300"/>
              </a:spcAft>
            </a:pPr>
            <a:r>
              <a:rPr lang="en-US" altLang="zh-TW" sz="1600" dirty="0">
                <a:solidFill>
                  <a:srgbClr val="232A31"/>
                </a:solidFill>
                <a:latin typeface="Heiti TC Medium" pitchFamily="2" charset="-128"/>
                <a:ea typeface="Heiti TC Medium" pitchFamily="2" charset="-128"/>
              </a:rPr>
              <a:t>【</a:t>
            </a:r>
            <a:r>
              <a:rPr lang="zh-TW" altLang="en-US" sz="1600" dirty="0">
                <a:solidFill>
                  <a:srgbClr val="232A31"/>
                </a:solidFill>
                <a:latin typeface="Heiti TC Medium" pitchFamily="2" charset="-128"/>
                <a:ea typeface="Heiti TC Medium" pitchFamily="2" charset="-128"/>
              </a:rPr>
              <a:t>記者王志誠、周貞伶／新北報導</a:t>
            </a:r>
            <a:r>
              <a:rPr lang="en-US" altLang="zh-TW" sz="1600" dirty="0">
                <a:solidFill>
                  <a:srgbClr val="232A31"/>
                </a:solidFill>
                <a:latin typeface="Heiti TC Medium" pitchFamily="2" charset="-128"/>
                <a:ea typeface="Heiti TC Medium" pitchFamily="2" charset="-128"/>
              </a:rPr>
              <a:t>】</a:t>
            </a:r>
          </a:p>
          <a:p>
            <a:pPr>
              <a:spcAft>
                <a:spcPts val="300"/>
              </a:spcAft>
            </a:pPr>
            <a:r>
              <a:rPr lang="en-US" altLang="zh-TW" sz="1600" dirty="0">
                <a:solidFill>
                  <a:srgbClr val="232A31"/>
                </a:solidFill>
                <a:latin typeface="Heiti TC Medium" pitchFamily="2" charset="-128"/>
                <a:ea typeface="Heiti TC Medium" pitchFamily="2" charset="-128"/>
              </a:rPr>
              <a:t>2022</a:t>
            </a:r>
            <a:r>
              <a:rPr lang="zh-TW" altLang="en-US" sz="1600" dirty="0">
                <a:solidFill>
                  <a:srgbClr val="232A31"/>
                </a:solidFill>
                <a:latin typeface="Heiti TC Medium" pitchFamily="2" charset="-128"/>
                <a:ea typeface="Heiti TC Medium" pitchFamily="2" charset="-128"/>
              </a:rPr>
              <a:t>年</a:t>
            </a:r>
            <a:r>
              <a:rPr lang="en-US" altLang="zh-TW" sz="1600" dirty="0">
                <a:solidFill>
                  <a:srgbClr val="232A31"/>
                </a:solidFill>
                <a:latin typeface="Heiti TC Medium" pitchFamily="2" charset="-128"/>
                <a:ea typeface="Heiti TC Medium" pitchFamily="2" charset="-128"/>
              </a:rPr>
              <a:t>7</a:t>
            </a:r>
            <a:r>
              <a:rPr lang="zh-TW" altLang="en-US" sz="1600" dirty="0">
                <a:solidFill>
                  <a:srgbClr val="232A31"/>
                </a:solidFill>
                <a:latin typeface="Heiti TC Medium" pitchFamily="2" charset="-128"/>
                <a:ea typeface="Heiti TC Medium" pitchFamily="2" charset="-128"/>
              </a:rPr>
              <a:t>月</a:t>
            </a:r>
            <a:r>
              <a:rPr lang="en-US" altLang="zh-TW" sz="1600" dirty="0">
                <a:solidFill>
                  <a:srgbClr val="232A31"/>
                </a:solidFill>
                <a:latin typeface="Heiti TC Medium" pitchFamily="2" charset="-128"/>
                <a:ea typeface="Heiti TC Medium" pitchFamily="2" charset="-128"/>
              </a:rPr>
              <a:t>9</a:t>
            </a:r>
            <a:r>
              <a:rPr lang="zh-TW" altLang="en-US" sz="1600" dirty="0">
                <a:solidFill>
                  <a:srgbClr val="232A31"/>
                </a:solidFill>
                <a:latin typeface="Heiti TC Medium" pitchFamily="2" charset="-128"/>
                <a:ea typeface="Heiti TC Medium" pitchFamily="2" charset="-128"/>
              </a:rPr>
              <a:t>日 週六 下午</a:t>
            </a:r>
            <a:r>
              <a:rPr lang="en-US" altLang="zh-TW" sz="1600" dirty="0">
                <a:solidFill>
                  <a:srgbClr val="232A31"/>
                </a:solidFill>
                <a:latin typeface="Heiti TC Medium" pitchFamily="2" charset="-128"/>
                <a:ea typeface="Heiti TC Medium" pitchFamily="2" charset="-128"/>
              </a:rPr>
              <a:t>8:33</a:t>
            </a:r>
          </a:p>
          <a:p>
            <a:pPr algn="l">
              <a:spcAft>
                <a:spcPts val="300"/>
              </a:spcAft>
            </a:pPr>
            <a:r>
              <a:rPr lang="zh-TW" altLang="en-US" sz="1600" b="0" i="0" dirty="0">
                <a:solidFill>
                  <a:srgbClr val="232A31"/>
                </a:solidFill>
                <a:effectLst/>
                <a:latin typeface="Heiti TC Medium" pitchFamily="2" charset="-128"/>
                <a:ea typeface="Heiti TC Medium" pitchFamily="2" charset="-128"/>
              </a:rPr>
              <a:t>由臺北大學資管所戴敏育副教授領軍的「</a:t>
            </a:r>
            <a:r>
              <a:rPr lang="en-US" sz="1600" b="0" i="0" dirty="0">
                <a:solidFill>
                  <a:srgbClr val="232A31"/>
                </a:solidFill>
                <a:effectLst/>
                <a:latin typeface="Heiti TC Medium" pitchFamily="2" charset="-128"/>
                <a:ea typeface="Heiti TC Medium" pitchFamily="2" charset="-128"/>
              </a:rPr>
              <a:t>IMNTPU」</a:t>
            </a:r>
            <a:r>
              <a:rPr lang="zh-TW" altLang="en-US" sz="1600" b="0" i="0" dirty="0">
                <a:solidFill>
                  <a:srgbClr val="232A31"/>
                </a:solidFill>
                <a:effectLst/>
                <a:latin typeface="Heiti TC Medium" pitchFamily="2" charset="-128"/>
                <a:ea typeface="Heiti TC Medium" pitchFamily="2" charset="-128"/>
              </a:rPr>
              <a:t>跨國團隊，在第十六屆</a:t>
            </a:r>
            <a:r>
              <a:rPr lang="en-US" sz="1600" b="0" i="0" dirty="0">
                <a:solidFill>
                  <a:srgbClr val="232A31"/>
                </a:solidFill>
                <a:effectLst/>
                <a:latin typeface="Heiti TC Medium" pitchFamily="2" charset="-128"/>
                <a:ea typeface="Heiti TC Medium" pitchFamily="2" charset="-128"/>
              </a:rPr>
              <a:t>NTCIR</a:t>
            </a:r>
            <a:r>
              <a:rPr lang="zh-TW" altLang="en-US" sz="1600" b="0" i="0" dirty="0">
                <a:solidFill>
                  <a:srgbClr val="232A31"/>
                </a:solidFill>
                <a:effectLst/>
                <a:latin typeface="Heiti TC Medium" pitchFamily="2" charset="-128"/>
                <a:ea typeface="Heiti TC Medium" pitchFamily="2" charset="-128"/>
              </a:rPr>
              <a:t>國際資訊存取技術評估研討會上榮獲多項大獎。其中在</a:t>
            </a:r>
            <a:r>
              <a:rPr lang="zh-TW" altLang="en-US" sz="1600" b="0" i="0" dirty="0">
                <a:solidFill>
                  <a:srgbClr val="FF0000"/>
                </a:solidFill>
                <a:effectLst/>
                <a:latin typeface="Heiti TC Medium" pitchFamily="2" charset="-128"/>
                <a:ea typeface="Heiti TC Medium" pitchFamily="2" charset="-128"/>
              </a:rPr>
              <a:t>投資者與管理者的細粒度聲明檢測的中文分析報告分項</a:t>
            </a:r>
            <a:r>
              <a:rPr lang="zh-TW" altLang="en-US" sz="1600" b="0" i="0" dirty="0">
                <a:solidFill>
                  <a:srgbClr val="232A31"/>
                </a:solidFill>
                <a:effectLst/>
                <a:latin typeface="Heiti TC Medium" pitchFamily="2" charset="-128"/>
                <a:ea typeface="Heiti TC Medium" pitchFamily="2" charset="-128"/>
              </a:rPr>
              <a:t>與</a:t>
            </a:r>
            <a:r>
              <a:rPr lang="zh-TW" altLang="en-US" sz="1600" b="0" i="0" dirty="0">
                <a:solidFill>
                  <a:srgbClr val="FF0000"/>
                </a:solidFill>
                <a:effectLst/>
                <a:latin typeface="Heiti TC Medium" pitchFamily="2" charset="-128"/>
                <a:ea typeface="Heiti TC Medium" pitchFamily="2" charset="-128"/>
              </a:rPr>
              <a:t>對話系統評測（</a:t>
            </a:r>
            <a:r>
              <a:rPr lang="en-US" sz="1600" b="0" i="0" dirty="0">
                <a:solidFill>
                  <a:srgbClr val="FF0000"/>
                </a:solidFill>
                <a:effectLst/>
                <a:latin typeface="Heiti TC Medium" pitchFamily="2" charset="-128"/>
                <a:ea typeface="Heiti TC Medium" pitchFamily="2" charset="-128"/>
              </a:rPr>
              <a:t>DialEval-2）</a:t>
            </a:r>
            <a:r>
              <a:rPr lang="zh-TW" altLang="en-US" sz="1600" b="0" i="0" dirty="0">
                <a:solidFill>
                  <a:srgbClr val="232A31"/>
                </a:solidFill>
                <a:effectLst/>
                <a:latin typeface="Heiti TC Medium" pitchFamily="2" charset="-128"/>
                <a:ea typeface="Heiti TC Medium" pitchFamily="2" charset="-128"/>
              </a:rPr>
              <a:t>的英文金塊偵測分項</a:t>
            </a:r>
            <a:r>
              <a:rPr lang="en-US" sz="1600" b="0" i="0" dirty="0" err="1">
                <a:solidFill>
                  <a:srgbClr val="232A31"/>
                </a:solidFill>
                <a:effectLst/>
                <a:latin typeface="Heiti TC Medium" pitchFamily="2" charset="-128"/>
                <a:ea typeface="Heiti TC Medium" pitchFamily="2" charset="-128"/>
              </a:rPr>
              <a:t>EnglishNuggetDetection（ND</a:t>
            </a:r>
            <a:r>
              <a:rPr lang="en-US" sz="1600" b="0" i="0" dirty="0">
                <a:solidFill>
                  <a:srgbClr val="232A31"/>
                </a:solidFill>
                <a:effectLst/>
                <a:latin typeface="Heiti TC Medium" pitchFamily="2" charset="-128"/>
                <a:ea typeface="Heiti TC Medium" pitchFamily="2" charset="-128"/>
              </a:rPr>
              <a:t>）</a:t>
            </a:r>
            <a:r>
              <a:rPr lang="zh-TW" altLang="en-US" sz="1600" b="0" i="0" dirty="0">
                <a:solidFill>
                  <a:srgbClr val="232A31"/>
                </a:solidFill>
                <a:effectLst/>
                <a:latin typeface="Heiti TC Medium" pitchFamily="2" charset="-128"/>
                <a:ea typeface="Heiti TC Medium" pitchFamily="2" charset="-128"/>
              </a:rPr>
              <a:t>子任務，</a:t>
            </a:r>
            <a:r>
              <a:rPr lang="zh-TW" altLang="en-US" sz="1600" b="0" i="0" dirty="0">
                <a:solidFill>
                  <a:srgbClr val="FF0000"/>
                </a:solidFill>
                <a:effectLst/>
                <a:latin typeface="Heiti TC Medium" pitchFamily="2" charset="-128"/>
                <a:ea typeface="Heiti TC Medium" pitchFamily="2" charset="-128"/>
              </a:rPr>
              <a:t>兩項子任務皆拿下第一名</a:t>
            </a:r>
            <a:r>
              <a:rPr lang="zh-TW" altLang="en-US" sz="1600" b="0" i="0" dirty="0">
                <a:solidFill>
                  <a:srgbClr val="232A31"/>
                </a:solidFill>
                <a:effectLst/>
                <a:latin typeface="Heiti TC Medium" pitchFamily="2" charset="-128"/>
                <a:ea typeface="Heiti TC Medium" pitchFamily="2" charset="-128"/>
              </a:rPr>
              <a:t>的優秀成績。</a:t>
            </a:r>
          </a:p>
          <a:p>
            <a:pPr algn="l">
              <a:spcAft>
                <a:spcPts val="300"/>
              </a:spcAft>
            </a:pPr>
            <a:r>
              <a:rPr lang="zh-TW" altLang="en-US" sz="1600" b="0" i="0" dirty="0">
                <a:solidFill>
                  <a:srgbClr val="232A31"/>
                </a:solidFill>
                <a:effectLst/>
                <a:latin typeface="Heiti TC Medium" pitchFamily="2" charset="-128"/>
                <a:ea typeface="Heiti TC Medium" pitchFamily="2" charset="-128"/>
              </a:rPr>
              <a:t>國立臺北大學資管所在戴敏育副教授帶領</a:t>
            </a:r>
            <a:r>
              <a:rPr lang="en-US" sz="1600" b="0" i="0" dirty="0">
                <a:solidFill>
                  <a:srgbClr val="232A31"/>
                </a:solidFill>
                <a:effectLst/>
                <a:latin typeface="Heiti TC Medium" pitchFamily="2" charset="-128"/>
                <a:ea typeface="Heiti TC Medium" pitchFamily="2" charset="-128"/>
              </a:rPr>
              <a:t>IMNTPU</a:t>
            </a:r>
            <a:r>
              <a:rPr lang="zh-TW" altLang="en-US" sz="1600" b="0" i="0" dirty="0">
                <a:solidFill>
                  <a:srgbClr val="232A31"/>
                </a:solidFill>
                <a:effectLst/>
                <a:latin typeface="Heiti TC Medium" pitchFamily="2" charset="-128"/>
                <a:ea typeface="Heiti TC Medium" pitchFamily="2" charset="-128"/>
              </a:rPr>
              <a:t>跨國團隊，其成員包括資管所碩士班研究生鄧詠薇、邱沛慈與蕭婷云，以及與日本東京</a:t>
            </a:r>
            <a:r>
              <a:rPr lang="en-US" sz="1600" b="0" i="0" dirty="0" err="1">
                <a:solidFill>
                  <a:srgbClr val="232A31"/>
                </a:solidFill>
                <a:effectLst/>
                <a:latin typeface="Heiti TC Medium" pitchFamily="2" charset="-128"/>
                <a:ea typeface="Heiti TC Medium" pitchFamily="2" charset="-128"/>
              </a:rPr>
              <a:t>Zeals</a:t>
            </a:r>
            <a:r>
              <a:rPr lang="zh-TW" altLang="en-US" sz="1600" b="0" i="0" dirty="0">
                <a:solidFill>
                  <a:srgbClr val="232A31"/>
                </a:solidFill>
                <a:effectLst/>
                <a:latin typeface="Heiti TC Medium" pitchFamily="2" charset="-128"/>
                <a:ea typeface="Heiti TC Medium" pitchFamily="2" charset="-128"/>
              </a:rPr>
              <a:t>公司</a:t>
            </a:r>
            <a:r>
              <a:rPr lang="en-US" sz="1600" b="0" i="0" dirty="0">
                <a:solidFill>
                  <a:srgbClr val="232A31"/>
                </a:solidFill>
                <a:effectLst/>
                <a:latin typeface="Heiti TC Medium" pitchFamily="2" charset="-128"/>
                <a:ea typeface="Heiti TC Medium" pitchFamily="2" charset="-128"/>
              </a:rPr>
              <a:t>AI</a:t>
            </a:r>
            <a:r>
              <a:rPr lang="zh-TW" altLang="en-US" sz="1600" b="0" i="0" dirty="0">
                <a:solidFill>
                  <a:srgbClr val="232A31"/>
                </a:solidFill>
                <a:effectLst/>
                <a:latin typeface="Heiti TC Medium" pitchFamily="2" charset="-128"/>
                <a:ea typeface="Heiti TC Medium" pitchFamily="2" charset="-128"/>
              </a:rPr>
              <a:t>自然語言科學家姜天戩共同合作，參與</a:t>
            </a:r>
            <a:r>
              <a:rPr lang="en-US" altLang="zh-TW" sz="1600" b="0" i="0" dirty="0">
                <a:solidFill>
                  <a:srgbClr val="FF0000"/>
                </a:solidFill>
                <a:effectLst/>
                <a:latin typeface="Heiti TC Medium" pitchFamily="2" charset="-128"/>
                <a:ea typeface="Heiti TC Medium" pitchFamily="2" charset="-128"/>
              </a:rPr>
              <a:t>2022 </a:t>
            </a:r>
            <a:r>
              <a:rPr lang="en-US" sz="1600" b="0" i="0" dirty="0">
                <a:solidFill>
                  <a:srgbClr val="FF0000"/>
                </a:solidFill>
                <a:effectLst/>
                <a:latin typeface="Heiti TC Medium" pitchFamily="2" charset="-128"/>
                <a:ea typeface="Heiti TC Medium" pitchFamily="2" charset="-128"/>
              </a:rPr>
              <a:t>NTCIR-16</a:t>
            </a:r>
            <a:r>
              <a:rPr lang="zh-TW" altLang="en-US" sz="1600" b="0" i="0" dirty="0">
                <a:solidFill>
                  <a:srgbClr val="232A31"/>
                </a:solidFill>
                <a:effectLst/>
                <a:latin typeface="Heiti TC Medium" pitchFamily="2" charset="-128"/>
                <a:ea typeface="Heiti TC Medium" pitchFamily="2" charset="-128"/>
              </a:rPr>
              <a:t>研討會榮獲許多獎項，為臺北大學資管所在</a:t>
            </a:r>
            <a:r>
              <a:rPr lang="en-US" sz="1600" b="0" i="0" dirty="0">
                <a:solidFill>
                  <a:srgbClr val="232A31"/>
                </a:solidFill>
                <a:effectLst/>
                <a:latin typeface="Heiti TC Medium" pitchFamily="2" charset="-128"/>
                <a:ea typeface="Heiti TC Medium" pitchFamily="2" charset="-128"/>
              </a:rPr>
              <a:t>NTCIR</a:t>
            </a:r>
            <a:r>
              <a:rPr lang="zh-TW" altLang="en-US" sz="1600" b="0" i="0" dirty="0">
                <a:solidFill>
                  <a:srgbClr val="232A31"/>
                </a:solidFill>
                <a:effectLst/>
                <a:latin typeface="Heiti TC Medium" pitchFamily="2" charset="-128"/>
                <a:ea typeface="Heiti TC Medium" pitchFamily="2" charset="-128"/>
              </a:rPr>
              <a:t>研討會上，建立良好的國際聲譽。</a:t>
            </a:r>
          </a:p>
          <a:p>
            <a:pPr algn="l">
              <a:spcAft>
                <a:spcPts val="300"/>
              </a:spcAft>
            </a:pPr>
            <a:r>
              <a:rPr lang="zh-TW" altLang="en-US" sz="1600" b="0" i="0" dirty="0">
                <a:solidFill>
                  <a:srgbClr val="FF0000"/>
                </a:solidFill>
                <a:effectLst/>
                <a:latin typeface="Heiti TC Medium" pitchFamily="2" charset="-128"/>
                <a:ea typeface="Heiti TC Medium" pitchFamily="2" charset="-128"/>
              </a:rPr>
              <a:t>臺北大學資管所</a:t>
            </a:r>
            <a:r>
              <a:rPr lang="en-US" sz="1600" b="0" i="0" dirty="0">
                <a:solidFill>
                  <a:srgbClr val="FF0000"/>
                </a:solidFill>
                <a:effectLst/>
                <a:latin typeface="Heiti TC Medium" pitchFamily="2" charset="-128"/>
                <a:ea typeface="Heiti TC Medium" pitchFamily="2" charset="-128"/>
              </a:rPr>
              <a:t>IMNTPU</a:t>
            </a:r>
            <a:r>
              <a:rPr lang="zh-TW" altLang="en-US" sz="1600" b="0" i="0" dirty="0">
                <a:solidFill>
                  <a:srgbClr val="FF0000"/>
                </a:solidFill>
                <a:effectLst/>
                <a:latin typeface="Heiti TC Medium" pitchFamily="2" charset="-128"/>
                <a:ea typeface="Heiti TC Medium" pitchFamily="2" charset="-128"/>
              </a:rPr>
              <a:t>團隊在投資者與管理者的細粒度聲明檢測任務（</a:t>
            </a:r>
            <a:r>
              <a:rPr lang="en-US" sz="1600" b="0" i="0" dirty="0">
                <a:solidFill>
                  <a:srgbClr val="FF0000"/>
                </a:solidFill>
                <a:effectLst/>
                <a:latin typeface="Heiti TC Medium" pitchFamily="2" charset="-128"/>
                <a:ea typeface="Heiti TC Medium" pitchFamily="2" charset="-128"/>
              </a:rPr>
              <a:t>FinNUM3）</a:t>
            </a:r>
            <a:r>
              <a:rPr lang="zh-TW" altLang="en-US" sz="1600" b="0" i="0" dirty="0">
                <a:solidFill>
                  <a:srgbClr val="232A31"/>
                </a:solidFill>
                <a:effectLst/>
                <a:latin typeface="Heiti TC Medium" pitchFamily="2" charset="-128"/>
                <a:ea typeface="Heiti TC Medium" pitchFamily="2" charset="-128"/>
              </a:rPr>
              <a:t>中，最終在七支隊伍中脫穎而出，除了在任務中取的平均效能為所有隊伍中最佳</a:t>
            </a:r>
            <a:r>
              <a:rPr lang="zh-TW" altLang="en-US" sz="1600" b="0" i="0" dirty="0">
                <a:solidFill>
                  <a:srgbClr val="FF0000"/>
                </a:solidFill>
                <a:effectLst/>
                <a:latin typeface="Heiti TC Medium" pitchFamily="2" charset="-128"/>
                <a:ea typeface="Heiti TC Medium" pitchFamily="2" charset="-128"/>
              </a:rPr>
              <a:t>榮獲第一名，還囊括多項大獎，包含「口頭報告獎」與「海報展示獎」</a:t>
            </a:r>
            <a:r>
              <a:rPr lang="zh-TW" altLang="en-US" sz="1600" b="0" i="0" dirty="0">
                <a:solidFill>
                  <a:srgbClr val="232A31"/>
                </a:solidFill>
                <a:effectLst/>
                <a:latin typeface="Heiti TC Medium" pitchFamily="2" charset="-128"/>
                <a:ea typeface="Heiti TC Medium" pitchFamily="2" charset="-128"/>
              </a:rPr>
              <a:t>。不僅在</a:t>
            </a:r>
            <a:r>
              <a:rPr lang="en-US" sz="1600" b="0" i="0" dirty="0">
                <a:solidFill>
                  <a:srgbClr val="232A31"/>
                </a:solidFill>
                <a:effectLst/>
                <a:latin typeface="Heiti TC Medium" pitchFamily="2" charset="-128"/>
                <a:ea typeface="Heiti TC Medium" pitchFamily="2" charset="-128"/>
              </a:rPr>
              <a:t>FinNUM3</a:t>
            </a:r>
            <a:r>
              <a:rPr lang="zh-TW" altLang="en-US" sz="1600" b="0" i="0" dirty="0">
                <a:solidFill>
                  <a:srgbClr val="232A31"/>
                </a:solidFill>
                <a:effectLst/>
                <a:latin typeface="Heiti TC Medium" pitchFamily="2" charset="-128"/>
                <a:ea typeface="Heiti TC Medium" pitchFamily="2" charset="-128"/>
              </a:rPr>
              <a:t>口頭報告中以優秀的國際簡報與問答獲得主辦單位的高度賞識與重視；在海報展示期間，以精美海報展示與生動活潑的解說，吸引大批與會人員前來駐足交流與提問，獲得超高人氣。</a:t>
            </a:r>
          </a:p>
          <a:p>
            <a:pPr algn="l">
              <a:spcAft>
                <a:spcPts val="300"/>
              </a:spcAft>
            </a:pPr>
            <a:r>
              <a:rPr lang="zh-TW" altLang="en-US" sz="1600" b="0" i="0" dirty="0">
                <a:solidFill>
                  <a:srgbClr val="232A31"/>
                </a:solidFill>
                <a:effectLst/>
                <a:latin typeface="Heiti TC Medium" pitchFamily="2" charset="-128"/>
                <a:ea typeface="Heiti TC Medium" pitchFamily="2" charset="-128"/>
              </a:rPr>
              <a:t>戴敏育表示，希望藉由此次在國際研討會的優良成果，鼓勵學生積極參與相關國際競賽，讓學生能與國際接軌。</a:t>
            </a:r>
            <a:r>
              <a:rPr lang="en-US" sz="1600" b="0" i="0" dirty="0">
                <a:solidFill>
                  <a:srgbClr val="232A31"/>
                </a:solidFill>
                <a:effectLst/>
                <a:latin typeface="Heiti TC Medium" pitchFamily="2" charset="-128"/>
                <a:ea typeface="Heiti TC Medium" pitchFamily="2" charset="-128"/>
              </a:rPr>
              <a:t>IMNTPU</a:t>
            </a:r>
            <a:r>
              <a:rPr lang="zh-TW" altLang="en-US" sz="1600" b="0" i="0" dirty="0">
                <a:solidFill>
                  <a:srgbClr val="232A31"/>
                </a:solidFill>
                <a:effectLst/>
                <a:latin typeface="Heiti TC Medium" pitchFamily="2" charset="-128"/>
                <a:ea typeface="Heiti TC Medium" pitchFamily="2" charset="-128"/>
              </a:rPr>
              <a:t>隊長鄧詠薇認為，整個</a:t>
            </a:r>
            <a:r>
              <a:rPr lang="en-US" sz="1600" b="0" i="0" dirty="0">
                <a:solidFill>
                  <a:srgbClr val="232A31"/>
                </a:solidFill>
                <a:effectLst/>
                <a:latin typeface="Heiti TC Medium" pitchFamily="2" charset="-128"/>
                <a:ea typeface="Heiti TC Medium" pitchFamily="2" charset="-128"/>
              </a:rPr>
              <a:t>NTCIR-16</a:t>
            </a:r>
            <a:r>
              <a:rPr lang="zh-TW" altLang="en-US" sz="1600" b="0" i="0" dirty="0">
                <a:solidFill>
                  <a:srgbClr val="232A31"/>
                </a:solidFill>
                <a:effectLst/>
                <a:latin typeface="Heiti TC Medium" pitchFamily="2" charset="-128"/>
                <a:ea typeface="Heiti TC Medium" pitchFamily="2" charset="-128"/>
              </a:rPr>
              <a:t>比賽從拿到資料集、模型建置到最後預測結果，花了近半年的時間，突破重重關卡，到最後甚至能順利的在研討會中發表，這一過程受益良多。從主辦方提供的專業財務分析報告資料集，進一步針對聲明內容作細粒度分析，判斷聲明內容中的數字是否為其中重要資訊，以利相關利益者更能了解數字對於專業財務報告的重要性。</a:t>
            </a:r>
          </a:p>
          <a:p>
            <a:pPr algn="l">
              <a:spcAft>
                <a:spcPts val="300"/>
              </a:spcAft>
            </a:pPr>
            <a:r>
              <a:rPr lang="zh-TW" altLang="en-US" sz="1600" b="0" i="0" dirty="0">
                <a:solidFill>
                  <a:srgbClr val="232A31"/>
                </a:solidFill>
                <a:effectLst/>
                <a:latin typeface="Heiti TC Medium" pitchFamily="2" charset="-128"/>
                <a:ea typeface="Heiti TC Medium" pitchFamily="2" charset="-128"/>
              </a:rPr>
              <a:t>副隊長邱沛慈更談到，能夠在</a:t>
            </a:r>
            <a:r>
              <a:rPr lang="en-US" sz="1600" b="0" i="0" dirty="0">
                <a:solidFill>
                  <a:srgbClr val="232A31"/>
                </a:solidFill>
                <a:effectLst/>
                <a:latin typeface="Heiti TC Medium" pitchFamily="2" charset="-128"/>
                <a:ea typeface="Heiti TC Medium" pitchFamily="2" charset="-128"/>
              </a:rPr>
              <a:t>NTCIR-16</a:t>
            </a:r>
            <a:r>
              <a:rPr lang="zh-TW" altLang="en-US" sz="1600" b="0" i="0" dirty="0">
                <a:solidFill>
                  <a:srgbClr val="232A31"/>
                </a:solidFill>
                <a:effectLst/>
                <a:latin typeface="Heiti TC Medium" pitchFamily="2" charset="-128"/>
                <a:ea typeface="Heiti TC Medium" pitchFamily="2" charset="-128"/>
              </a:rPr>
              <a:t> </a:t>
            </a:r>
            <a:r>
              <a:rPr lang="en-US" sz="1600" b="0" i="0" dirty="0" err="1">
                <a:solidFill>
                  <a:srgbClr val="232A31"/>
                </a:solidFill>
                <a:effectLst/>
                <a:latin typeface="Heiti TC Medium" pitchFamily="2" charset="-128"/>
                <a:ea typeface="Heiti TC Medium" pitchFamily="2" charset="-128"/>
              </a:rPr>
              <a:t>FinNUM</a:t>
            </a:r>
            <a:r>
              <a:rPr lang="zh-TW" altLang="en-US" sz="1600" b="0" i="0" dirty="0">
                <a:solidFill>
                  <a:srgbClr val="232A31"/>
                </a:solidFill>
                <a:effectLst/>
                <a:latin typeface="Heiti TC Medium" pitchFamily="2" charset="-128"/>
                <a:ea typeface="Heiti TC Medium" pitchFamily="2" charset="-128"/>
              </a:rPr>
              <a:t>中文財務分析報告中獲得第一名的績效，除了團隊共同努力外，也非常感謝戴老師與姜天戩博士在過程中給予很多建議與幫助。「經過約半年的努力，</a:t>
            </a:r>
            <a:r>
              <a:rPr lang="en-US" sz="1600" b="0" i="0" dirty="0">
                <a:solidFill>
                  <a:srgbClr val="FF0000"/>
                </a:solidFill>
                <a:effectLst/>
                <a:latin typeface="Heiti TC Medium" pitchFamily="2" charset="-128"/>
                <a:ea typeface="Heiti TC Medium" pitchFamily="2" charset="-128"/>
              </a:rPr>
              <a:t>IMNTPU</a:t>
            </a:r>
            <a:r>
              <a:rPr lang="zh-TW" altLang="en-US" sz="1600" b="0" i="0" dirty="0">
                <a:solidFill>
                  <a:srgbClr val="FF0000"/>
                </a:solidFill>
                <a:effectLst/>
                <a:latin typeface="Heiti TC Medium" pitchFamily="2" charset="-128"/>
                <a:ea typeface="Heiti TC Medium" pitchFamily="2" charset="-128"/>
              </a:rPr>
              <a:t>團隊在</a:t>
            </a:r>
            <a:r>
              <a:rPr lang="en-US" sz="1600" b="0" i="0" dirty="0">
                <a:solidFill>
                  <a:srgbClr val="FF0000"/>
                </a:solidFill>
                <a:effectLst/>
                <a:latin typeface="Heiti TC Medium" pitchFamily="2" charset="-128"/>
                <a:ea typeface="Heiti TC Medium" pitchFamily="2" charset="-128"/>
              </a:rPr>
              <a:t>NTCIR-16</a:t>
            </a:r>
            <a:r>
              <a:rPr lang="zh-TW" altLang="en-US" sz="1600" b="0" i="0" dirty="0">
                <a:solidFill>
                  <a:srgbClr val="FF0000"/>
                </a:solidFill>
                <a:effectLst/>
                <a:latin typeface="Heiti TC Medium" pitchFamily="2" charset="-128"/>
                <a:ea typeface="Heiti TC Medium" pitchFamily="2" charset="-128"/>
              </a:rPr>
              <a:t> </a:t>
            </a:r>
            <a:r>
              <a:rPr lang="en-US" sz="1600" b="0" i="0" dirty="0">
                <a:solidFill>
                  <a:srgbClr val="FF0000"/>
                </a:solidFill>
                <a:effectLst/>
                <a:latin typeface="Heiti TC Medium" pitchFamily="2" charset="-128"/>
                <a:ea typeface="Heiti TC Medium" pitchFamily="2" charset="-128"/>
              </a:rPr>
              <a:t>Dial-Eval-2</a:t>
            </a:r>
            <a:r>
              <a:rPr lang="zh-TW" altLang="en-US" sz="1600" b="0" i="0" dirty="0">
                <a:solidFill>
                  <a:srgbClr val="FF0000"/>
                </a:solidFill>
                <a:effectLst/>
                <a:latin typeface="Heiti TC Medium" pitchFamily="2" charset="-128"/>
                <a:ea typeface="Heiti TC Medium" pitchFamily="2" charset="-128"/>
              </a:rPr>
              <a:t>對話系統評測任務英文金塊偵測分項能獲得第一名</a:t>
            </a:r>
            <a:r>
              <a:rPr lang="zh-TW" altLang="en-US" sz="1600" b="0" i="0" dirty="0">
                <a:solidFill>
                  <a:srgbClr val="232A31"/>
                </a:solidFill>
                <a:effectLst/>
                <a:latin typeface="Heiti TC Medium" pitchFamily="2" charset="-128"/>
                <a:ea typeface="Heiti TC Medium" pitchFamily="2" charset="-128"/>
              </a:rPr>
              <a:t>，真的很高興。」副隊長蕭婷云認為，從參與國際資訊競賽的過程中，可學習到許多寶貴經驗。</a:t>
            </a:r>
          </a:p>
          <a:p>
            <a:pPr algn="l">
              <a:spcAft>
                <a:spcPts val="300"/>
              </a:spcAft>
            </a:pPr>
            <a:r>
              <a:rPr lang="zh-TW" altLang="en-US" sz="1600" b="0" i="0" dirty="0">
                <a:solidFill>
                  <a:srgbClr val="232A31"/>
                </a:solidFill>
                <a:effectLst/>
                <a:latin typeface="Heiti TC Medium" pitchFamily="2" charset="-128"/>
                <a:ea typeface="Heiti TC Medium" pitchFamily="2" charset="-128"/>
              </a:rPr>
              <a:t>校方表示，在此次競賽中，透過與來自世界各國的高手較量，展現北大資管所的研究成果，不僅能開闊國際視野，也同時能讓世界各國看到臺灣隊伍的實力。</a:t>
            </a:r>
          </a:p>
        </p:txBody>
      </p:sp>
      <p:sp>
        <p:nvSpPr>
          <p:cNvPr id="7" name="AutoShape 2" descr="台灣新生報">
            <a:extLst>
              <a:ext uri="{FF2B5EF4-FFF2-40B4-BE49-F238E27FC236}">
                <a16:creationId xmlns:a16="http://schemas.microsoft.com/office/drawing/2014/main" id="{2DAFBCAF-86AA-D390-09FE-D4261B0B1031}"/>
              </a:ext>
            </a:extLst>
          </p:cNvPr>
          <p:cNvSpPr>
            <a:spLocks noChangeAspect="1" noChangeArrowheads="1"/>
          </p:cNvSpPr>
          <p:nvPr/>
        </p:nvSpPr>
        <p:spPr bwMode="auto">
          <a:xfrm>
            <a:off x="1518558" y="199901"/>
            <a:ext cx="2024742" cy="20247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5FDF9587-E588-F24C-2C51-97E9E1AD03C5}"/>
              </a:ext>
            </a:extLst>
          </p:cNvPr>
          <p:cNvSpPr txBox="1"/>
          <p:nvPr/>
        </p:nvSpPr>
        <p:spPr>
          <a:xfrm>
            <a:off x="914008" y="6609112"/>
            <a:ext cx="10726138" cy="246221"/>
          </a:xfrm>
          <a:prstGeom prst="rect">
            <a:avLst/>
          </a:prstGeom>
          <a:noFill/>
        </p:spPr>
        <p:txBody>
          <a:bodyPr wrap="square">
            <a:spAutoFit/>
          </a:bodyPr>
          <a:lstStyle/>
          <a:p>
            <a:pPr algn="ctr"/>
            <a:r>
              <a:rPr lang="en-US" sz="1000" dirty="0">
                <a:solidFill>
                  <a:schemeClr val="bg1">
                    <a:lumMod val="75000"/>
                  </a:schemeClr>
                </a:solidFill>
              </a:rPr>
              <a:t>Source:</a:t>
            </a:r>
            <a:r>
              <a:rPr lang="en-US" sz="1000" dirty="0"/>
              <a:t> </a:t>
            </a:r>
            <a:r>
              <a:rPr lang="en-US" sz="1000" dirty="0">
                <a:hlinkClick r:id="rId2"/>
              </a:rPr>
              <a:t>https://tw.news.yahoo.com/%E8%87%BA%E5%8C%97%E5%A4%A7%E5%AD%B8-%E5%9C%8B%E9%9A%9B%E7%99%BC%E5%85%89-123346251.html</a:t>
            </a:r>
            <a:endParaRPr lang="en-US" sz="1000" dirty="0"/>
          </a:p>
        </p:txBody>
      </p:sp>
      <p:pic>
        <p:nvPicPr>
          <p:cNvPr id="13" name="Picture 12">
            <a:extLst>
              <a:ext uri="{FF2B5EF4-FFF2-40B4-BE49-F238E27FC236}">
                <a16:creationId xmlns:a16="http://schemas.microsoft.com/office/drawing/2014/main" id="{6613BAB2-C7D2-3512-7FE0-02541B93FD6A}"/>
              </a:ext>
            </a:extLst>
          </p:cNvPr>
          <p:cNvPicPr>
            <a:picLocks noChangeAspect="1"/>
          </p:cNvPicPr>
          <p:nvPr/>
        </p:nvPicPr>
        <p:blipFill>
          <a:blip r:embed="rId3"/>
          <a:stretch>
            <a:fillRect/>
          </a:stretch>
        </p:blipFill>
        <p:spPr>
          <a:xfrm>
            <a:off x="261255" y="112579"/>
            <a:ext cx="1993900" cy="406400"/>
          </a:xfrm>
          <a:prstGeom prst="rect">
            <a:avLst/>
          </a:prstGeom>
        </p:spPr>
      </p:pic>
      <p:pic>
        <p:nvPicPr>
          <p:cNvPr id="15" name="Picture 14">
            <a:extLst>
              <a:ext uri="{FF2B5EF4-FFF2-40B4-BE49-F238E27FC236}">
                <a16:creationId xmlns:a16="http://schemas.microsoft.com/office/drawing/2014/main" id="{5D07F879-8D2B-8CDE-A301-90204CDC69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0086" y="108221"/>
            <a:ext cx="2024743" cy="415115"/>
          </a:xfrm>
          <a:prstGeom prst="rect">
            <a:avLst/>
          </a:prstGeom>
        </p:spPr>
      </p:pic>
    </p:spTree>
    <p:extLst>
      <p:ext uri="{BB962C8B-B14F-4D97-AF65-F5344CB8AC3E}">
        <p14:creationId xmlns:p14="http://schemas.microsoft.com/office/powerpoint/2010/main" val="1409816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cstate="screen">
            <a:alphaModFix/>
            <a:extLst>
              <a:ext uri="{28A0092B-C50C-407E-A947-70E740481C1C}">
                <a14:useLocalDpi xmlns:a14="http://schemas.microsoft.com/office/drawing/2010/main"/>
              </a:ext>
            </a:extLst>
          </a:blip>
          <a:srcRect t="29085" b="24379"/>
          <a:stretch/>
        </p:blipFill>
        <p:spPr>
          <a:xfrm>
            <a:off x="138641" y="0"/>
            <a:ext cx="1619250" cy="753534"/>
          </a:xfrm>
          <a:prstGeom prst="rect">
            <a:avLst/>
          </a:prstGeom>
          <a:noFill/>
          <a:ln>
            <a:noFill/>
          </a:ln>
        </p:spPr>
      </p:pic>
      <p:sp>
        <p:nvSpPr>
          <p:cNvPr id="90"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sp>
        <p:nvSpPr>
          <p:cNvPr id="91" name="Google Shape;91;p1"/>
          <p:cNvSpPr/>
          <p:nvPr/>
        </p:nvSpPr>
        <p:spPr>
          <a:xfrm>
            <a:off x="0" y="1066581"/>
            <a:ext cx="121920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C00000"/>
                </a:solidFill>
                <a:latin typeface="Calibri" panose="020F0502020204030204" pitchFamily="34" charset="0"/>
                <a:ea typeface="Arial"/>
                <a:cs typeface="Calibri" panose="020F0502020204030204" pitchFamily="34" charset="0"/>
                <a:sym typeface="Arial"/>
              </a:rPr>
              <a:t>IMNTPU</a:t>
            </a: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 Dialogue System Evaluation</a:t>
            </a:r>
            <a:endParaRPr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at the </a:t>
            </a:r>
            <a:r>
              <a:rPr lang="en-US" sz="4000" b="1" i="0" u="none" strike="noStrike" cap="none" dirty="0">
                <a:solidFill>
                  <a:srgbClr val="C00000"/>
                </a:solidFill>
                <a:latin typeface="Calibri" panose="020F0502020204030204" pitchFamily="34" charset="0"/>
                <a:ea typeface="Arial"/>
                <a:cs typeface="Calibri" panose="020F0502020204030204" pitchFamily="34" charset="0"/>
                <a:sym typeface="Arial"/>
              </a:rPr>
              <a:t>NTCIR-16</a:t>
            </a: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 DialEval-2</a:t>
            </a:r>
            <a:endParaRPr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Dialogue Quality and Nugget Detection</a:t>
            </a:r>
            <a:endParaRPr sz="4000" b="1" i="0" u="none" strike="noStrike" cap="none" dirty="0">
              <a:solidFill>
                <a:srgbClr val="0070C0"/>
              </a:solidFill>
              <a:latin typeface="Calibri" panose="020F0502020204030204" pitchFamily="34" charset="0"/>
              <a:ea typeface="Arial"/>
              <a:cs typeface="Calibri" panose="020F0502020204030204" pitchFamily="34" charset="0"/>
              <a:sym typeface="Arial"/>
            </a:endParaRPr>
          </a:p>
        </p:txBody>
      </p:sp>
      <p:sp>
        <p:nvSpPr>
          <p:cNvPr id="92" name="Google Shape;92;p1"/>
          <p:cNvSpPr/>
          <p:nvPr/>
        </p:nvSpPr>
        <p:spPr>
          <a:xfrm>
            <a:off x="67377" y="3177668"/>
            <a:ext cx="11694913"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0" u="none" strike="noStrike" cap="none" baseline="30000" dirty="0">
                <a:solidFill>
                  <a:schemeClr val="dk1"/>
                </a:solidFill>
                <a:latin typeface="Arimo"/>
                <a:ea typeface="Arimo"/>
                <a:cs typeface="Arimo"/>
                <a:sym typeface="Arimo"/>
              </a:rPr>
              <a:t>1 </a:t>
            </a:r>
            <a:r>
              <a:rPr lang="en-US" sz="2200" b="1" i="0" u="none" strike="noStrike" cap="none" dirty="0">
                <a:solidFill>
                  <a:schemeClr val="dk1"/>
                </a:solidFill>
                <a:latin typeface="Arial"/>
                <a:ea typeface="Arial"/>
                <a:cs typeface="Arial"/>
                <a:sym typeface="Arial"/>
              </a:rPr>
              <a:t>Information Management, National Taipei University, New Taipei City, Taiwan</a:t>
            </a:r>
            <a:endParaRPr sz="22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200" b="1" i="0" u="none" strike="noStrike" cap="none" baseline="30000" dirty="0">
                <a:solidFill>
                  <a:schemeClr val="dk1"/>
                </a:solidFill>
                <a:latin typeface="Arimo"/>
                <a:ea typeface="Arimo"/>
                <a:cs typeface="Arimo"/>
                <a:sym typeface="Arimo"/>
              </a:rPr>
              <a:t>2 </a:t>
            </a:r>
            <a:r>
              <a:rPr lang="en-US" sz="2200" b="1" i="0" u="none" strike="noStrike" cap="none" dirty="0" err="1">
                <a:solidFill>
                  <a:schemeClr val="dk1"/>
                </a:solidFill>
                <a:latin typeface="Arial"/>
                <a:ea typeface="Arial"/>
                <a:cs typeface="Arial"/>
                <a:sym typeface="Arial"/>
              </a:rPr>
              <a:t>Zeals</a:t>
            </a:r>
            <a:r>
              <a:rPr lang="en-US" sz="2200" b="1" i="0" u="none" strike="noStrike" cap="none" dirty="0">
                <a:solidFill>
                  <a:schemeClr val="dk1"/>
                </a:solidFill>
                <a:latin typeface="Arial"/>
                <a:ea typeface="Arial"/>
                <a:cs typeface="Arial"/>
                <a:sym typeface="Arial"/>
              </a:rPr>
              <a:t> Co., Ltd. Tokyo, Japan</a:t>
            </a:r>
            <a:endParaRPr sz="2200" b="1" i="0" u="none" strike="noStrike" cap="none" dirty="0">
              <a:solidFill>
                <a:schemeClr val="dk1"/>
              </a:solidFill>
              <a:latin typeface="Arial"/>
              <a:ea typeface="Arial"/>
              <a:cs typeface="Arial"/>
              <a:sym typeface="Arial"/>
            </a:endParaRPr>
          </a:p>
        </p:txBody>
      </p:sp>
      <p:sp>
        <p:nvSpPr>
          <p:cNvPr id="93" name="Google Shape;93;p1"/>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26</a:t>
            </a:fld>
            <a:endParaRPr/>
          </a:p>
        </p:txBody>
      </p:sp>
      <p:pic>
        <p:nvPicPr>
          <p:cNvPr id="94" name="Google Shape;94;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07330" y="4211020"/>
            <a:ext cx="1175876" cy="1644901"/>
          </a:xfrm>
          <a:prstGeom prst="rect">
            <a:avLst/>
          </a:prstGeom>
          <a:noFill/>
          <a:ln>
            <a:noFill/>
          </a:ln>
        </p:spPr>
      </p:pic>
      <p:pic>
        <p:nvPicPr>
          <p:cNvPr id="95" name="Google Shape;95;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58367" y="4211020"/>
            <a:ext cx="1175875" cy="1644902"/>
          </a:xfrm>
          <a:prstGeom prst="rect">
            <a:avLst/>
          </a:prstGeom>
          <a:noFill/>
          <a:ln>
            <a:noFill/>
          </a:ln>
        </p:spPr>
      </p:pic>
      <p:sp>
        <p:nvSpPr>
          <p:cNvPr id="96" name="Google Shape;96;p1"/>
          <p:cNvSpPr txBox="1"/>
          <p:nvPr/>
        </p:nvSpPr>
        <p:spPr>
          <a:xfrm>
            <a:off x="3506566" y="5878445"/>
            <a:ext cx="1841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Yung-Wei Teng</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sp>
        <p:nvSpPr>
          <p:cNvPr id="97" name="Google Shape;97;p1"/>
          <p:cNvSpPr txBox="1"/>
          <p:nvPr/>
        </p:nvSpPr>
        <p:spPr>
          <a:xfrm>
            <a:off x="5362909" y="5878445"/>
            <a:ext cx="1440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Pei-</a:t>
            </a:r>
            <a:r>
              <a:rPr lang="en-US" sz="1800" b="0" i="0" u="none" strike="noStrike" cap="none" dirty="0" err="1">
                <a:solidFill>
                  <a:schemeClr val="dk1"/>
                </a:solidFill>
                <a:latin typeface="Calibri"/>
                <a:ea typeface="Calibri"/>
                <a:cs typeface="Calibri"/>
                <a:sym typeface="Calibri"/>
              </a:rPr>
              <a:t>Tz</a:t>
            </a:r>
            <a:r>
              <a:rPr lang="en-US" sz="1800" b="0" i="0" u="none" strike="noStrike" cap="none" dirty="0">
                <a:solidFill>
                  <a:schemeClr val="dk1"/>
                </a:solidFill>
                <a:latin typeface="Calibri"/>
                <a:ea typeface="Calibri"/>
                <a:cs typeface="Calibri"/>
                <a:sym typeface="Calibri"/>
              </a:rPr>
              <a:t> Chiu</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sp>
        <p:nvSpPr>
          <p:cNvPr id="98" name="Google Shape;98;p1"/>
          <p:cNvSpPr txBox="1"/>
          <p:nvPr/>
        </p:nvSpPr>
        <p:spPr>
          <a:xfrm>
            <a:off x="1751368" y="5878408"/>
            <a:ext cx="1841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Ting-Yun Hsiao</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pic>
        <p:nvPicPr>
          <p:cNvPr id="100" name="Google Shape;100;p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028228" y="4211020"/>
            <a:ext cx="1273600" cy="1644900"/>
          </a:xfrm>
          <a:prstGeom prst="rect">
            <a:avLst/>
          </a:prstGeom>
          <a:noFill/>
          <a:ln>
            <a:noFill/>
          </a:ln>
        </p:spPr>
      </p:pic>
      <p:pic>
        <p:nvPicPr>
          <p:cNvPr id="102" name="Google Shape;102;p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144594" y="4252059"/>
            <a:ext cx="1253918" cy="1586034"/>
          </a:xfrm>
          <a:prstGeom prst="rect">
            <a:avLst/>
          </a:prstGeom>
          <a:noFill/>
          <a:ln>
            <a:noFill/>
          </a:ln>
        </p:spPr>
      </p:pic>
      <p:pic>
        <p:nvPicPr>
          <p:cNvPr id="103" name="Google Shape;103;p1"/>
          <p:cNvPicPr preferRelativeResize="0"/>
          <p:nvPr/>
        </p:nvPicPr>
        <p:blipFill rotWithShape="1">
          <a:blip r:embed="rId8">
            <a:alphaModFix/>
          </a:blip>
          <a:srcRect/>
          <a:stretch/>
        </p:blipFill>
        <p:spPr>
          <a:xfrm>
            <a:off x="2012119" y="4256970"/>
            <a:ext cx="1318940" cy="1645200"/>
          </a:xfrm>
          <a:prstGeom prst="rect">
            <a:avLst/>
          </a:prstGeom>
          <a:noFill/>
          <a:ln>
            <a:noFill/>
          </a:ln>
        </p:spPr>
      </p:pic>
      <p:pic>
        <p:nvPicPr>
          <p:cNvPr id="104" name="Google Shape;104;p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1196268" y="52820"/>
            <a:ext cx="914770" cy="857238"/>
          </a:xfrm>
          <a:prstGeom prst="rect">
            <a:avLst/>
          </a:prstGeom>
          <a:noFill/>
          <a:ln>
            <a:noFill/>
          </a:ln>
        </p:spPr>
      </p:pic>
      <p:sp>
        <p:nvSpPr>
          <p:cNvPr id="18" name="Google Shape;101;p1"/>
          <p:cNvSpPr txBox="1"/>
          <p:nvPr/>
        </p:nvSpPr>
        <p:spPr>
          <a:xfrm>
            <a:off x="4855338" y="6184961"/>
            <a:ext cx="2606292" cy="4616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hlinkClick r:id="rId10"/>
              </a:rPr>
              <a:t>myday@gm.ntpu.edu.tw</a:t>
            </a:r>
            <a:endParaRPr lang="en-US" sz="1800" b="0" i="0" u="none" strike="noStrike" cap="none">
              <a:solidFill>
                <a:schemeClr val="dk1"/>
              </a:solidFill>
              <a:latin typeface="Calibri"/>
              <a:ea typeface="Calibri"/>
              <a:cs typeface="Calibri"/>
              <a:sym typeface="Calibri"/>
            </a:endParaRPr>
          </a:p>
        </p:txBody>
      </p:sp>
      <p:pic>
        <p:nvPicPr>
          <p:cNvPr id="19"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0" name="圖片 19">
            <a:extLst>
              <a:ext uri="{FF2B5EF4-FFF2-40B4-BE49-F238E27FC236}">
                <a16:creationId xmlns:a16="http://schemas.microsoft.com/office/drawing/2014/main" id="{6B84226A-52E1-0E7C-7108-53B13758B46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429875" y="155896"/>
            <a:ext cx="618500" cy="824637"/>
          </a:xfrm>
          <a:prstGeom prst="rect">
            <a:avLst/>
          </a:prstGeom>
        </p:spPr>
      </p:pic>
      <p:sp>
        <p:nvSpPr>
          <p:cNvPr id="2" name="矩形 40">
            <a:extLst>
              <a:ext uri="{FF2B5EF4-FFF2-40B4-BE49-F238E27FC236}">
                <a16:creationId xmlns:a16="http://schemas.microsoft.com/office/drawing/2014/main" id="{665AD0F0-A5FC-46F0-FA84-46FDA9DD5FD2}"/>
              </a:ext>
            </a:extLst>
          </p:cNvPr>
          <p:cNvSpPr/>
          <p:nvPr/>
        </p:nvSpPr>
        <p:spPr>
          <a:xfrm>
            <a:off x="5087889" y="-27384"/>
            <a:ext cx="1742785" cy="1015663"/>
          </a:xfrm>
          <a:prstGeom prst="rect">
            <a:avLst/>
          </a:prstGeom>
        </p:spPr>
        <p:txBody>
          <a:bodyPr wrap="none">
            <a:spAutoFit/>
          </a:bodyPr>
          <a:lstStyle/>
          <a:p>
            <a:r>
              <a:rPr lang="en-US" altLang="zh-TW" sz="6000" b="1" dirty="0">
                <a:solidFill>
                  <a:srgbClr val="C00000"/>
                </a:solidFill>
              </a:rPr>
              <a:t>2022</a:t>
            </a:r>
            <a:endParaRPr lang="zh-TW" altLang="en-US" sz="6000" b="1" dirty="0">
              <a:solidFill>
                <a:srgbClr val="C00000"/>
              </a:solidFill>
            </a:endParaRPr>
          </a:p>
        </p:txBody>
      </p:sp>
      <p:sp>
        <p:nvSpPr>
          <p:cNvPr id="3" name="Google Shape;99;p1">
            <a:extLst>
              <a:ext uri="{FF2B5EF4-FFF2-40B4-BE49-F238E27FC236}">
                <a16:creationId xmlns:a16="http://schemas.microsoft.com/office/drawing/2014/main" id="{AD489A7E-6FF9-3A22-9B73-2874EF44BFDB}"/>
              </a:ext>
            </a:extLst>
          </p:cNvPr>
          <p:cNvSpPr txBox="1"/>
          <p:nvPr/>
        </p:nvSpPr>
        <p:spPr>
          <a:xfrm>
            <a:off x="6836275" y="5878445"/>
            <a:ext cx="2203500"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Mike Tian-Jian Jiang</a:t>
            </a:r>
            <a:r>
              <a:rPr lang="en-US" sz="1800" b="0" i="0" u="none" strike="noStrike" cap="none" baseline="30000" dirty="0">
                <a:solidFill>
                  <a:schemeClr val="dk1"/>
                </a:solidFill>
                <a:latin typeface="Calibri"/>
                <a:ea typeface="Calibri"/>
                <a:cs typeface="Calibri"/>
                <a:sym typeface="Calibri"/>
              </a:rPr>
              <a:t> 2</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4" name="Google Shape;101;p1">
            <a:extLst>
              <a:ext uri="{FF2B5EF4-FFF2-40B4-BE49-F238E27FC236}">
                <a16:creationId xmlns:a16="http://schemas.microsoft.com/office/drawing/2014/main" id="{23C56545-1D52-7AD4-5757-5CA091638727}"/>
              </a:ext>
            </a:extLst>
          </p:cNvPr>
          <p:cNvSpPr txBox="1"/>
          <p:nvPr/>
        </p:nvSpPr>
        <p:spPr>
          <a:xfrm>
            <a:off x="8939447" y="5878445"/>
            <a:ext cx="1659758"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Min-Yuh Day</a:t>
            </a:r>
            <a:r>
              <a:rPr lang="en-US" sz="1800" b="0" i="0" u="none" strike="noStrike" cap="none" baseline="30000" dirty="0">
                <a:solidFill>
                  <a:schemeClr val="dk1"/>
                </a:solidFill>
                <a:latin typeface="Calibri"/>
                <a:ea typeface="Calibri"/>
                <a:cs typeface="Calibri"/>
                <a:sym typeface="Calibri"/>
              </a:rPr>
              <a:t> 1,</a:t>
            </a:r>
            <a:r>
              <a:rPr lang="zh-TW" altLang="en-US" sz="1800" b="0" i="0" u="none" strike="noStrike" cap="none" baseline="30000"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6669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27</a:t>
            </a:fld>
            <a:endParaRPr/>
          </a:p>
        </p:txBody>
      </p:sp>
      <p:sp>
        <p:nvSpPr>
          <p:cNvPr id="121" name="Google Shape;121;p3"/>
          <p:cNvSpPr/>
          <p:nvPr/>
        </p:nvSpPr>
        <p:spPr>
          <a:xfrm>
            <a:off x="4191383" y="229737"/>
            <a:ext cx="394370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0070C0"/>
                </a:solidFill>
                <a:latin typeface="Arial"/>
                <a:ea typeface="Arial"/>
                <a:cs typeface="Arial"/>
                <a:sym typeface="Arial"/>
              </a:rPr>
              <a:t>Highlights</a:t>
            </a:r>
            <a:endParaRPr sz="6000" b="1" i="0" u="none" strike="noStrike" cap="none">
              <a:solidFill>
                <a:srgbClr val="0070C0"/>
              </a:solidFill>
              <a:latin typeface="Arial"/>
              <a:ea typeface="Arial"/>
              <a:cs typeface="Arial"/>
              <a:sym typeface="Arial"/>
            </a:endParaRPr>
          </a:p>
        </p:txBody>
      </p:sp>
      <p:sp>
        <p:nvSpPr>
          <p:cNvPr id="122" name="Google Shape;122;p3"/>
          <p:cNvSpPr txBox="1"/>
          <p:nvPr/>
        </p:nvSpPr>
        <p:spPr>
          <a:xfrm>
            <a:off x="519955" y="1948342"/>
            <a:ext cx="11636420" cy="332398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IMNTPU ( </a:t>
            </a:r>
            <a:r>
              <a:rPr lang="en-US" sz="2800" b="1" i="0" u="none" strike="noStrike" cap="none">
                <a:solidFill>
                  <a:srgbClr val="FF0000"/>
                </a:solidFill>
                <a:latin typeface="Arial"/>
                <a:ea typeface="Arial"/>
                <a:cs typeface="Arial"/>
                <a:sym typeface="Arial"/>
              </a:rPr>
              <a:t>I</a:t>
            </a:r>
            <a:r>
              <a:rPr lang="en-US" sz="2800" b="1" i="0" u="none" strike="noStrike" cap="none">
                <a:solidFill>
                  <a:schemeClr val="dk1"/>
                </a:solidFill>
                <a:latin typeface="Arial"/>
                <a:ea typeface="Arial"/>
                <a:cs typeface="Arial"/>
                <a:sym typeface="Arial"/>
              </a:rPr>
              <a:t>nformation </a:t>
            </a:r>
            <a:r>
              <a:rPr lang="en-US" sz="2800" b="1" i="0" u="none" strike="noStrike" cap="none">
                <a:solidFill>
                  <a:srgbClr val="FF0000"/>
                </a:solidFill>
                <a:latin typeface="Arial"/>
                <a:ea typeface="Arial"/>
                <a:cs typeface="Arial"/>
                <a:sym typeface="Arial"/>
              </a:rPr>
              <a:t>M</a:t>
            </a:r>
            <a:r>
              <a:rPr lang="en-US" sz="2800" b="1" i="0" u="none" strike="noStrike" cap="none">
                <a:solidFill>
                  <a:schemeClr val="dk1"/>
                </a:solidFill>
                <a:latin typeface="Arial"/>
                <a:ea typeface="Arial"/>
                <a:cs typeface="Arial"/>
                <a:sym typeface="Arial"/>
              </a:rPr>
              <a:t>anagement at </a:t>
            </a:r>
            <a:r>
              <a:rPr lang="en-US" sz="2800" b="1" i="0" u="none" strike="noStrike" cap="none">
                <a:solidFill>
                  <a:srgbClr val="FF0000"/>
                </a:solidFill>
                <a:latin typeface="Arial"/>
                <a:ea typeface="Arial"/>
                <a:cs typeface="Arial"/>
                <a:sym typeface="Arial"/>
              </a:rPr>
              <a:t>N</a:t>
            </a:r>
            <a:r>
              <a:rPr lang="en-US" sz="2800" b="1" i="0" u="none" strike="noStrike" cap="none">
                <a:solidFill>
                  <a:schemeClr val="dk1"/>
                </a:solidFill>
                <a:latin typeface="Arial"/>
                <a:ea typeface="Arial"/>
                <a:cs typeface="Arial"/>
                <a:sym typeface="Arial"/>
              </a:rPr>
              <a:t>ational </a:t>
            </a:r>
            <a:r>
              <a:rPr lang="en-US" sz="2800" b="1" i="0" u="none" strike="noStrike" cap="none">
                <a:solidFill>
                  <a:srgbClr val="FF0000"/>
                </a:solidFill>
                <a:latin typeface="Arial"/>
                <a:ea typeface="Arial"/>
                <a:cs typeface="Arial"/>
                <a:sym typeface="Arial"/>
              </a:rPr>
              <a:t>T</a:t>
            </a:r>
            <a:r>
              <a:rPr lang="en-US" sz="2800" b="1" i="0" u="none" strike="noStrike" cap="none">
                <a:solidFill>
                  <a:schemeClr val="dk1"/>
                </a:solidFill>
                <a:latin typeface="Arial"/>
                <a:ea typeface="Arial"/>
                <a:cs typeface="Arial"/>
                <a:sym typeface="Arial"/>
              </a:rPr>
              <a:t>ai</a:t>
            </a:r>
            <a:r>
              <a:rPr lang="en-US" sz="2800" b="1" i="0" u="none" strike="noStrike" cap="none">
                <a:solidFill>
                  <a:srgbClr val="FF0000"/>
                </a:solidFill>
                <a:latin typeface="Arial"/>
                <a:ea typeface="Arial"/>
                <a:cs typeface="Arial"/>
                <a:sym typeface="Arial"/>
              </a:rPr>
              <a:t>P</a:t>
            </a:r>
            <a:r>
              <a:rPr lang="en-US" sz="2800" b="1" i="0" u="none" strike="noStrike" cap="none">
                <a:solidFill>
                  <a:schemeClr val="dk1"/>
                </a:solidFill>
                <a:latin typeface="Arial"/>
                <a:ea typeface="Arial"/>
                <a:cs typeface="Arial"/>
                <a:sym typeface="Arial"/>
              </a:rPr>
              <a:t>ei </a:t>
            </a:r>
            <a:r>
              <a:rPr lang="en-US" sz="2800" b="1" i="0" u="none" strike="noStrike" cap="none">
                <a:solidFill>
                  <a:srgbClr val="FF0000"/>
                </a:solidFill>
                <a:latin typeface="Arial"/>
                <a:ea typeface="Arial"/>
                <a:cs typeface="Arial"/>
                <a:sym typeface="Arial"/>
              </a:rPr>
              <a:t>U</a:t>
            </a:r>
            <a:r>
              <a:rPr lang="en-US" sz="2800" b="1" i="0" u="none" strike="noStrike" cap="none">
                <a:solidFill>
                  <a:schemeClr val="dk1"/>
                </a:solidFill>
                <a:latin typeface="Arial"/>
                <a:ea typeface="Arial"/>
                <a:cs typeface="Arial"/>
                <a:sym typeface="Arial"/>
              </a:rPr>
              <a:t>niversity ) Dialogue System Evaluation at the NTCIR-16 DialEval-2 Dialogue Quality</a:t>
            </a:r>
            <a:r>
              <a:rPr lang="zh-TW" altLang="en-US" sz="2800" b="1" i="0" u="none" strike="noStrike" cap="none">
                <a:solidFill>
                  <a:schemeClr val="dk1"/>
                </a:solidFill>
                <a:latin typeface="Arial"/>
                <a:ea typeface="Arial"/>
                <a:cs typeface="Arial"/>
                <a:sym typeface="Arial"/>
              </a:rPr>
              <a:t> </a:t>
            </a:r>
            <a:r>
              <a:rPr lang="en-US" sz="2800" b="1" i="0" u="none" strike="noStrike" cap="none">
                <a:solidFill>
                  <a:schemeClr val="dk1"/>
                </a:solidFill>
                <a:latin typeface="Arial"/>
                <a:ea typeface="Arial"/>
                <a:cs typeface="Arial"/>
                <a:sym typeface="Arial"/>
              </a:rPr>
              <a:t>(DQ) and Nugget Detection</a:t>
            </a:r>
            <a:r>
              <a:rPr lang="zh-TW" altLang="en-US" sz="2800" b="1" i="0" u="none" strike="noStrike" cap="none">
                <a:solidFill>
                  <a:schemeClr val="dk1"/>
                </a:solidFill>
                <a:latin typeface="Arial"/>
                <a:ea typeface="Arial"/>
                <a:cs typeface="Arial"/>
                <a:sym typeface="Arial"/>
              </a:rPr>
              <a:t> </a:t>
            </a:r>
            <a:r>
              <a:rPr lang="en-US" sz="2800" b="1" i="0" u="none" strike="noStrike" cap="none">
                <a:solidFill>
                  <a:schemeClr val="dk1"/>
                </a:solidFill>
                <a:latin typeface="Arial"/>
                <a:ea typeface="Arial"/>
                <a:cs typeface="Arial"/>
                <a:sym typeface="Arial"/>
              </a:rPr>
              <a:t>(ND).</a:t>
            </a:r>
            <a:endParaRPr/>
          </a:p>
          <a:p>
            <a:pPr marL="285750" marR="0" lvl="0" indent="-285750" algn="l" rtl="0">
              <a:lnSpc>
                <a:spcPct val="150000"/>
              </a:lnSpc>
              <a:spcBef>
                <a:spcPts val="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IMNTPU submitted one run for Chinese DQ, English DQ and English ND.</a:t>
            </a:r>
            <a:endParaRPr sz="2800" b="1" i="0" u="none" strike="noStrike" cap="none">
              <a:solidFill>
                <a:schemeClr val="dk1"/>
              </a:solidFill>
              <a:latin typeface="Arial"/>
              <a:ea typeface="Arial"/>
              <a:cs typeface="Arial"/>
              <a:sym typeface="Arial"/>
            </a:endParaRPr>
          </a:p>
        </p:txBody>
      </p:sp>
      <p:pic>
        <p:nvPicPr>
          <p:cNvPr id="124" name="Google Shape;124;p3"/>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7"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8"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7">
            <a:extLst>
              <a:ext uri="{FF2B5EF4-FFF2-40B4-BE49-F238E27FC236}">
                <a16:creationId xmlns:a16="http://schemas.microsoft.com/office/drawing/2014/main" id="{52CAE172-9968-D7B3-B8B9-8A7EB29FA29C}"/>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28</a:t>
            </a:fld>
            <a:endParaRPr/>
          </a:p>
        </p:txBody>
      </p:sp>
      <p:sp>
        <p:nvSpPr>
          <p:cNvPr id="131" name="Google Shape;131;p4"/>
          <p:cNvSpPr/>
          <p:nvPr/>
        </p:nvSpPr>
        <p:spPr>
          <a:xfrm>
            <a:off x="1434212" y="262325"/>
            <a:ext cx="9268499" cy="1238760"/>
          </a:xfrm>
          <a:prstGeom prst="rect">
            <a:avLst/>
          </a:prstGeom>
          <a:noFill/>
          <a:ln>
            <a:noFill/>
          </a:ln>
        </p:spPr>
        <p:txBody>
          <a:bodyPr spcFirstLastPara="1" wrap="square" lIns="91425" tIns="45700" rIns="91425" bIns="45700" anchor="t" anchorCtr="0">
            <a:spAutoFit/>
          </a:bodyPr>
          <a:lstStyle/>
          <a:p>
            <a:pPr lvl="0" algn="ctr"/>
            <a:r>
              <a:rPr lang="en-US" sz="3200" b="1" i="0" u="none" strike="noStrike" cap="none">
                <a:solidFill>
                  <a:srgbClr val="0070C0"/>
                </a:solidFill>
                <a:sym typeface="Arial"/>
              </a:rPr>
              <a:t>IMNTPU Research </a:t>
            </a:r>
            <a:r>
              <a:rPr lang="en-US" sz="3200" b="1">
                <a:solidFill>
                  <a:srgbClr val="0070C0"/>
                </a:solidFill>
              </a:rPr>
              <a:t>Architecture for</a:t>
            </a:r>
          </a:p>
          <a:p>
            <a:pPr lvl="0" algn="ctr"/>
            <a:r>
              <a:rPr lang="en-US" sz="3200" b="1">
                <a:solidFill>
                  <a:srgbClr val="FF0000"/>
                </a:solidFill>
              </a:rPr>
              <a:t>NTCIR-16 DialEval-2</a:t>
            </a:r>
          </a:p>
          <a:p>
            <a:pPr marL="0" marR="0" lvl="0" indent="0" algn="ctr" rtl="0">
              <a:spcBef>
                <a:spcPts val="0"/>
              </a:spcBef>
              <a:spcAft>
                <a:spcPts val="0"/>
              </a:spcAft>
              <a:buNone/>
            </a:pPr>
            <a:endParaRPr sz="1000"/>
          </a:p>
        </p:txBody>
      </p:sp>
      <p:sp>
        <p:nvSpPr>
          <p:cNvPr id="132" name="Google Shape;132;p4"/>
          <p:cNvSpPr/>
          <p:nvPr/>
        </p:nvSpPr>
        <p:spPr>
          <a:xfrm>
            <a:off x="3346704" y="3856159"/>
            <a:ext cx="5522976" cy="2314762"/>
          </a:xfrm>
          <a:prstGeom prst="roundRect">
            <a:avLst>
              <a:gd name="adj" fmla="val 4091"/>
            </a:avLst>
          </a:prstGeom>
          <a:solidFill>
            <a:srgbClr val="F2F2F2"/>
          </a:solidFill>
          <a:ln w="381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a:off x="3346704" y="1363493"/>
            <a:ext cx="5522976" cy="1181778"/>
          </a:xfrm>
          <a:prstGeom prst="roundRect">
            <a:avLst>
              <a:gd name="adj" fmla="val 8716"/>
            </a:avLst>
          </a:prstGeom>
          <a:solidFill>
            <a:srgbClr val="F2F2F2"/>
          </a:solidFill>
          <a:ln w="381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4"/>
          <p:cNvSpPr/>
          <p:nvPr/>
        </p:nvSpPr>
        <p:spPr>
          <a:xfrm>
            <a:off x="3584449" y="1868871"/>
            <a:ext cx="5056632" cy="510806"/>
          </a:xfrm>
          <a:prstGeom prst="roundRect">
            <a:avLst>
              <a:gd name="adj" fmla="val 15211"/>
            </a:avLst>
          </a:prstGeom>
          <a:solidFill>
            <a:srgbClr val="FCD5B5"/>
          </a:solidFill>
          <a:ln w="381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XLM-RoBERTa</a:t>
            </a:r>
            <a:endParaRPr sz="2400" b="1" i="0" u="none" strike="noStrike" cap="none">
              <a:solidFill>
                <a:schemeClr val="dk1"/>
              </a:solidFill>
              <a:latin typeface="Arial"/>
              <a:ea typeface="Arial"/>
              <a:cs typeface="Arial"/>
              <a:sym typeface="Arial"/>
            </a:endParaRPr>
          </a:p>
        </p:txBody>
      </p:sp>
      <p:sp>
        <p:nvSpPr>
          <p:cNvPr id="135" name="Google Shape;135;p4"/>
          <p:cNvSpPr txBox="1"/>
          <p:nvPr/>
        </p:nvSpPr>
        <p:spPr>
          <a:xfrm>
            <a:off x="4676895" y="1363494"/>
            <a:ext cx="278313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Pre-trained Model</a:t>
            </a:r>
            <a:endParaRPr/>
          </a:p>
        </p:txBody>
      </p:sp>
      <p:sp>
        <p:nvSpPr>
          <p:cNvPr id="136" name="Google Shape;136;p4"/>
          <p:cNvSpPr/>
          <p:nvPr/>
        </p:nvSpPr>
        <p:spPr>
          <a:xfrm>
            <a:off x="3584449" y="4435932"/>
            <a:ext cx="5056632" cy="463105"/>
          </a:xfrm>
          <a:prstGeom prst="roundRect">
            <a:avLst>
              <a:gd name="adj" fmla="val 15211"/>
            </a:avLst>
          </a:prstGeom>
          <a:solidFill>
            <a:srgbClr val="FFC000">
              <a:alpha val="49803"/>
            </a:srgbClr>
          </a:solidFill>
          <a:ln w="381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Discriminative Fine-tuning</a:t>
            </a:r>
            <a:endParaRPr/>
          </a:p>
        </p:txBody>
      </p:sp>
      <p:sp>
        <p:nvSpPr>
          <p:cNvPr id="137" name="Google Shape;137;p4"/>
          <p:cNvSpPr/>
          <p:nvPr/>
        </p:nvSpPr>
        <p:spPr>
          <a:xfrm>
            <a:off x="3584449" y="5048018"/>
            <a:ext cx="5056632" cy="421965"/>
          </a:xfrm>
          <a:prstGeom prst="roundRect">
            <a:avLst>
              <a:gd name="adj" fmla="val 15211"/>
            </a:avLst>
          </a:prstGeom>
          <a:solidFill>
            <a:srgbClr val="FFC000">
              <a:alpha val="49803"/>
            </a:srgbClr>
          </a:solidFill>
          <a:ln w="381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One-cycle Policy</a:t>
            </a:r>
            <a:endParaRPr/>
          </a:p>
        </p:txBody>
      </p:sp>
      <p:sp>
        <p:nvSpPr>
          <p:cNvPr id="138" name="Google Shape;138;p4"/>
          <p:cNvSpPr txBox="1"/>
          <p:nvPr/>
        </p:nvSpPr>
        <p:spPr>
          <a:xfrm>
            <a:off x="4171732" y="3922573"/>
            <a:ext cx="385869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Fine-tuning Techniques</a:t>
            </a:r>
            <a:endParaRPr/>
          </a:p>
        </p:txBody>
      </p:sp>
      <p:sp>
        <p:nvSpPr>
          <p:cNvPr id="139" name="Google Shape;139;p4"/>
          <p:cNvSpPr/>
          <p:nvPr/>
        </p:nvSpPr>
        <p:spPr>
          <a:xfrm>
            <a:off x="3584449" y="5618965"/>
            <a:ext cx="5056632" cy="407383"/>
          </a:xfrm>
          <a:prstGeom prst="roundRect">
            <a:avLst>
              <a:gd name="adj" fmla="val 15211"/>
            </a:avLst>
          </a:prstGeom>
          <a:solidFill>
            <a:srgbClr val="FFC000">
              <a:alpha val="49803"/>
            </a:srgbClr>
          </a:solidFill>
          <a:ln w="381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Optimization</a:t>
            </a:r>
            <a:endParaRPr/>
          </a:p>
        </p:txBody>
      </p:sp>
      <p:cxnSp>
        <p:nvCxnSpPr>
          <p:cNvPr id="140" name="Google Shape;140;p4"/>
          <p:cNvCxnSpPr/>
          <p:nvPr/>
        </p:nvCxnSpPr>
        <p:spPr>
          <a:xfrm flipH="1">
            <a:off x="6106051" y="2559049"/>
            <a:ext cx="1" cy="371513"/>
          </a:xfrm>
          <a:prstGeom prst="straightConnector1">
            <a:avLst/>
          </a:prstGeom>
          <a:noFill/>
          <a:ln w="38100" cap="flat" cmpd="sng">
            <a:solidFill>
              <a:schemeClr val="dk1"/>
            </a:solidFill>
            <a:prstDash val="solid"/>
            <a:miter lim="800000"/>
            <a:headEnd type="none" w="sm" len="sm"/>
            <a:tailEnd type="triangle" w="lg" len="lg"/>
          </a:ln>
        </p:spPr>
      </p:cxnSp>
      <p:sp>
        <p:nvSpPr>
          <p:cNvPr id="141" name="Google Shape;141;p4"/>
          <p:cNvSpPr/>
          <p:nvPr/>
        </p:nvSpPr>
        <p:spPr>
          <a:xfrm>
            <a:off x="3346704" y="2924967"/>
            <a:ext cx="5522976" cy="540342"/>
          </a:xfrm>
          <a:prstGeom prst="roundRect">
            <a:avLst>
              <a:gd name="adj" fmla="val 19296"/>
            </a:avLst>
          </a:prstGeom>
          <a:solidFill>
            <a:srgbClr val="FFC000">
              <a:alpha val="74901"/>
            </a:srgbClr>
          </a:solidFill>
          <a:ln w="381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Tokenization Tricks </a:t>
            </a:r>
            <a:endParaRPr/>
          </a:p>
        </p:txBody>
      </p:sp>
      <p:cxnSp>
        <p:nvCxnSpPr>
          <p:cNvPr id="142" name="Google Shape;142;p4"/>
          <p:cNvCxnSpPr/>
          <p:nvPr/>
        </p:nvCxnSpPr>
        <p:spPr>
          <a:xfrm flipH="1">
            <a:off x="6101081" y="3465309"/>
            <a:ext cx="1" cy="371513"/>
          </a:xfrm>
          <a:prstGeom prst="straightConnector1">
            <a:avLst/>
          </a:prstGeom>
          <a:noFill/>
          <a:ln w="38100" cap="flat" cmpd="sng">
            <a:solidFill>
              <a:schemeClr val="dk1"/>
            </a:solidFill>
            <a:prstDash val="solid"/>
            <a:miter lim="800000"/>
            <a:headEnd type="none" w="sm" len="sm"/>
            <a:tailEnd type="triangle" w="lg" len="lg"/>
          </a:ln>
        </p:spPr>
      </p:cxnSp>
      <p:pic>
        <p:nvPicPr>
          <p:cNvPr id="144" name="Google Shape;144;p4"/>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17"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18"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7">
            <a:extLst>
              <a:ext uri="{FF2B5EF4-FFF2-40B4-BE49-F238E27FC236}">
                <a16:creationId xmlns:a16="http://schemas.microsoft.com/office/drawing/2014/main" id="{70AE3704-E2BE-4C0F-620C-352A81581A0E}"/>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29</a:t>
            </a:fld>
            <a:endParaRPr/>
          </a:p>
        </p:txBody>
      </p:sp>
      <p:sp>
        <p:nvSpPr>
          <p:cNvPr id="151" name="Google Shape;151;p5"/>
          <p:cNvSpPr txBox="1"/>
          <p:nvPr/>
        </p:nvSpPr>
        <p:spPr>
          <a:xfrm>
            <a:off x="4469916" y="2366531"/>
            <a:ext cx="7517182"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Retains subword token letter cases</a:t>
            </a:r>
            <a:endParaRPr/>
          </a:p>
          <a:p>
            <a:pPr marL="285750" marR="0" lvl="0" indent="-285750" algn="l" rtl="0">
              <a:lnSpc>
                <a:spcPct val="150000"/>
              </a:lnSpc>
              <a:spcBef>
                <a:spcPts val="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Integrates and improves approaches from </a:t>
            </a:r>
            <a:r>
              <a:rPr lang="en-US" sz="2800" b="1" i="0" u="none" strike="noStrike" cap="none">
                <a:solidFill>
                  <a:srgbClr val="FF0000"/>
                </a:solidFill>
                <a:latin typeface="Arial"/>
                <a:ea typeface="Arial"/>
                <a:cs typeface="Arial"/>
                <a:sym typeface="Arial"/>
              </a:rPr>
              <a:t>Cross-lingual Language Model (XLM) </a:t>
            </a:r>
            <a:r>
              <a:rPr lang="en-US" sz="2800" b="1" i="0" u="none" strike="noStrike" cap="none">
                <a:solidFill>
                  <a:schemeClr val="dk1"/>
                </a:solidFill>
                <a:latin typeface="Arial"/>
                <a:ea typeface="Arial"/>
                <a:cs typeface="Arial"/>
                <a:sym typeface="Arial"/>
              </a:rPr>
              <a:t>pretraining schemes</a:t>
            </a:r>
            <a:endParaRPr/>
          </a:p>
          <a:p>
            <a:pPr marL="285750" marR="0" lvl="0" indent="-285750" algn="l" rtl="0">
              <a:lnSpc>
                <a:spcPct val="150000"/>
              </a:lnSpc>
              <a:spcBef>
                <a:spcPts val="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Tokenize with </a:t>
            </a:r>
            <a:r>
              <a:rPr lang="en-US" sz="2800" b="1" i="0" u="none" strike="noStrike" cap="none">
                <a:solidFill>
                  <a:srgbClr val="FF0000"/>
                </a:solidFill>
                <a:latin typeface="Arial"/>
                <a:ea typeface="Arial"/>
                <a:cs typeface="Arial"/>
                <a:sym typeface="Arial"/>
              </a:rPr>
              <a:t>unigram</a:t>
            </a:r>
            <a:r>
              <a:rPr lang="en-US" sz="2800" b="1" i="0" u="none" strike="noStrike" cap="none">
                <a:solidFill>
                  <a:schemeClr val="dk1"/>
                </a:solidFill>
                <a:latin typeface="Arial"/>
                <a:ea typeface="Arial"/>
                <a:cs typeface="Arial"/>
                <a:sym typeface="Arial"/>
              </a:rPr>
              <a:t>-level sentence piece </a:t>
            </a:r>
            <a:endParaRPr/>
          </a:p>
        </p:txBody>
      </p:sp>
      <p:cxnSp>
        <p:nvCxnSpPr>
          <p:cNvPr id="152" name="Google Shape;152;p5"/>
          <p:cNvCxnSpPr/>
          <p:nvPr/>
        </p:nvCxnSpPr>
        <p:spPr>
          <a:xfrm rot="10800000" flipH="1">
            <a:off x="2378855" y="3799252"/>
            <a:ext cx="1" cy="572764"/>
          </a:xfrm>
          <a:prstGeom prst="straightConnector1">
            <a:avLst/>
          </a:prstGeom>
          <a:noFill/>
          <a:ln w="57150" cap="flat" cmpd="sng">
            <a:solidFill>
              <a:schemeClr val="dk1"/>
            </a:solidFill>
            <a:prstDash val="solid"/>
            <a:miter lim="800000"/>
            <a:headEnd type="none" w="sm" len="sm"/>
            <a:tailEnd type="triangle" w="med" len="med"/>
          </a:ln>
        </p:spPr>
      </p:cxnSp>
      <p:sp>
        <p:nvSpPr>
          <p:cNvPr id="153" name="Google Shape;153;p5"/>
          <p:cNvSpPr/>
          <p:nvPr/>
        </p:nvSpPr>
        <p:spPr>
          <a:xfrm>
            <a:off x="604691" y="1901278"/>
            <a:ext cx="386522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sym typeface="Arial"/>
              </a:rPr>
              <a:t>XLM-RoBERTa</a:t>
            </a:r>
            <a:endParaRPr sz="3200">
              <a:solidFill>
                <a:schemeClr val="dk1"/>
              </a:solidFill>
              <a:latin typeface="Calibri"/>
              <a:ea typeface="Calibri"/>
              <a:cs typeface="Calibri"/>
              <a:sym typeface="Calibri"/>
            </a:endParaRPr>
          </a:p>
        </p:txBody>
      </p:sp>
      <p:cxnSp>
        <p:nvCxnSpPr>
          <p:cNvPr id="154" name="Google Shape;154;p5"/>
          <p:cNvCxnSpPr>
            <a:stCxn id="155" idx="0"/>
            <a:endCxn id="156" idx="2"/>
          </p:cNvCxnSpPr>
          <p:nvPr/>
        </p:nvCxnSpPr>
        <p:spPr>
          <a:xfrm rot="10800000">
            <a:off x="2441987" y="4940350"/>
            <a:ext cx="795300" cy="626100"/>
          </a:xfrm>
          <a:prstGeom prst="straightConnector1">
            <a:avLst/>
          </a:prstGeom>
          <a:noFill/>
          <a:ln w="57150" cap="flat" cmpd="sng">
            <a:solidFill>
              <a:schemeClr val="dk1"/>
            </a:solidFill>
            <a:prstDash val="solid"/>
            <a:miter lim="800000"/>
            <a:headEnd type="none" w="sm" len="sm"/>
            <a:tailEnd type="triangle" w="med" len="med"/>
          </a:ln>
        </p:spPr>
      </p:cxnSp>
      <p:sp>
        <p:nvSpPr>
          <p:cNvPr id="156" name="Google Shape;156;p5"/>
          <p:cNvSpPr/>
          <p:nvPr/>
        </p:nvSpPr>
        <p:spPr>
          <a:xfrm>
            <a:off x="851640" y="4351690"/>
            <a:ext cx="3180863" cy="588567"/>
          </a:xfrm>
          <a:prstGeom prst="rect">
            <a:avLst/>
          </a:prstGeom>
          <a:solidFill>
            <a:srgbClr val="FCD5B5"/>
          </a:solidFill>
          <a:ln w="9525"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Input text</a:t>
            </a:r>
            <a:endParaRPr/>
          </a:p>
        </p:txBody>
      </p:sp>
      <p:sp>
        <p:nvSpPr>
          <p:cNvPr id="157" name="Google Shape;157;p5"/>
          <p:cNvSpPr/>
          <p:nvPr/>
        </p:nvSpPr>
        <p:spPr>
          <a:xfrm>
            <a:off x="832104" y="5566450"/>
            <a:ext cx="1408175" cy="588567"/>
          </a:xfrm>
          <a:prstGeom prst="rect">
            <a:avLst/>
          </a:prstGeom>
          <a:solidFill>
            <a:srgbClr val="FCD5B5"/>
          </a:solidFill>
          <a:ln w="9525"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XLM</a:t>
            </a:r>
            <a:endParaRPr sz="2400" b="1">
              <a:solidFill>
                <a:schemeClr val="dk1"/>
              </a:solidFill>
              <a:latin typeface="Arial"/>
              <a:ea typeface="Arial"/>
              <a:cs typeface="Arial"/>
              <a:sym typeface="Arial"/>
            </a:endParaRPr>
          </a:p>
        </p:txBody>
      </p:sp>
      <p:sp>
        <p:nvSpPr>
          <p:cNvPr id="155" name="Google Shape;155;p5"/>
          <p:cNvSpPr/>
          <p:nvPr/>
        </p:nvSpPr>
        <p:spPr>
          <a:xfrm>
            <a:off x="2442071" y="5566450"/>
            <a:ext cx="1590431" cy="588567"/>
          </a:xfrm>
          <a:prstGeom prst="rect">
            <a:avLst/>
          </a:prstGeom>
          <a:solidFill>
            <a:srgbClr val="FCD5B5"/>
          </a:solidFill>
          <a:ln w="9525"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Unigram</a:t>
            </a:r>
            <a:endParaRPr sz="2400" b="1">
              <a:solidFill>
                <a:schemeClr val="dk1"/>
              </a:solidFill>
              <a:latin typeface="Arial"/>
              <a:ea typeface="Arial"/>
              <a:cs typeface="Arial"/>
              <a:sym typeface="Arial"/>
            </a:endParaRPr>
          </a:p>
        </p:txBody>
      </p:sp>
      <p:cxnSp>
        <p:nvCxnSpPr>
          <p:cNvPr id="158" name="Google Shape;158;p5"/>
          <p:cNvCxnSpPr>
            <a:stCxn id="157" idx="0"/>
            <a:endCxn id="156" idx="2"/>
          </p:cNvCxnSpPr>
          <p:nvPr/>
        </p:nvCxnSpPr>
        <p:spPr>
          <a:xfrm rot="10800000" flipH="1">
            <a:off x="1536192" y="4940350"/>
            <a:ext cx="906000" cy="626100"/>
          </a:xfrm>
          <a:prstGeom prst="straightConnector1">
            <a:avLst/>
          </a:prstGeom>
          <a:noFill/>
          <a:ln w="57150" cap="flat" cmpd="sng">
            <a:solidFill>
              <a:schemeClr val="dk1"/>
            </a:solidFill>
            <a:prstDash val="solid"/>
            <a:miter lim="800000"/>
            <a:headEnd type="none" w="sm" len="sm"/>
            <a:tailEnd type="triangle" w="med" len="med"/>
          </a:ln>
        </p:spPr>
      </p:cxnSp>
      <p:sp>
        <p:nvSpPr>
          <p:cNvPr id="159" name="Google Shape;159;p5"/>
          <p:cNvSpPr/>
          <p:nvPr/>
        </p:nvSpPr>
        <p:spPr>
          <a:xfrm>
            <a:off x="832104" y="3207180"/>
            <a:ext cx="3200399" cy="588567"/>
          </a:xfrm>
          <a:prstGeom prst="rect">
            <a:avLst/>
          </a:prstGeom>
          <a:solidFill>
            <a:srgbClr val="FCD5B5"/>
          </a:solidFill>
          <a:ln w="9525"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Dynamical MLM</a:t>
            </a:r>
            <a:endParaRPr/>
          </a:p>
        </p:txBody>
      </p:sp>
      <p:sp>
        <p:nvSpPr>
          <p:cNvPr id="161" name="Google Shape;161;p5"/>
          <p:cNvSpPr/>
          <p:nvPr/>
        </p:nvSpPr>
        <p:spPr>
          <a:xfrm>
            <a:off x="1394852" y="2536717"/>
            <a:ext cx="21691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Conneau et al. (2019)</a:t>
            </a:r>
            <a:endParaRPr sz="1600">
              <a:solidFill>
                <a:schemeClr val="dk1"/>
              </a:solidFill>
              <a:latin typeface="Arial"/>
              <a:ea typeface="Arial"/>
              <a:cs typeface="Arial"/>
              <a:sym typeface="Arial"/>
            </a:endParaRPr>
          </a:p>
        </p:txBody>
      </p:sp>
      <p:pic>
        <p:nvPicPr>
          <p:cNvPr id="162" name="Google Shape;162;p5"/>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16"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sp>
        <p:nvSpPr>
          <p:cNvPr id="17" name="Google Shape;131;p4"/>
          <p:cNvSpPr/>
          <p:nvPr/>
        </p:nvSpPr>
        <p:spPr>
          <a:xfrm>
            <a:off x="1434212" y="262325"/>
            <a:ext cx="9268499" cy="1238760"/>
          </a:xfrm>
          <a:prstGeom prst="rect">
            <a:avLst/>
          </a:prstGeom>
          <a:noFill/>
          <a:ln>
            <a:noFill/>
          </a:ln>
        </p:spPr>
        <p:txBody>
          <a:bodyPr spcFirstLastPara="1" wrap="square" lIns="91425" tIns="45700" rIns="91425" bIns="45700" anchor="t" anchorCtr="0">
            <a:spAutoFit/>
          </a:bodyPr>
          <a:lstStyle/>
          <a:p>
            <a:pPr lvl="0" algn="ctr"/>
            <a:r>
              <a:rPr lang="en-US" sz="3200" b="1" i="0" u="none" strike="noStrike" cap="none">
                <a:solidFill>
                  <a:srgbClr val="0070C0"/>
                </a:solidFill>
                <a:sym typeface="Arial"/>
              </a:rPr>
              <a:t>IMNTPU Research </a:t>
            </a:r>
            <a:r>
              <a:rPr lang="en-US" sz="3200" b="1">
                <a:solidFill>
                  <a:srgbClr val="0070C0"/>
                </a:solidFill>
              </a:rPr>
              <a:t>Architecture for</a:t>
            </a:r>
          </a:p>
          <a:p>
            <a:pPr lvl="0" algn="ctr"/>
            <a:r>
              <a:rPr lang="en-US" sz="3200" b="1">
                <a:solidFill>
                  <a:srgbClr val="FF0000"/>
                </a:solidFill>
              </a:rPr>
              <a:t>NTCIR-16 DialEval-2</a:t>
            </a:r>
          </a:p>
          <a:p>
            <a:pPr marL="0" marR="0" lvl="0" indent="0" algn="ctr" rtl="0">
              <a:spcBef>
                <a:spcPts val="0"/>
              </a:spcBef>
              <a:spcAft>
                <a:spcPts val="0"/>
              </a:spcAft>
              <a:buNone/>
            </a:pPr>
            <a:endParaRPr sz="1000"/>
          </a:p>
        </p:txBody>
      </p:sp>
      <p:pic>
        <p:nvPicPr>
          <p:cNvPr id="18"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7">
            <a:extLst>
              <a:ext uri="{FF2B5EF4-FFF2-40B4-BE49-F238E27FC236}">
                <a16:creationId xmlns:a16="http://schemas.microsoft.com/office/drawing/2014/main" id="{95FD0812-FD04-6DCB-9FFC-3344D415CE58}"/>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7F0A-C635-DB4B-B7F9-5C9D9D3B8B1E}"/>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AE1FF0B8-9D70-E143-B9B8-FB291114403D}"/>
              </a:ext>
            </a:extLst>
          </p:cNvPr>
          <p:cNvSpPr>
            <a:spLocks noGrp="1"/>
          </p:cNvSpPr>
          <p:nvPr>
            <p:ph idx="1"/>
          </p:nvPr>
        </p:nvSpPr>
        <p:spPr/>
        <p:txBody>
          <a:bodyPr>
            <a:normAutofit/>
          </a:bodyPr>
          <a:lstStyle/>
          <a:p>
            <a:pPr marL="320040" indent="-320040"/>
            <a:r>
              <a:rPr lang="en-US" sz="4400" dirty="0"/>
              <a:t>NTCIR Evaluation </a:t>
            </a:r>
            <a:r>
              <a:rPr lang="en-US" sz="3400" dirty="0"/>
              <a:t>of Information Access Technologies</a:t>
            </a:r>
          </a:p>
          <a:p>
            <a:pPr marL="777240" lvl="1" indent="-320040"/>
            <a:r>
              <a:rPr lang="en-US" sz="4000" dirty="0"/>
              <a:t>NTCIR 16 (2021-2022)</a:t>
            </a:r>
          </a:p>
          <a:p>
            <a:pPr marL="777240" lvl="1" indent="-320040"/>
            <a:r>
              <a:rPr lang="en-US" sz="4000" dirty="0"/>
              <a:t>NTCIR 17 (2022-2023)</a:t>
            </a:r>
          </a:p>
          <a:p>
            <a:pPr marL="320040" indent="-320040"/>
            <a:r>
              <a:rPr lang="en-US" sz="4400" dirty="0"/>
              <a:t>Dialogue System </a:t>
            </a:r>
          </a:p>
          <a:p>
            <a:pPr marL="320040" indent="-320040"/>
            <a:r>
              <a:rPr lang="en-US" sz="4400" dirty="0"/>
              <a:t>Financial Technology</a:t>
            </a:r>
            <a:endParaRPr lang="en-US" sz="4000" dirty="0"/>
          </a:p>
        </p:txBody>
      </p:sp>
      <p:sp>
        <p:nvSpPr>
          <p:cNvPr id="4" name="Slide Number Placeholder 3">
            <a:extLst>
              <a:ext uri="{FF2B5EF4-FFF2-40B4-BE49-F238E27FC236}">
                <a16:creationId xmlns:a16="http://schemas.microsoft.com/office/drawing/2014/main" id="{944F6EF3-100B-094B-BE5B-979F6BD5D30F}"/>
              </a:ext>
            </a:extLst>
          </p:cNvPr>
          <p:cNvSpPr>
            <a:spLocks noGrp="1"/>
          </p:cNvSpPr>
          <p:nvPr>
            <p:ph type="sldNum" sz="quarter" idx="12"/>
          </p:nvPr>
        </p:nvSpPr>
        <p:spPr/>
        <p:txBody>
          <a:bodyPr/>
          <a:lstStyle/>
          <a:p>
            <a:fld id="{5D6FF71F-CF6A-4C46-8F9B-61D49EEA70E3}" type="slidenum">
              <a:rPr lang="en-US" smtClean="0"/>
              <a:t>3</a:t>
            </a:fld>
            <a:endParaRPr lang="en-US"/>
          </a:p>
        </p:txBody>
      </p:sp>
    </p:spTree>
    <p:extLst>
      <p:ext uri="{BB962C8B-B14F-4D97-AF65-F5344CB8AC3E}">
        <p14:creationId xmlns:p14="http://schemas.microsoft.com/office/powerpoint/2010/main" val="3724608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30</a:t>
            </a:fld>
            <a:endParaRPr/>
          </a:p>
        </p:txBody>
      </p:sp>
      <p:sp>
        <p:nvSpPr>
          <p:cNvPr id="170" name="Google Shape;170;p6"/>
          <p:cNvSpPr/>
          <p:nvPr/>
        </p:nvSpPr>
        <p:spPr>
          <a:xfrm>
            <a:off x="2411254" y="557116"/>
            <a:ext cx="740651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0070C0"/>
                </a:solidFill>
                <a:latin typeface="Arial"/>
                <a:ea typeface="Arial"/>
                <a:cs typeface="Arial"/>
                <a:sym typeface="Arial"/>
              </a:rPr>
              <a:t>Tokenization Tricks</a:t>
            </a:r>
            <a:endParaRPr sz="6000" b="1">
              <a:solidFill>
                <a:srgbClr val="0070C0"/>
              </a:solidFill>
              <a:latin typeface="Arial"/>
              <a:ea typeface="Arial"/>
              <a:cs typeface="Arial"/>
              <a:sym typeface="Arial"/>
            </a:endParaRPr>
          </a:p>
        </p:txBody>
      </p:sp>
      <p:sp>
        <p:nvSpPr>
          <p:cNvPr id="171" name="Google Shape;171;p6"/>
          <p:cNvSpPr/>
          <p:nvPr/>
        </p:nvSpPr>
        <p:spPr>
          <a:xfrm>
            <a:off x="485132" y="2224660"/>
            <a:ext cx="11309684" cy="3416320"/>
          </a:xfrm>
          <a:prstGeom prst="rect">
            <a:avLst/>
          </a:prstGeom>
          <a:noFill/>
          <a:ln>
            <a:noFill/>
          </a:ln>
        </p:spPr>
        <p:txBody>
          <a:bodyPr spcFirstLastPara="1" wrap="square" lIns="91425" tIns="45700" rIns="91425" bIns="45700" anchor="t" anchorCtr="0">
            <a:spAutoFit/>
          </a:bodyPr>
          <a:lstStyle/>
          <a:p>
            <a:pPr marL="228600" marR="228600" lvl="0" indent="0" algn="just" rtl="0">
              <a:spcBef>
                <a:spcPts val="0"/>
              </a:spcBef>
              <a:spcAft>
                <a:spcPts val="0"/>
              </a:spcAft>
              <a:buNone/>
            </a:pPr>
            <a:r>
              <a:rPr lang="en-US" sz="2400">
                <a:solidFill>
                  <a:schemeClr val="dk1"/>
                </a:solidFill>
                <a:latin typeface="Consolas"/>
                <a:ea typeface="Consolas"/>
                <a:cs typeface="Consolas"/>
                <a:sym typeface="Consolas"/>
              </a:rPr>
              <a:t>xxlen 3 &lt;s&gt; xxtrn 1 xxsdr customer Since there is no lunar calendar in the phone's calendar, I installed a new calendar application, but the date displayed is different. @Smartisan Customer Service &lt;/s&gt; &lt;/s&gt; xxtrn 2 xxsdr helpdesk Hello, the problem of not displaying the lunar calendar in the view of the built-in calendar month will be updated in the later version. The external version of the calendar cannot display the dynamic icon at present. &lt;/s&gt; &lt;/s&gt; xxtrn 3 xxsdr customer I see. Thank you! &lt;/s&gt;</a:t>
            </a:r>
            <a:endParaRPr sz="2400">
              <a:solidFill>
                <a:schemeClr val="dk1"/>
              </a:solidFill>
              <a:latin typeface="Consolas"/>
              <a:ea typeface="Consolas"/>
              <a:cs typeface="Consolas"/>
              <a:sym typeface="Consolas"/>
            </a:endParaRPr>
          </a:p>
        </p:txBody>
      </p:sp>
      <p:sp>
        <p:nvSpPr>
          <p:cNvPr id="172" name="Google Shape;172;p6"/>
          <p:cNvSpPr txBox="1"/>
          <p:nvPr/>
        </p:nvSpPr>
        <p:spPr>
          <a:xfrm>
            <a:off x="636590" y="1601654"/>
            <a:ext cx="454180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BOS (beginning of sentence)</a:t>
            </a:r>
            <a:endParaRPr sz="2400" b="1">
              <a:solidFill>
                <a:srgbClr val="FF0000"/>
              </a:solidFill>
              <a:latin typeface="Arial"/>
              <a:ea typeface="Arial"/>
              <a:cs typeface="Arial"/>
              <a:sym typeface="Arial"/>
            </a:endParaRPr>
          </a:p>
        </p:txBody>
      </p:sp>
      <p:sp>
        <p:nvSpPr>
          <p:cNvPr id="173" name="Google Shape;173;p6"/>
          <p:cNvSpPr/>
          <p:nvPr/>
        </p:nvSpPr>
        <p:spPr>
          <a:xfrm>
            <a:off x="2252312" y="2224660"/>
            <a:ext cx="606391" cy="473126"/>
          </a:xfrm>
          <a:prstGeom prst="frame">
            <a:avLst>
              <a:gd name="adj1" fmla="val 7415"/>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sp>
        <p:nvSpPr>
          <p:cNvPr id="176" name="Google Shape;176;p6"/>
          <p:cNvSpPr/>
          <p:nvPr/>
        </p:nvSpPr>
        <p:spPr>
          <a:xfrm>
            <a:off x="3713747" y="3314938"/>
            <a:ext cx="1763028" cy="473126"/>
          </a:xfrm>
          <a:prstGeom prst="frame">
            <a:avLst>
              <a:gd name="adj1" fmla="val 7415"/>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177" name="Google Shape;177;p6"/>
          <p:cNvCxnSpPr/>
          <p:nvPr/>
        </p:nvCxnSpPr>
        <p:spPr>
          <a:xfrm flipH="1">
            <a:off x="4666345" y="2129895"/>
            <a:ext cx="2369722" cy="1185043"/>
          </a:xfrm>
          <a:prstGeom prst="straightConnector1">
            <a:avLst/>
          </a:prstGeom>
          <a:noFill/>
          <a:ln w="57150" cap="flat" cmpd="sng">
            <a:solidFill>
              <a:srgbClr val="FF0000"/>
            </a:solidFill>
            <a:prstDash val="solid"/>
            <a:miter lim="800000"/>
            <a:headEnd type="none" w="sm" len="sm"/>
            <a:tailEnd type="none" w="sm" len="sm"/>
          </a:ln>
        </p:spPr>
      </p:cxnSp>
      <p:sp>
        <p:nvSpPr>
          <p:cNvPr id="178" name="Google Shape;178;p6"/>
          <p:cNvSpPr/>
          <p:nvPr/>
        </p:nvSpPr>
        <p:spPr>
          <a:xfrm>
            <a:off x="7036067" y="1668230"/>
            <a:ext cx="4455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SEP (separator of sentences)</a:t>
            </a:r>
            <a:endParaRPr sz="2400" b="1">
              <a:solidFill>
                <a:srgbClr val="FF0000"/>
              </a:solidFill>
              <a:latin typeface="Arial"/>
              <a:ea typeface="Arial"/>
              <a:cs typeface="Arial"/>
              <a:sym typeface="Arial"/>
            </a:endParaRPr>
          </a:p>
        </p:txBody>
      </p:sp>
      <p:sp>
        <p:nvSpPr>
          <p:cNvPr id="179" name="Google Shape;179;p6"/>
          <p:cNvSpPr/>
          <p:nvPr/>
        </p:nvSpPr>
        <p:spPr>
          <a:xfrm>
            <a:off x="1548063" y="5167854"/>
            <a:ext cx="863191" cy="473126"/>
          </a:xfrm>
          <a:prstGeom prst="frame">
            <a:avLst>
              <a:gd name="adj1" fmla="val 7415"/>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sp>
        <p:nvSpPr>
          <p:cNvPr id="180" name="Google Shape;180;p6"/>
          <p:cNvSpPr/>
          <p:nvPr/>
        </p:nvSpPr>
        <p:spPr>
          <a:xfrm>
            <a:off x="1529498" y="5735745"/>
            <a:ext cx="34660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EOS (end of sentence)</a:t>
            </a:r>
            <a:endParaRPr sz="2400" b="1">
              <a:solidFill>
                <a:srgbClr val="FF0000"/>
              </a:solidFill>
              <a:latin typeface="Arial"/>
              <a:ea typeface="Arial"/>
              <a:cs typeface="Arial"/>
              <a:sym typeface="Arial"/>
            </a:endParaRPr>
          </a:p>
        </p:txBody>
      </p:sp>
      <p:pic>
        <p:nvPicPr>
          <p:cNvPr id="181" name="Google Shape;181;p6"/>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15"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14"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7">
            <a:extLst>
              <a:ext uri="{FF2B5EF4-FFF2-40B4-BE49-F238E27FC236}">
                <a16:creationId xmlns:a16="http://schemas.microsoft.com/office/drawing/2014/main" id="{32C26954-5957-37E9-EF15-CEB6CB7CB240}"/>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31</a:t>
            </a:fld>
            <a:endParaRPr/>
          </a:p>
        </p:txBody>
      </p:sp>
      <p:sp>
        <p:nvSpPr>
          <p:cNvPr id="188" name="Google Shape;188;p7"/>
          <p:cNvSpPr/>
          <p:nvPr/>
        </p:nvSpPr>
        <p:spPr>
          <a:xfrm>
            <a:off x="2411253" y="557116"/>
            <a:ext cx="7368013"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0070C0"/>
                </a:solidFill>
                <a:latin typeface="Arial"/>
                <a:ea typeface="Arial"/>
                <a:cs typeface="Arial"/>
                <a:sym typeface="Arial"/>
              </a:rPr>
              <a:t>Tokenization Tricks</a:t>
            </a:r>
            <a:endParaRPr sz="6000" b="1">
              <a:solidFill>
                <a:srgbClr val="0070C0"/>
              </a:solidFill>
              <a:latin typeface="Arial"/>
              <a:ea typeface="Arial"/>
              <a:cs typeface="Arial"/>
              <a:sym typeface="Arial"/>
            </a:endParaRPr>
          </a:p>
        </p:txBody>
      </p:sp>
      <p:sp>
        <p:nvSpPr>
          <p:cNvPr id="189" name="Google Shape;189;p7"/>
          <p:cNvSpPr/>
          <p:nvPr/>
        </p:nvSpPr>
        <p:spPr>
          <a:xfrm>
            <a:off x="485132" y="2224660"/>
            <a:ext cx="11309684" cy="3416320"/>
          </a:xfrm>
          <a:prstGeom prst="rect">
            <a:avLst/>
          </a:prstGeom>
          <a:noFill/>
          <a:ln>
            <a:noFill/>
          </a:ln>
        </p:spPr>
        <p:txBody>
          <a:bodyPr spcFirstLastPara="1" wrap="square" lIns="91425" tIns="45700" rIns="91425" bIns="45700" anchor="t" anchorCtr="0">
            <a:spAutoFit/>
          </a:bodyPr>
          <a:lstStyle/>
          <a:p>
            <a:pPr marL="228600" marR="228600" lvl="0" indent="0" algn="just" rtl="0">
              <a:spcBef>
                <a:spcPts val="0"/>
              </a:spcBef>
              <a:spcAft>
                <a:spcPts val="0"/>
              </a:spcAft>
              <a:buNone/>
            </a:pPr>
            <a:r>
              <a:rPr lang="en-US" sz="2400">
                <a:solidFill>
                  <a:schemeClr val="dk1"/>
                </a:solidFill>
                <a:latin typeface="Consolas"/>
                <a:ea typeface="Consolas"/>
                <a:cs typeface="Consolas"/>
                <a:sym typeface="Consolas"/>
              </a:rPr>
              <a:t>xxlen 3 &lt;s&gt; xxtrn 1 xxsdr customer Since there is no lunar calendar in the phone's calendar, I installed a new calendar application, but the date displayed is different. @Smartisan Customer Service &lt;/s&gt; &lt;/s&gt; xxtrn 2 xxsdr helpdesk Hello, the problem of not displaying the lunar calendar in the view of the built-in calendar month will be updated in the later version. The external version of the calendar cannot display the dynamic icon at present. &lt;/s&gt; &lt;/s&gt; xxtrn 3 xxsdr customer I see. Thank you! &lt;/s&gt;</a:t>
            </a:r>
            <a:endParaRPr sz="2400">
              <a:solidFill>
                <a:schemeClr val="dk1"/>
              </a:solidFill>
              <a:latin typeface="Consolas"/>
              <a:ea typeface="Consolas"/>
              <a:cs typeface="Consolas"/>
              <a:sym typeface="Consolas"/>
            </a:endParaRPr>
          </a:p>
        </p:txBody>
      </p:sp>
      <p:sp>
        <p:nvSpPr>
          <p:cNvPr id="191" name="Google Shape;191;p7"/>
          <p:cNvSpPr/>
          <p:nvPr/>
        </p:nvSpPr>
        <p:spPr>
          <a:xfrm>
            <a:off x="732844" y="2224659"/>
            <a:ext cx="990078" cy="473127"/>
          </a:xfrm>
          <a:prstGeom prst="frame">
            <a:avLst>
              <a:gd name="adj1" fmla="val 7415"/>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sp>
        <p:nvSpPr>
          <p:cNvPr id="192" name="Google Shape;192;p7"/>
          <p:cNvSpPr/>
          <p:nvPr/>
        </p:nvSpPr>
        <p:spPr>
          <a:xfrm>
            <a:off x="2993177" y="2224659"/>
            <a:ext cx="990078" cy="473127"/>
          </a:xfrm>
          <a:prstGeom prst="frame">
            <a:avLst>
              <a:gd name="adj1" fmla="val 7415"/>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sp>
        <p:nvSpPr>
          <p:cNvPr id="193" name="Google Shape;193;p7"/>
          <p:cNvSpPr txBox="1"/>
          <p:nvPr/>
        </p:nvSpPr>
        <p:spPr>
          <a:xfrm>
            <a:off x="626966" y="1642871"/>
            <a:ext cx="12018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length</a:t>
            </a:r>
            <a:endParaRPr sz="2400" b="1">
              <a:solidFill>
                <a:srgbClr val="FF0000"/>
              </a:solidFill>
              <a:latin typeface="Arial"/>
              <a:ea typeface="Arial"/>
              <a:cs typeface="Arial"/>
              <a:sym typeface="Arial"/>
            </a:endParaRPr>
          </a:p>
        </p:txBody>
      </p:sp>
      <p:sp>
        <p:nvSpPr>
          <p:cNvPr id="194" name="Google Shape;194;p7"/>
          <p:cNvSpPr txBox="1"/>
          <p:nvPr/>
        </p:nvSpPr>
        <p:spPr>
          <a:xfrm>
            <a:off x="2795056" y="1635955"/>
            <a:ext cx="1386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position</a:t>
            </a:r>
            <a:endParaRPr sz="2400" b="1">
              <a:solidFill>
                <a:srgbClr val="FF0000"/>
              </a:solidFill>
              <a:latin typeface="Arial"/>
              <a:ea typeface="Arial"/>
              <a:cs typeface="Arial"/>
              <a:sym typeface="Arial"/>
            </a:endParaRPr>
          </a:p>
        </p:txBody>
      </p:sp>
      <p:pic>
        <p:nvPicPr>
          <p:cNvPr id="195" name="Google Shape;195;p7"/>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11"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12"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7">
            <a:extLst>
              <a:ext uri="{FF2B5EF4-FFF2-40B4-BE49-F238E27FC236}">
                <a16:creationId xmlns:a16="http://schemas.microsoft.com/office/drawing/2014/main" id="{968D05A1-D0F8-A0DB-FDCA-B7BD5CAC1351}"/>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32</a:t>
            </a:fld>
            <a:endParaRPr/>
          </a:p>
        </p:txBody>
      </p:sp>
      <p:sp>
        <p:nvSpPr>
          <p:cNvPr id="202" name="Google Shape;202;p8"/>
          <p:cNvSpPr/>
          <p:nvPr/>
        </p:nvSpPr>
        <p:spPr>
          <a:xfrm>
            <a:off x="2411254" y="557116"/>
            <a:ext cx="733913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0070C0"/>
                </a:solidFill>
                <a:latin typeface="Arial"/>
                <a:ea typeface="Arial"/>
                <a:cs typeface="Arial"/>
                <a:sym typeface="Arial"/>
              </a:rPr>
              <a:t>Tokenization Tricks</a:t>
            </a:r>
            <a:endParaRPr sz="6000" b="1">
              <a:solidFill>
                <a:srgbClr val="0070C0"/>
              </a:solidFill>
              <a:latin typeface="Arial"/>
              <a:ea typeface="Arial"/>
              <a:cs typeface="Arial"/>
              <a:sym typeface="Arial"/>
            </a:endParaRPr>
          </a:p>
        </p:txBody>
      </p:sp>
      <p:sp>
        <p:nvSpPr>
          <p:cNvPr id="203" name="Google Shape;203;p8"/>
          <p:cNvSpPr/>
          <p:nvPr/>
        </p:nvSpPr>
        <p:spPr>
          <a:xfrm>
            <a:off x="485132" y="2224660"/>
            <a:ext cx="11309684" cy="3416320"/>
          </a:xfrm>
          <a:prstGeom prst="rect">
            <a:avLst/>
          </a:prstGeom>
          <a:noFill/>
          <a:ln>
            <a:noFill/>
          </a:ln>
        </p:spPr>
        <p:txBody>
          <a:bodyPr spcFirstLastPara="1" wrap="square" lIns="91425" tIns="45700" rIns="91425" bIns="45700" anchor="t" anchorCtr="0">
            <a:spAutoFit/>
          </a:bodyPr>
          <a:lstStyle/>
          <a:p>
            <a:pPr marL="228600" marR="228600" lvl="0" indent="0" algn="just" rtl="0">
              <a:spcBef>
                <a:spcPts val="0"/>
              </a:spcBef>
              <a:spcAft>
                <a:spcPts val="0"/>
              </a:spcAft>
              <a:buNone/>
            </a:pPr>
            <a:r>
              <a:rPr lang="en-US" sz="2400">
                <a:solidFill>
                  <a:schemeClr val="dk1"/>
                </a:solidFill>
                <a:latin typeface="Consolas"/>
                <a:ea typeface="Consolas"/>
                <a:cs typeface="Consolas"/>
                <a:sym typeface="Consolas"/>
              </a:rPr>
              <a:t>xxlen 3 &lt;s&gt; xxtrn 1 xxsdr customer Since there is no lunar calendar in the phone's calendar, I installed a new calendar application, but the date displayed is different. @Smartisan Customer Service &lt;/s&gt; &lt;/s&gt; xxtrn 2 xxsdr helpdesk Hello, the problem of not displaying the lunar calendar in the view of the built-in calendar month will be updated in the later version. The external version of the calendar cannot display the dynamic icon at present. &lt;/s&gt; &lt;/s&gt; xxtrn 3 xxsdr customer I see. Thank you! &lt;/s&gt;</a:t>
            </a:r>
            <a:endParaRPr sz="2400">
              <a:solidFill>
                <a:schemeClr val="dk1"/>
              </a:solidFill>
              <a:latin typeface="Consolas"/>
              <a:ea typeface="Consolas"/>
              <a:cs typeface="Consolas"/>
              <a:sym typeface="Consolas"/>
            </a:endParaRPr>
          </a:p>
        </p:txBody>
      </p:sp>
      <p:sp>
        <p:nvSpPr>
          <p:cNvPr id="205" name="Google Shape;205;p8"/>
          <p:cNvSpPr/>
          <p:nvPr/>
        </p:nvSpPr>
        <p:spPr>
          <a:xfrm>
            <a:off x="2993177" y="2224659"/>
            <a:ext cx="4100642" cy="473127"/>
          </a:xfrm>
          <a:prstGeom prst="frame">
            <a:avLst>
              <a:gd name="adj1" fmla="val 7415"/>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sp>
        <p:nvSpPr>
          <p:cNvPr id="206" name="Google Shape;206;p8"/>
          <p:cNvSpPr txBox="1"/>
          <p:nvPr/>
        </p:nvSpPr>
        <p:spPr>
          <a:xfrm>
            <a:off x="4460226" y="1633246"/>
            <a:ext cx="1386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CNUG0</a:t>
            </a:r>
            <a:endParaRPr/>
          </a:p>
        </p:txBody>
      </p:sp>
      <p:pic>
        <p:nvPicPr>
          <p:cNvPr id="207" name="Google Shape;207;p8"/>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9"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10"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7">
            <a:extLst>
              <a:ext uri="{FF2B5EF4-FFF2-40B4-BE49-F238E27FC236}">
                <a16:creationId xmlns:a16="http://schemas.microsoft.com/office/drawing/2014/main" id="{527DBC1F-C333-34B1-AF01-CF44C25B9FC7}"/>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33</a:t>
            </a:fld>
            <a:endParaRPr/>
          </a:p>
        </p:txBody>
      </p:sp>
      <p:sp>
        <p:nvSpPr>
          <p:cNvPr id="214" name="Google Shape;214;p9"/>
          <p:cNvSpPr/>
          <p:nvPr/>
        </p:nvSpPr>
        <p:spPr>
          <a:xfrm>
            <a:off x="1643833" y="557116"/>
            <a:ext cx="8799781"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0070C0"/>
                </a:solidFill>
                <a:latin typeface="Arial"/>
                <a:ea typeface="Arial"/>
                <a:cs typeface="Arial"/>
                <a:sym typeface="Arial"/>
              </a:rPr>
              <a:t>Fine-tuning Techniques</a:t>
            </a:r>
            <a:endParaRPr/>
          </a:p>
        </p:txBody>
      </p:sp>
      <p:sp>
        <p:nvSpPr>
          <p:cNvPr id="216" name="Google Shape;216;p9"/>
          <p:cNvSpPr/>
          <p:nvPr/>
        </p:nvSpPr>
        <p:spPr>
          <a:xfrm>
            <a:off x="3180522" y="1754805"/>
            <a:ext cx="5714503" cy="4208673"/>
          </a:xfrm>
          <a:prstGeom prst="roundRect">
            <a:avLst>
              <a:gd name="adj" fmla="val 4091"/>
            </a:avLst>
          </a:prstGeom>
          <a:solidFill>
            <a:srgbClr val="F2F2F2"/>
          </a:solidFill>
          <a:ln w="381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9"/>
          <p:cNvSpPr/>
          <p:nvPr/>
        </p:nvSpPr>
        <p:spPr>
          <a:xfrm>
            <a:off x="3583363" y="2786168"/>
            <a:ext cx="5056632" cy="745712"/>
          </a:xfrm>
          <a:prstGeom prst="roundRect">
            <a:avLst>
              <a:gd name="adj" fmla="val 15211"/>
            </a:avLst>
          </a:prstGeom>
          <a:solidFill>
            <a:srgbClr val="FFC000">
              <a:alpha val="49803"/>
            </a:srgbClr>
          </a:solidFill>
          <a:ln w="381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Discriminative Fine-tuning</a:t>
            </a:r>
            <a:endParaRPr/>
          </a:p>
        </p:txBody>
      </p:sp>
      <p:sp>
        <p:nvSpPr>
          <p:cNvPr id="218" name="Google Shape;218;p9"/>
          <p:cNvSpPr/>
          <p:nvPr/>
        </p:nvSpPr>
        <p:spPr>
          <a:xfrm>
            <a:off x="3583363" y="3875798"/>
            <a:ext cx="5056632" cy="654509"/>
          </a:xfrm>
          <a:prstGeom prst="roundRect">
            <a:avLst>
              <a:gd name="adj" fmla="val 15211"/>
            </a:avLst>
          </a:prstGeom>
          <a:solidFill>
            <a:srgbClr val="FFC000">
              <a:alpha val="49803"/>
            </a:srgbClr>
          </a:solidFill>
          <a:ln w="381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One-cycle Policy</a:t>
            </a:r>
            <a:endParaRPr/>
          </a:p>
        </p:txBody>
      </p:sp>
      <p:sp>
        <p:nvSpPr>
          <p:cNvPr id="219" name="Google Shape;219;p9"/>
          <p:cNvSpPr txBox="1"/>
          <p:nvPr/>
        </p:nvSpPr>
        <p:spPr>
          <a:xfrm>
            <a:off x="3583363" y="1969865"/>
            <a:ext cx="490881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Fine-tuning Techniques</a:t>
            </a:r>
            <a:endParaRPr/>
          </a:p>
        </p:txBody>
      </p:sp>
      <p:sp>
        <p:nvSpPr>
          <p:cNvPr id="220" name="Google Shape;220;p9"/>
          <p:cNvSpPr/>
          <p:nvPr/>
        </p:nvSpPr>
        <p:spPr>
          <a:xfrm>
            <a:off x="3583363" y="4874225"/>
            <a:ext cx="5056632" cy="635463"/>
          </a:xfrm>
          <a:prstGeom prst="roundRect">
            <a:avLst>
              <a:gd name="adj" fmla="val 15211"/>
            </a:avLst>
          </a:prstGeom>
          <a:solidFill>
            <a:srgbClr val="FFC000">
              <a:alpha val="49803"/>
            </a:srgbClr>
          </a:solidFill>
          <a:ln w="381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Optimization</a:t>
            </a:r>
            <a:endParaRPr/>
          </a:p>
        </p:txBody>
      </p:sp>
      <p:pic>
        <p:nvPicPr>
          <p:cNvPr id="221" name="Google Shape;221;p9"/>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11"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12"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7">
            <a:extLst>
              <a:ext uri="{FF2B5EF4-FFF2-40B4-BE49-F238E27FC236}">
                <a16:creationId xmlns:a16="http://schemas.microsoft.com/office/drawing/2014/main" id="{434B474C-8250-4800-8CAF-8663B49E2B0B}"/>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34</a:t>
            </a:fld>
            <a:endParaRPr/>
          </a:p>
        </p:txBody>
      </p:sp>
      <p:sp>
        <p:nvSpPr>
          <p:cNvPr id="228" name="Google Shape;228;p10"/>
          <p:cNvSpPr/>
          <p:nvPr/>
        </p:nvSpPr>
        <p:spPr>
          <a:xfrm>
            <a:off x="739493" y="1452635"/>
            <a:ext cx="755335"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a:solidFill>
                  <a:srgbClr val="FF0000"/>
                </a:solidFill>
                <a:latin typeface="Arial"/>
                <a:ea typeface="Arial"/>
                <a:cs typeface="Arial"/>
                <a:sym typeface="Arial"/>
              </a:rPr>
              <a:t>1</a:t>
            </a:r>
            <a:endParaRPr sz="9600" b="1">
              <a:solidFill>
                <a:srgbClr val="FF0000"/>
              </a:solidFill>
              <a:latin typeface="Arial"/>
              <a:ea typeface="Arial"/>
              <a:cs typeface="Arial"/>
              <a:sym typeface="Arial"/>
            </a:endParaRPr>
          </a:p>
        </p:txBody>
      </p:sp>
      <p:sp>
        <p:nvSpPr>
          <p:cNvPr id="229" name="Google Shape;229;p10"/>
          <p:cNvSpPr/>
          <p:nvPr/>
        </p:nvSpPr>
        <p:spPr>
          <a:xfrm>
            <a:off x="1643833" y="557116"/>
            <a:ext cx="8799781"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0070C0"/>
                </a:solidFill>
                <a:latin typeface="Arial"/>
                <a:ea typeface="Arial"/>
                <a:cs typeface="Arial"/>
                <a:sym typeface="Arial"/>
              </a:rPr>
              <a:t>Fine-tuning Techniques</a:t>
            </a:r>
            <a:endParaRPr/>
          </a:p>
        </p:txBody>
      </p:sp>
      <p:sp>
        <p:nvSpPr>
          <p:cNvPr id="230" name="Google Shape;230;p10"/>
          <p:cNvSpPr/>
          <p:nvPr/>
        </p:nvSpPr>
        <p:spPr>
          <a:xfrm>
            <a:off x="1643833" y="1775615"/>
            <a:ext cx="59811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Discriminative Fine-tuning</a:t>
            </a:r>
            <a:endParaRPr sz="3600" b="1">
              <a:solidFill>
                <a:schemeClr val="dk1"/>
              </a:solidFill>
              <a:latin typeface="Arial"/>
              <a:ea typeface="Arial"/>
              <a:cs typeface="Arial"/>
              <a:sym typeface="Arial"/>
            </a:endParaRPr>
          </a:p>
        </p:txBody>
      </p:sp>
      <p:sp>
        <p:nvSpPr>
          <p:cNvPr id="232" name="Google Shape;232;p10"/>
          <p:cNvSpPr txBox="1"/>
          <p:nvPr/>
        </p:nvSpPr>
        <p:spPr>
          <a:xfrm>
            <a:off x="1643833" y="2570698"/>
            <a:ext cx="9709967" cy="378565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Different layers capture different types of information.</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They should be fine-tuned to different extents.</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The initial layers capture the most general form of information.</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General information of language are common and would require the least changes in their weights.</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The amount of fine-tuning required increases gradually as we move towards the last layer.</a:t>
            </a:r>
            <a:endParaRPr sz="2400">
              <a:solidFill>
                <a:schemeClr val="dk1"/>
              </a:solidFill>
              <a:latin typeface="Arial"/>
              <a:ea typeface="Arial"/>
              <a:cs typeface="Arial"/>
              <a:sym typeface="Arial"/>
            </a:endParaRPr>
          </a:p>
        </p:txBody>
      </p:sp>
      <p:pic>
        <p:nvPicPr>
          <p:cNvPr id="233" name="Google Shape;233;p10"/>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9"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10"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7">
            <a:extLst>
              <a:ext uri="{FF2B5EF4-FFF2-40B4-BE49-F238E27FC236}">
                <a16:creationId xmlns:a16="http://schemas.microsoft.com/office/drawing/2014/main" id="{0046B9CD-1A15-AC5B-17DD-C742D4A5257D}"/>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35</a:t>
            </a:fld>
            <a:endParaRPr/>
          </a:p>
        </p:txBody>
      </p:sp>
      <p:sp>
        <p:nvSpPr>
          <p:cNvPr id="240" name="Google Shape;240;p11"/>
          <p:cNvSpPr/>
          <p:nvPr/>
        </p:nvSpPr>
        <p:spPr>
          <a:xfrm>
            <a:off x="729868" y="1452635"/>
            <a:ext cx="755335"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a:solidFill>
                  <a:srgbClr val="FF0000"/>
                </a:solidFill>
                <a:latin typeface="Arial"/>
                <a:ea typeface="Arial"/>
                <a:cs typeface="Arial"/>
                <a:sym typeface="Arial"/>
              </a:rPr>
              <a:t>2</a:t>
            </a:r>
            <a:endParaRPr sz="9600" b="1">
              <a:solidFill>
                <a:srgbClr val="FF0000"/>
              </a:solidFill>
              <a:latin typeface="Arial"/>
              <a:ea typeface="Arial"/>
              <a:cs typeface="Arial"/>
              <a:sym typeface="Arial"/>
            </a:endParaRPr>
          </a:p>
        </p:txBody>
      </p:sp>
      <p:sp>
        <p:nvSpPr>
          <p:cNvPr id="241" name="Google Shape;241;p11"/>
          <p:cNvSpPr/>
          <p:nvPr/>
        </p:nvSpPr>
        <p:spPr>
          <a:xfrm>
            <a:off x="1634208" y="557116"/>
            <a:ext cx="8799781"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0070C0"/>
                </a:solidFill>
                <a:latin typeface="Arial"/>
                <a:ea typeface="Arial"/>
                <a:cs typeface="Arial"/>
                <a:sym typeface="Arial"/>
              </a:rPr>
              <a:t>Fine-tuning Techniques</a:t>
            </a:r>
            <a:endParaRPr/>
          </a:p>
        </p:txBody>
      </p:sp>
      <p:sp>
        <p:nvSpPr>
          <p:cNvPr id="242" name="Google Shape;242;p11"/>
          <p:cNvSpPr/>
          <p:nvPr/>
        </p:nvSpPr>
        <p:spPr>
          <a:xfrm>
            <a:off x="1634208" y="1775615"/>
            <a:ext cx="387798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One-cycle Policy</a:t>
            </a:r>
            <a:endParaRPr sz="3600" b="1">
              <a:solidFill>
                <a:schemeClr val="dk1"/>
              </a:solidFill>
              <a:latin typeface="Arial"/>
              <a:ea typeface="Arial"/>
              <a:cs typeface="Arial"/>
              <a:sym typeface="Arial"/>
            </a:endParaRPr>
          </a:p>
        </p:txBody>
      </p:sp>
      <p:sp>
        <p:nvSpPr>
          <p:cNvPr id="244" name="Google Shape;244;p11"/>
          <p:cNvSpPr txBox="1"/>
          <p:nvPr/>
        </p:nvSpPr>
        <p:spPr>
          <a:xfrm>
            <a:off x="1634209" y="2570698"/>
            <a:ext cx="6522282" cy="34163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Slanted triangular learning rates</a:t>
            </a:r>
            <a:endParaRPr/>
          </a:p>
          <a:p>
            <a:pPr marL="742950" marR="0" lvl="1"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Intuition for adapting parameters to task-specific features.</a:t>
            </a:r>
            <a:endParaRPr/>
          </a:p>
          <a:p>
            <a:pPr marL="742950" marR="0" lvl="1"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model should converge quickly to a suitable region and then refine its paramaters.</a:t>
            </a:r>
            <a:endParaRPr/>
          </a:p>
        </p:txBody>
      </p:sp>
      <p:pic>
        <p:nvPicPr>
          <p:cNvPr id="245" name="Google Shape;245;p11" descr="https://production-media.paperswithcode.com/methods/new_lr_plot_tNtxBIM.jpg"/>
          <p:cNvPicPr preferRelativeResize="0"/>
          <p:nvPr/>
        </p:nvPicPr>
        <p:blipFill rotWithShape="1">
          <a:blip r:embed="rId3">
            <a:alphaModFix/>
          </a:blip>
          <a:srcRect/>
          <a:stretch/>
        </p:blipFill>
        <p:spPr>
          <a:xfrm>
            <a:off x="8056146" y="2498488"/>
            <a:ext cx="4126229" cy="3094672"/>
          </a:xfrm>
          <a:prstGeom prst="rect">
            <a:avLst/>
          </a:prstGeom>
          <a:noFill/>
          <a:ln>
            <a:noFill/>
          </a:ln>
        </p:spPr>
      </p:pic>
      <p:sp>
        <p:nvSpPr>
          <p:cNvPr id="246" name="Google Shape;246;p11"/>
          <p:cNvSpPr/>
          <p:nvPr/>
        </p:nvSpPr>
        <p:spPr>
          <a:xfrm>
            <a:off x="8858818" y="5617686"/>
            <a:ext cx="26212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Howard &amp; Ruder (2018)</a:t>
            </a:r>
            <a:endParaRPr sz="1800">
              <a:solidFill>
                <a:schemeClr val="dk1"/>
              </a:solidFill>
              <a:latin typeface="Arial"/>
              <a:ea typeface="Arial"/>
              <a:cs typeface="Arial"/>
              <a:sym typeface="Arial"/>
            </a:endParaRPr>
          </a:p>
        </p:txBody>
      </p:sp>
      <p:pic>
        <p:nvPicPr>
          <p:cNvPr id="247" name="Google Shape;247;p11"/>
          <p:cNvPicPr preferRelativeResize="0"/>
          <p:nvPr/>
        </p:nvPicPr>
        <p:blipFill rotWithShape="1">
          <a:blip r:embed="rId4">
            <a:alphaModFix/>
          </a:blip>
          <a:srcRect/>
          <a:stretch/>
        </p:blipFill>
        <p:spPr>
          <a:xfrm>
            <a:off x="11196268" y="52820"/>
            <a:ext cx="914770" cy="857238"/>
          </a:xfrm>
          <a:prstGeom prst="rect">
            <a:avLst/>
          </a:prstGeom>
          <a:noFill/>
          <a:ln>
            <a:noFill/>
          </a:ln>
        </p:spPr>
      </p:pic>
      <p:sp>
        <p:nvSpPr>
          <p:cNvPr id="11"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12"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7">
            <a:extLst>
              <a:ext uri="{FF2B5EF4-FFF2-40B4-BE49-F238E27FC236}">
                <a16:creationId xmlns:a16="http://schemas.microsoft.com/office/drawing/2014/main" id="{550C64D3-703A-B3FD-EA62-DE4E92A3CFA7}"/>
              </a:ext>
            </a:extLst>
          </p:cNvPr>
          <p:cNvPicPr>
            <a:picLocks noChangeAspect="1"/>
          </p:cNvPicPr>
          <p:nvPr/>
        </p:nvPicPr>
        <p:blipFill rotWithShape="1">
          <a:blip r:embed="rId6">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2"/>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36</a:t>
            </a:fld>
            <a:endParaRPr/>
          </a:p>
        </p:txBody>
      </p:sp>
      <p:sp>
        <p:nvSpPr>
          <p:cNvPr id="254" name="Google Shape;254;p12"/>
          <p:cNvSpPr/>
          <p:nvPr/>
        </p:nvSpPr>
        <p:spPr>
          <a:xfrm>
            <a:off x="1804277" y="715078"/>
            <a:ext cx="8392855"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70C0"/>
                </a:solidFill>
                <a:latin typeface="Arial"/>
                <a:ea typeface="Arial"/>
                <a:cs typeface="Arial"/>
                <a:sym typeface="Arial"/>
              </a:rPr>
              <a:t>Results of IMNTPU at NTCIR-16 DialEval-2 Chinese Dialogue Quality</a:t>
            </a:r>
            <a:endParaRPr/>
          </a:p>
        </p:txBody>
      </p:sp>
      <p:graphicFrame>
        <p:nvGraphicFramePr>
          <p:cNvPr id="255" name="Google Shape;255;p12"/>
          <p:cNvGraphicFramePr/>
          <p:nvPr/>
        </p:nvGraphicFramePr>
        <p:xfrm>
          <a:off x="647609" y="1792296"/>
          <a:ext cx="10706200" cy="4389120"/>
        </p:xfrm>
        <a:graphic>
          <a:graphicData uri="http://schemas.openxmlformats.org/drawingml/2006/table">
            <a:tbl>
              <a:tblPr firstRow="1" firstCol="1" bandRow="1">
                <a:noFill/>
              </a:tblPr>
              <a:tblGrid>
                <a:gridCol w="1702675">
                  <a:extLst>
                    <a:ext uri="{9D8B030D-6E8A-4147-A177-3AD203B41FA5}">
                      <a16:colId xmlns:a16="http://schemas.microsoft.com/office/drawing/2014/main" val="20000"/>
                    </a:ext>
                  </a:extLst>
                </a:gridCol>
                <a:gridCol w="1425800">
                  <a:extLst>
                    <a:ext uri="{9D8B030D-6E8A-4147-A177-3AD203B41FA5}">
                      <a16:colId xmlns:a16="http://schemas.microsoft.com/office/drawing/2014/main" val="20001"/>
                    </a:ext>
                  </a:extLst>
                </a:gridCol>
                <a:gridCol w="1336425">
                  <a:extLst>
                    <a:ext uri="{9D8B030D-6E8A-4147-A177-3AD203B41FA5}">
                      <a16:colId xmlns:a16="http://schemas.microsoft.com/office/drawing/2014/main" val="20002"/>
                    </a:ext>
                  </a:extLst>
                </a:gridCol>
                <a:gridCol w="1587150">
                  <a:extLst>
                    <a:ext uri="{9D8B030D-6E8A-4147-A177-3AD203B41FA5}">
                      <a16:colId xmlns:a16="http://schemas.microsoft.com/office/drawing/2014/main" val="20003"/>
                    </a:ext>
                  </a:extLst>
                </a:gridCol>
                <a:gridCol w="1726225">
                  <a:extLst>
                    <a:ext uri="{9D8B030D-6E8A-4147-A177-3AD203B41FA5}">
                      <a16:colId xmlns:a16="http://schemas.microsoft.com/office/drawing/2014/main" val="20004"/>
                    </a:ext>
                  </a:extLst>
                </a:gridCol>
                <a:gridCol w="1428000">
                  <a:extLst>
                    <a:ext uri="{9D8B030D-6E8A-4147-A177-3AD203B41FA5}">
                      <a16:colId xmlns:a16="http://schemas.microsoft.com/office/drawing/2014/main" val="20005"/>
                    </a:ext>
                  </a:extLst>
                </a:gridCol>
                <a:gridCol w="1499925">
                  <a:extLst>
                    <a:ext uri="{9D8B030D-6E8A-4147-A177-3AD203B41FA5}">
                      <a16:colId xmlns:a16="http://schemas.microsoft.com/office/drawing/2014/main" val="20006"/>
                    </a:ext>
                  </a:extLst>
                </a:gridCol>
              </a:tblGrid>
              <a:tr h="361575">
                <a:tc gridSpan="7">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NTCIR-16 DialEval-2 Chinese Dialogue Quality</a:t>
                      </a:r>
                      <a:r>
                        <a:rPr lang="zh-TW" altLang="en-US" sz="2400" u="none" strike="noStrike" cap="none">
                          <a:latin typeface="Arial"/>
                          <a:ea typeface="Arial"/>
                          <a:cs typeface="Arial"/>
                          <a:sym typeface="Arial"/>
                        </a:rPr>
                        <a:t> </a:t>
                      </a:r>
                      <a:r>
                        <a:rPr lang="en-US" sz="2400" u="none" strike="noStrike" cap="none">
                          <a:latin typeface="Arial"/>
                          <a:ea typeface="Arial"/>
                          <a:cs typeface="Arial"/>
                          <a:sym typeface="Arial"/>
                        </a:rPr>
                        <a:t>(DQ) Test set</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0"/>
                  </a:ext>
                </a:extLst>
              </a:tr>
              <a:tr h="3615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 </a:t>
                      </a:r>
                      <a:endParaRPr sz="3200" u="none" strike="noStrike" cap="none">
                        <a:latin typeface="Arial"/>
                        <a:ea typeface="Arial"/>
                        <a:cs typeface="Arial"/>
                        <a:sym typeface="Arial"/>
                      </a:endParaRPr>
                    </a:p>
                  </a:txBody>
                  <a:tcPr marL="36200" marR="36200" marT="0" marB="0" anchor="ctr"/>
                </a:tc>
                <a:tc gridSpan="2">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A-score</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tc gridSpan="2">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S-score</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tc gridSpan="2">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E-score</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extLst>
                  <a:ext uri="{0D108BD9-81ED-4DB2-BD59-A6C34878D82A}">
                    <a16:rowId xmlns:a16="http://schemas.microsoft.com/office/drawing/2014/main" val="10001"/>
                  </a:ext>
                </a:extLst>
              </a:tr>
              <a:tr h="3615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Model</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RSNOD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NMD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RSNOD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NMD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RSNOD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NMD</a:t>
                      </a:r>
                      <a:endParaRPr sz="3200" u="none" strike="noStrike" cap="none">
                        <a:latin typeface="Arial"/>
                        <a:ea typeface="Arial"/>
                        <a:cs typeface="Arial"/>
                        <a:sym typeface="Arial"/>
                      </a:endParaRPr>
                    </a:p>
                  </a:txBody>
                  <a:tcPr marL="36200" marR="36200" marT="0" marB="0" anchor="ctr"/>
                </a:tc>
                <a:extLst>
                  <a:ext uri="{0D108BD9-81ED-4DB2-BD59-A6C34878D82A}">
                    <a16:rowId xmlns:a16="http://schemas.microsoft.com/office/drawing/2014/main" val="10002"/>
                  </a:ext>
                </a:extLst>
              </a:tr>
              <a:tr h="7231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IMNTPU-run0</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0.2479</a:t>
                      </a:r>
                      <a:endParaRPr sz="3200" b="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0.1618</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0.2032</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1" u="none" strike="noStrike" cap="none">
                          <a:latin typeface="Arial"/>
                          <a:ea typeface="Arial"/>
                          <a:cs typeface="Arial"/>
                          <a:sym typeface="Arial"/>
                        </a:rPr>
                        <a:t>0.1315</a:t>
                      </a:r>
                      <a:endParaRPr sz="3200" b="1"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0.1860</a:t>
                      </a:r>
                      <a:endParaRPr sz="3200" b="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0.1427</a:t>
                      </a:r>
                      <a:endParaRPr sz="3200" u="none" strike="noStrike" cap="none">
                        <a:latin typeface="Arial"/>
                        <a:ea typeface="Arial"/>
                        <a:cs typeface="Arial"/>
                        <a:sym typeface="Arial"/>
                      </a:endParaRPr>
                    </a:p>
                  </a:txBody>
                  <a:tcPr marL="36200" marR="36200" marT="0" marB="0" anchor="ctr"/>
                </a:tc>
                <a:extLst>
                  <a:ext uri="{0D108BD9-81ED-4DB2-BD59-A6C34878D82A}">
                    <a16:rowId xmlns:a16="http://schemas.microsoft.com/office/drawing/2014/main" val="10003"/>
                  </a:ext>
                </a:extLst>
              </a:tr>
              <a:tr h="7231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Baseline-run0</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0.2301</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0.1772</a:t>
                      </a:r>
                      <a:endParaRPr sz="3200" b="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1" u="none" strike="noStrike" cap="none">
                          <a:latin typeface="Arial"/>
                          <a:ea typeface="Arial"/>
                          <a:cs typeface="Arial"/>
                          <a:sym typeface="Arial"/>
                        </a:rPr>
                        <a:t>0.1998</a:t>
                      </a:r>
                      <a:endParaRPr sz="3200" b="1"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0.1523</a:t>
                      </a:r>
                      <a:endParaRPr sz="3200" b="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0.1854</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0.1579</a:t>
                      </a:r>
                      <a:endParaRPr sz="3200" b="0" u="none" strike="noStrike" cap="none">
                        <a:latin typeface="Arial"/>
                        <a:ea typeface="Arial"/>
                        <a:cs typeface="Arial"/>
                        <a:sym typeface="Arial"/>
                      </a:endParaRPr>
                    </a:p>
                  </a:txBody>
                  <a:tcPr marL="36200" marR="36200" marT="0" marB="0" anchor="ctr"/>
                </a:tc>
                <a:extLst>
                  <a:ext uri="{0D108BD9-81ED-4DB2-BD59-A6C34878D82A}">
                    <a16:rowId xmlns:a16="http://schemas.microsoft.com/office/drawing/2014/main" val="10004"/>
                  </a:ext>
                </a:extLst>
              </a:tr>
              <a:tr h="361575">
                <a:tc gridSpan="7">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NTCIR-16 DialEval-2 Chinese Dialogue Quality</a:t>
                      </a:r>
                      <a:r>
                        <a:rPr lang="zh-TW" altLang="en-US" sz="2400" u="none" strike="noStrike" cap="none">
                          <a:latin typeface="Arial"/>
                          <a:ea typeface="Arial"/>
                          <a:cs typeface="Arial"/>
                          <a:sym typeface="Arial"/>
                        </a:rPr>
                        <a:t> </a:t>
                      </a:r>
                      <a:r>
                        <a:rPr lang="en-US" sz="2400" u="none" strike="noStrike" cap="none">
                          <a:latin typeface="Arial"/>
                          <a:ea typeface="Arial"/>
                          <a:cs typeface="Arial"/>
                          <a:sym typeface="Arial"/>
                        </a:rPr>
                        <a:t>(DQ) Development set</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5"/>
                  </a:ext>
                </a:extLst>
              </a:tr>
              <a:tr h="3615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 </a:t>
                      </a:r>
                      <a:endParaRPr sz="3200" u="none" strike="noStrike" cap="none">
                        <a:latin typeface="Arial"/>
                        <a:ea typeface="Arial"/>
                        <a:cs typeface="Arial"/>
                        <a:sym typeface="Arial"/>
                      </a:endParaRPr>
                    </a:p>
                  </a:txBody>
                  <a:tcPr marL="36200" marR="36200" marT="0" marB="0" anchor="ctr"/>
                </a:tc>
                <a:tc gridSpan="2">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A-score</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tc gridSpan="2">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S-score</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tc gridSpan="2">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E-score</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extLst>
                  <a:ext uri="{0D108BD9-81ED-4DB2-BD59-A6C34878D82A}">
                    <a16:rowId xmlns:a16="http://schemas.microsoft.com/office/drawing/2014/main" val="10006"/>
                  </a:ext>
                </a:extLst>
              </a:tr>
              <a:tr h="3615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Model</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RSNOD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NMD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RSNOD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NMD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RSNOD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NMD</a:t>
                      </a:r>
                      <a:endParaRPr sz="3200" u="none" strike="noStrike" cap="none">
                        <a:latin typeface="Arial"/>
                        <a:ea typeface="Arial"/>
                        <a:cs typeface="Arial"/>
                        <a:sym typeface="Arial"/>
                      </a:endParaRPr>
                    </a:p>
                  </a:txBody>
                  <a:tcPr marL="36200" marR="36200" marT="0" marB="0" anchor="ctr"/>
                </a:tc>
                <a:extLst>
                  <a:ext uri="{0D108BD9-81ED-4DB2-BD59-A6C34878D82A}">
                    <a16:rowId xmlns:a16="http://schemas.microsoft.com/office/drawing/2014/main" val="10007"/>
                  </a:ext>
                </a:extLst>
              </a:tr>
              <a:tr h="7231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IMNTPU-run0</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1" u="none" strike="noStrike" cap="none">
                          <a:latin typeface="Arial"/>
                          <a:ea typeface="Arial"/>
                          <a:cs typeface="Arial"/>
                          <a:sym typeface="Arial"/>
                        </a:rPr>
                        <a:t>0.2262</a:t>
                      </a:r>
                      <a:endParaRPr sz="3200" b="1"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1" u="none" strike="noStrike" cap="none">
                          <a:latin typeface="Arial"/>
                          <a:ea typeface="Arial"/>
                          <a:cs typeface="Arial"/>
                          <a:sym typeface="Arial"/>
                        </a:rPr>
                        <a:t>0.1495</a:t>
                      </a:r>
                      <a:endParaRPr sz="3200" b="1"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0.2076</a:t>
                      </a:r>
                      <a:endParaRPr sz="3200" b="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0.1344</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1" u="none" strike="noStrike" cap="none">
                          <a:latin typeface="Arial"/>
                          <a:ea typeface="Arial"/>
                          <a:cs typeface="Arial"/>
                          <a:sym typeface="Arial"/>
                        </a:rPr>
                        <a:t>0.1694</a:t>
                      </a:r>
                      <a:endParaRPr sz="3200" b="1"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1" u="none" strike="noStrike" cap="none">
                          <a:latin typeface="Arial"/>
                          <a:ea typeface="Arial"/>
                          <a:cs typeface="Arial"/>
                          <a:sym typeface="Arial"/>
                        </a:rPr>
                        <a:t>0.1251</a:t>
                      </a:r>
                      <a:endParaRPr sz="3200" b="1" u="none" strike="noStrike" cap="none">
                        <a:latin typeface="Arial"/>
                        <a:ea typeface="Arial"/>
                        <a:cs typeface="Arial"/>
                        <a:sym typeface="Arial"/>
                      </a:endParaRPr>
                    </a:p>
                  </a:txBody>
                  <a:tcPr marL="36200" marR="36200" marT="0" marB="0" anchor="ctr"/>
                </a:tc>
                <a:extLst>
                  <a:ext uri="{0D108BD9-81ED-4DB2-BD59-A6C34878D82A}">
                    <a16:rowId xmlns:a16="http://schemas.microsoft.com/office/drawing/2014/main" val="10008"/>
                  </a:ext>
                </a:extLst>
              </a:tr>
            </a:tbl>
          </a:graphicData>
        </a:graphic>
      </p:graphicFrame>
      <p:pic>
        <p:nvPicPr>
          <p:cNvPr id="257" name="Google Shape;257;p12"/>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7"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8"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7">
            <a:extLst>
              <a:ext uri="{FF2B5EF4-FFF2-40B4-BE49-F238E27FC236}">
                <a16:creationId xmlns:a16="http://schemas.microsoft.com/office/drawing/2014/main" id="{1C0206DC-9272-8370-D9F2-8AB33659C823}"/>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3"/>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37</a:t>
            </a:fld>
            <a:endParaRPr/>
          </a:p>
        </p:txBody>
      </p:sp>
      <p:graphicFrame>
        <p:nvGraphicFramePr>
          <p:cNvPr id="264" name="Google Shape;264;p13"/>
          <p:cNvGraphicFramePr/>
          <p:nvPr/>
        </p:nvGraphicFramePr>
        <p:xfrm>
          <a:off x="647609" y="1792296"/>
          <a:ext cx="10706200" cy="4389120"/>
        </p:xfrm>
        <a:graphic>
          <a:graphicData uri="http://schemas.openxmlformats.org/drawingml/2006/table">
            <a:tbl>
              <a:tblPr firstRow="1" firstCol="1" bandRow="1">
                <a:noFill/>
              </a:tblPr>
              <a:tblGrid>
                <a:gridCol w="1702675">
                  <a:extLst>
                    <a:ext uri="{9D8B030D-6E8A-4147-A177-3AD203B41FA5}">
                      <a16:colId xmlns:a16="http://schemas.microsoft.com/office/drawing/2014/main" val="20000"/>
                    </a:ext>
                  </a:extLst>
                </a:gridCol>
                <a:gridCol w="1425800">
                  <a:extLst>
                    <a:ext uri="{9D8B030D-6E8A-4147-A177-3AD203B41FA5}">
                      <a16:colId xmlns:a16="http://schemas.microsoft.com/office/drawing/2014/main" val="20001"/>
                    </a:ext>
                  </a:extLst>
                </a:gridCol>
                <a:gridCol w="1336425">
                  <a:extLst>
                    <a:ext uri="{9D8B030D-6E8A-4147-A177-3AD203B41FA5}">
                      <a16:colId xmlns:a16="http://schemas.microsoft.com/office/drawing/2014/main" val="20002"/>
                    </a:ext>
                  </a:extLst>
                </a:gridCol>
                <a:gridCol w="1587150">
                  <a:extLst>
                    <a:ext uri="{9D8B030D-6E8A-4147-A177-3AD203B41FA5}">
                      <a16:colId xmlns:a16="http://schemas.microsoft.com/office/drawing/2014/main" val="20003"/>
                    </a:ext>
                  </a:extLst>
                </a:gridCol>
                <a:gridCol w="1726225">
                  <a:extLst>
                    <a:ext uri="{9D8B030D-6E8A-4147-A177-3AD203B41FA5}">
                      <a16:colId xmlns:a16="http://schemas.microsoft.com/office/drawing/2014/main" val="20004"/>
                    </a:ext>
                  </a:extLst>
                </a:gridCol>
                <a:gridCol w="1428000">
                  <a:extLst>
                    <a:ext uri="{9D8B030D-6E8A-4147-A177-3AD203B41FA5}">
                      <a16:colId xmlns:a16="http://schemas.microsoft.com/office/drawing/2014/main" val="20005"/>
                    </a:ext>
                  </a:extLst>
                </a:gridCol>
                <a:gridCol w="1499925">
                  <a:extLst>
                    <a:ext uri="{9D8B030D-6E8A-4147-A177-3AD203B41FA5}">
                      <a16:colId xmlns:a16="http://schemas.microsoft.com/office/drawing/2014/main" val="20006"/>
                    </a:ext>
                  </a:extLst>
                </a:gridCol>
              </a:tblGrid>
              <a:tr h="361575">
                <a:tc gridSpan="7">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NTCIR-16 DialEval-2 English Dialogue Quality</a:t>
                      </a:r>
                      <a:r>
                        <a:rPr lang="zh-TW" altLang="en-US" sz="2400" u="none" strike="noStrike" cap="none">
                          <a:latin typeface="Arial"/>
                          <a:ea typeface="Arial"/>
                          <a:cs typeface="Arial"/>
                          <a:sym typeface="Arial"/>
                        </a:rPr>
                        <a:t> </a:t>
                      </a:r>
                      <a:r>
                        <a:rPr lang="en-US" sz="2400" u="none" strike="noStrike" cap="none">
                          <a:latin typeface="Arial"/>
                          <a:ea typeface="Arial"/>
                          <a:cs typeface="Arial"/>
                          <a:sym typeface="Arial"/>
                        </a:rPr>
                        <a:t>(DQ) Test set</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0"/>
                  </a:ext>
                </a:extLst>
              </a:tr>
              <a:tr h="3615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 </a:t>
                      </a:r>
                      <a:endParaRPr sz="3200" u="none" strike="noStrike" cap="none">
                        <a:latin typeface="Arial"/>
                        <a:ea typeface="Arial"/>
                        <a:cs typeface="Arial"/>
                        <a:sym typeface="Arial"/>
                      </a:endParaRPr>
                    </a:p>
                  </a:txBody>
                  <a:tcPr marL="36200" marR="36200" marT="0" marB="0" anchor="ctr"/>
                </a:tc>
                <a:tc gridSpan="2">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A-score</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tc gridSpan="2">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S-score</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tc gridSpan="2">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E-score</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extLst>
                  <a:ext uri="{0D108BD9-81ED-4DB2-BD59-A6C34878D82A}">
                    <a16:rowId xmlns:a16="http://schemas.microsoft.com/office/drawing/2014/main" val="10001"/>
                  </a:ext>
                </a:extLst>
              </a:tr>
              <a:tr h="3615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Model</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RSNOD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NMD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RSNOD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NMD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RSNOD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NMD</a:t>
                      </a:r>
                      <a:endParaRPr sz="3200" u="none" strike="noStrike" cap="none">
                        <a:latin typeface="Arial"/>
                        <a:ea typeface="Arial"/>
                        <a:cs typeface="Arial"/>
                        <a:sym typeface="Arial"/>
                      </a:endParaRPr>
                    </a:p>
                  </a:txBody>
                  <a:tcPr marL="36200" marR="36200" marT="0" marB="0" anchor="ctr"/>
                </a:tc>
                <a:extLst>
                  <a:ext uri="{0D108BD9-81ED-4DB2-BD59-A6C34878D82A}">
                    <a16:rowId xmlns:a16="http://schemas.microsoft.com/office/drawing/2014/main" val="10002"/>
                  </a:ext>
                </a:extLst>
              </a:tr>
              <a:tr h="7231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IMNTPU-run0</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0.2535</a:t>
                      </a:r>
                      <a:endParaRPr sz="3200" b="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solidFill>
                            <a:schemeClr val="dk1"/>
                          </a:solidFill>
                          <a:latin typeface="Arial"/>
                          <a:ea typeface="Arial"/>
                          <a:cs typeface="Arial"/>
                          <a:sym typeface="Arial"/>
                        </a:rPr>
                        <a:t>0.1654</a:t>
                      </a:r>
                      <a:endParaRPr sz="2400" b="0"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solidFill>
                            <a:schemeClr val="dk1"/>
                          </a:solidFill>
                          <a:latin typeface="Arial"/>
                          <a:ea typeface="Arial"/>
                          <a:cs typeface="Arial"/>
                          <a:sym typeface="Arial"/>
                        </a:rPr>
                        <a:t>0.2020</a:t>
                      </a:r>
                      <a:endParaRPr sz="2400" b="0"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solidFill>
                            <a:schemeClr val="dk1"/>
                          </a:solidFill>
                          <a:latin typeface="Arial"/>
                          <a:ea typeface="Arial"/>
                          <a:cs typeface="Arial"/>
                          <a:sym typeface="Arial"/>
                        </a:rPr>
                        <a:t>0.1312</a:t>
                      </a:r>
                      <a:endParaRPr sz="2400" b="0"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solidFill>
                            <a:schemeClr val="dk1"/>
                          </a:solidFill>
                          <a:latin typeface="Arial"/>
                          <a:ea typeface="Arial"/>
                          <a:cs typeface="Arial"/>
                          <a:sym typeface="Arial"/>
                        </a:rPr>
                        <a:t>0.1826</a:t>
                      </a:r>
                      <a:endParaRPr sz="2400" b="0"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solidFill>
                            <a:schemeClr val="dk1"/>
                          </a:solidFill>
                          <a:latin typeface="Arial"/>
                          <a:ea typeface="Arial"/>
                          <a:cs typeface="Arial"/>
                          <a:sym typeface="Arial"/>
                        </a:rPr>
                        <a:t>0.1400</a:t>
                      </a:r>
                      <a:endParaRPr sz="2400" b="0" u="none" strike="noStrike" cap="none">
                        <a:solidFill>
                          <a:schemeClr val="dk1"/>
                        </a:solidFill>
                        <a:latin typeface="Arial"/>
                        <a:ea typeface="Arial"/>
                        <a:cs typeface="Arial"/>
                        <a:sym typeface="Arial"/>
                      </a:endParaRPr>
                    </a:p>
                  </a:txBody>
                  <a:tcPr marL="36200" marR="36200" marT="0" marB="0" anchor="ctr"/>
                </a:tc>
                <a:extLst>
                  <a:ext uri="{0D108BD9-81ED-4DB2-BD59-A6C34878D82A}">
                    <a16:rowId xmlns:a16="http://schemas.microsoft.com/office/drawing/2014/main" val="10003"/>
                  </a:ext>
                </a:extLst>
              </a:tr>
              <a:tr h="7231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Baseline-run0</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solidFill>
                            <a:schemeClr val="dk1"/>
                          </a:solidFill>
                          <a:latin typeface="Arial"/>
                          <a:ea typeface="Arial"/>
                          <a:cs typeface="Arial"/>
                          <a:sym typeface="Arial"/>
                        </a:rPr>
                        <a:t>0.2321</a:t>
                      </a:r>
                      <a:endParaRPr sz="2400" b="0"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solidFill>
                            <a:schemeClr val="dk1"/>
                          </a:solidFill>
                          <a:latin typeface="Arial"/>
                          <a:ea typeface="Arial"/>
                          <a:cs typeface="Arial"/>
                          <a:sym typeface="Arial"/>
                        </a:rPr>
                        <a:t>0.1780</a:t>
                      </a:r>
                      <a:endParaRPr sz="2400" b="0"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solidFill>
                            <a:schemeClr val="dk1"/>
                          </a:solidFill>
                          <a:latin typeface="Arial"/>
                          <a:ea typeface="Arial"/>
                          <a:cs typeface="Arial"/>
                          <a:sym typeface="Arial"/>
                        </a:rPr>
                        <a:t>0.1986</a:t>
                      </a:r>
                      <a:endParaRPr sz="2400" b="0"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solidFill>
                            <a:schemeClr val="dk1"/>
                          </a:solidFill>
                          <a:latin typeface="Arial"/>
                          <a:ea typeface="Arial"/>
                          <a:cs typeface="Arial"/>
                          <a:sym typeface="Arial"/>
                        </a:rPr>
                        <a:t>0.1467</a:t>
                      </a:r>
                      <a:endParaRPr sz="2400" b="0"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solidFill>
                            <a:schemeClr val="dk1"/>
                          </a:solidFill>
                          <a:latin typeface="Arial"/>
                          <a:ea typeface="Arial"/>
                          <a:cs typeface="Arial"/>
                          <a:sym typeface="Arial"/>
                        </a:rPr>
                        <a:t>0.1745</a:t>
                      </a:r>
                      <a:endParaRPr sz="2400" b="0"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0" u="none" strike="noStrike" cap="none">
                          <a:solidFill>
                            <a:schemeClr val="dk1"/>
                          </a:solidFill>
                          <a:latin typeface="Arial"/>
                          <a:ea typeface="Arial"/>
                          <a:cs typeface="Arial"/>
                          <a:sym typeface="Arial"/>
                        </a:rPr>
                        <a:t>0.1431</a:t>
                      </a:r>
                      <a:endParaRPr sz="2400" b="0" u="none" strike="noStrike" cap="none">
                        <a:solidFill>
                          <a:schemeClr val="dk1"/>
                        </a:solidFill>
                        <a:latin typeface="Arial"/>
                        <a:ea typeface="Arial"/>
                        <a:cs typeface="Arial"/>
                        <a:sym typeface="Arial"/>
                      </a:endParaRPr>
                    </a:p>
                  </a:txBody>
                  <a:tcPr marL="36200" marR="36200" marT="0" marB="0" anchor="ctr"/>
                </a:tc>
                <a:extLst>
                  <a:ext uri="{0D108BD9-81ED-4DB2-BD59-A6C34878D82A}">
                    <a16:rowId xmlns:a16="http://schemas.microsoft.com/office/drawing/2014/main" val="10004"/>
                  </a:ext>
                </a:extLst>
              </a:tr>
              <a:tr h="361575">
                <a:tc gridSpan="7">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NTCIR-16 DialEval-2 English Dialogue Quality</a:t>
                      </a:r>
                      <a:r>
                        <a:rPr lang="zh-TW" altLang="en-US" sz="2400" u="none" strike="noStrike" cap="none">
                          <a:latin typeface="Arial"/>
                          <a:ea typeface="Arial"/>
                          <a:cs typeface="Arial"/>
                          <a:sym typeface="Arial"/>
                        </a:rPr>
                        <a:t> </a:t>
                      </a:r>
                      <a:r>
                        <a:rPr lang="en-US" sz="2400" u="none" strike="noStrike" cap="none">
                          <a:latin typeface="Arial"/>
                          <a:ea typeface="Arial"/>
                          <a:cs typeface="Arial"/>
                          <a:sym typeface="Arial"/>
                        </a:rPr>
                        <a:t>(DQ) Development set</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5"/>
                  </a:ext>
                </a:extLst>
              </a:tr>
              <a:tr h="3615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 </a:t>
                      </a:r>
                      <a:endParaRPr sz="3200" u="none" strike="noStrike" cap="none">
                        <a:latin typeface="Arial"/>
                        <a:ea typeface="Arial"/>
                        <a:cs typeface="Arial"/>
                        <a:sym typeface="Arial"/>
                      </a:endParaRPr>
                    </a:p>
                  </a:txBody>
                  <a:tcPr marL="36200" marR="36200" marT="0" marB="0" anchor="ctr"/>
                </a:tc>
                <a:tc gridSpan="2">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A-score</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tc gridSpan="2">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S-score</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tc gridSpan="2">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E-score</a:t>
                      </a:r>
                      <a:endParaRPr sz="3200" u="none" strike="noStrike" cap="none">
                        <a:latin typeface="Arial"/>
                        <a:ea typeface="Arial"/>
                        <a:cs typeface="Arial"/>
                        <a:sym typeface="Arial"/>
                      </a:endParaRPr>
                    </a:p>
                  </a:txBody>
                  <a:tcPr marL="36200" marR="36200" marT="0" marB="0" anchor="ctr"/>
                </a:tc>
                <a:tc hMerge="1">
                  <a:txBody>
                    <a:bodyPr/>
                    <a:lstStyle/>
                    <a:p>
                      <a:endParaRPr lang="zh-TW"/>
                    </a:p>
                  </a:txBody>
                  <a:tcPr/>
                </a:tc>
                <a:extLst>
                  <a:ext uri="{0D108BD9-81ED-4DB2-BD59-A6C34878D82A}">
                    <a16:rowId xmlns:a16="http://schemas.microsoft.com/office/drawing/2014/main" val="10006"/>
                  </a:ext>
                </a:extLst>
              </a:tr>
              <a:tr h="3615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Model</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RSNOD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NMD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RSNOD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NMD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RSNOD</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NMD</a:t>
                      </a:r>
                      <a:endParaRPr sz="3200" u="none" strike="noStrike" cap="none">
                        <a:latin typeface="Arial"/>
                        <a:ea typeface="Arial"/>
                        <a:cs typeface="Arial"/>
                        <a:sym typeface="Arial"/>
                      </a:endParaRPr>
                    </a:p>
                  </a:txBody>
                  <a:tcPr marL="36200" marR="36200" marT="0" marB="0" anchor="ctr"/>
                </a:tc>
                <a:extLst>
                  <a:ext uri="{0D108BD9-81ED-4DB2-BD59-A6C34878D82A}">
                    <a16:rowId xmlns:a16="http://schemas.microsoft.com/office/drawing/2014/main" val="10007"/>
                  </a:ext>
                </a:extLst>
              </a:tr>
              <a:tr h="723175">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IMNTPU-run0</a:t>
                      </a:r>
                      <a:endParaRPr sz="3200" u="none" strike="noStrike" cap="none">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1" u="none" strike="noStrike" cap="none">
                          <a:solidFill>
                            <a:schemeClr val="dk1"/>
                          </a:solidFill>
                          <a:latin typeface="Arial"/>
                          <a:ea typeface="Arial"/>
                          <a:cs typeface="Arial"/>
                          <a:sym typeface="Arial"/>
                        </a:rPr>
                        <a:t>0.2102</a:t>
                      </a:r>
                      <a:endParaRPr sz="2400" b="1"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1" u="none" strike="noStrike" cap="none">
                          <a:solidFill>
                            <a:schemeClr val="dk1"/>
                          </a:solidFill>
                          <a:latin typeface="Arial"/>
                          <a:ea typeface="Arial"/>
                          <a:cs typeface="Arial"/>
                          <a:sym typeface="Arial"/>
                        </a:rPr>
                        <a:t>0.1397</a:t>
                      </a:r>
                      <a:endParaRPr sz="2400" b="1"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1" u="none" strike="noStrike" cap="none">
                          <a:solidFill>
                            <a:schemeClr val="dk1"/>
                          </a:solidFill>
                          <a:latin typeface="Arial"/>
                          <a:ea typeface="Arial"/>
                          <a:cs typeface="Arial"/>
                          <a:sym typeface="Arial"/>
                        </a:rPr>
                        <a:t>0.1879</a:t>
                      </a:r>
                      <a:endParaRPr sz="2400" b="1"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1" u="none" strike="noStrike" cap="none">
                          <a:solidFill>
                            <a:schemeClr val="dk1"/>
                          </a:solidFill>
                          <a:latin typeface="Arial"/>
                          <a:ea typeface="Arial"/>
                          <a:cs typeface="Arial"/>
                          <a:sym typeface="Arial"/>
                        </a:rPr>
                        <a:t>0.1216</a:t>
                      </a:r>
                      <a:endParaRPr sz="2400" b="1"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1" u="none" strike="noStrike" cap="none">
                          <a:solidFill>
                            <a:schemeClr val="dk1"/>
                          </a:solidFill>
                          <a:latin typeface="Arial"/>
                          <a:ea typeface="Arial"/>
                          <a:cs typeface="Arial"/>
                          <a:sym typeface="Arial"/>
                        </a:rPr>
                        <a:t>0.1617</a:t>
                      </a:r>
                      <a:endParaRPr sz="2400" b="1" u="none" strike="noStrike" cap="none">
                        <a:solidFill>
                          <a:schemeClr val="dk1"/>
                        </a:solidFill>
                        <a:latin typeface="Arial"/>
                        <a:ea typeface="Arial"/>
                        <a:cs typeface="Arial"/>
                        <a:sym typeface="Arial"/>
                      </a:endParaRPr>
                    </a:p>
                  </a:txBody>
                  <a:tcPr marL="36200" marR="36200" marT="0" marB="0" anchor="ctr"/>
                </a:tc>
                <a:tc>
                  <a:txBody>
                    <a:bodyPr/>
                    <a:lstStyle/>
                    <a:p>
                      <a:pPr marL="0" marR="0" lvl="0" indent="0" algn="ctr" rtl="0">
                        <a:spcBef>
                          <a:spcPts val="0"/>
                        </a:spcBef>
                        <a:spcAft>
                          <a:spcPts val="0"/>
                        </a:spcAft>
                        <a:buNone/>
                      </a:pPr>
                      <a:r>
                        <a:rPr lang="en-US" sz="2400" b="1" u="none" strike="noStrike" cap="none">
                          <a:solidFill>
                            <a:schemeClr val="dk1"/>
                          </a:solidFill>
                          <a:latin typeface="Arial"/>
                          <a:ea typeface="Arial"/>
                          <a:cs typeface="Arial"/>
                          <a:sym typeface="Arial"/>
                        </a:rPr>
                        <a:t>0.1184</a:t>
                      </a:r>
                      <a:endParaRPr sz="2400" b="1" u="none" strike="noStrike" cap="none">
                        <a:solidFill>
                          <a:schemeClr val="dk1"/>
                        </a:solidFill>
                        <a:latin typeface="Arial"/>
                        <a:ea typeface="Arial"/>
                        <a:cs typeface="Arial"/>
                        <a:sym typeface="Arial"/>
                      </a:endParaRPr>
                    </a:p>
                  </a:txBody>
                  <a:tcPr marL="36200" marR="36200" marT="0" marB="0" anchor="ctr"/>
                </a:tc>
                <a:extLst>
                  <a:ext uri="{0D108BD9-81ED-4DB2-BD59-A6C34878D82A}">
                    <a16:rowId xmlns:a16="http://schemas.microsoft.com/office/drawing/2014/main" val="10008"/>
                  </a:ext>
                </a:extLst>
              </a:tr>
            </a:tbl>
          </a:graphicData>
        </a:graphic>
      </p:graphicFrame>
      <p:sp>
        <p:nvSpPr>
          <p:cNvPr id="266" name="Google Shape;266;p13"/>
          <p:cNvSpPr/>
          <p:nvPr/>
        </p:nvSpPr>
        <p:spPr>
          <a:xfrm>
            <a:off x="1804277" y="715078"/>
            <a:ext cx="8392855"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70C0"/>
                </a:solidFill>
                <a:latin typeface="Arial"/>
                <a:ea typeface="Arial"/>
                <a:cs typeface="Arial"/>
                <a:sym typeface="Arial"/>
              </a:rPr>
              <a:t>Results of IMNTPU at NTCIR-16 DialEval-2 English Dialogue Quality</a:t>
            </a:r>
            <a:endParaRPr/>
          </a:p>
        </p:txBody>
      </p:sp>
      <p:pic>
        <p:nvPicPr>
          <p:cNvPr id="267" name="Google Shape;267;p13"/>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7"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8"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7">
            <a:extLst>
              <a:ext uri="{FF2B5EF4-FFF2-40B4-BE49-F238E27FC236}">
                <a16:creationId xmlns:a16="http://schemas.microsoft.com/office/drawing/2014/main" id="{CB4DBC24-9858-52A7-7582-5979C85660D7}"/>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4"/>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38</a:t>
            </a:fld>
            <a:endParaRPr/>
          </a:p>
        </p:txBody>
      </p:sp>
      <p:graphicFrame>
        <p:nvGraphicFramePr>
          <p:cNvPr id="274" name="Google Shape;274;p14"/>
          <p:cNvGraphicFramePr/>
          <p:nvPr/>
        </p:nvGraphicFramePr>
        <p:xfrm>
          <a:off x="894772" y="1929871"/>
          <a:ext cx="10230425" cy="3588000"/>
        </p:xfrm>
        <a:graphic>
          <a:graphicData uri="http://schemas.openxmlformats.org/drawingml/2006/table">
            <a:tbl>
              <a:tblPr firstRow="1" firstCol="1" bandRow="1">
                <a:noFill/>
              </a:tblPr>
              <a:tblGrid>
                <a:gridCol w="2396300">
                  <a:extLst>
                    <a:ext uri="{9D8B030D-6E8A-4147-A177-3AD203B41FA5}">
                      <a16:colId xmlns:a16="http://schemas.microsoft.com/office/drawing/2014/main" val="20000"/>
                    </a:ext>
                  </a:extLst>
                </a:gridCol>
                <a:gridCol w="3911750">
                  <a:extLst>
                    <a:ext uri="{9D8B030D-6E8A-4147-A177-3AD203B41FA5}">
                      <a16:colId xmlns:a16="http://schemas.microsoft.com/office/drawing/2014/main" val="20001"/>
                    </a:ext>
                  </a:extLst>
                </a:gridCol>
                <a:gridCol w="3922375">
                  <a:extLst>
                    <a:ext uri="{9D8B030D-6E8A-4147-A177-3AD203B41FA5}">
                      <a16:colId xmlns:a16="http://schemas.microsoft.com/office/drawing/2014/main" val="20002"/>
                    </a:ext>
                  </a:extLst>
                </a:gridCol>
              </a:tblGrid>
              <a:tr h="598000">
                <a:tc gridSpan="3">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NTCIR-16 DialEval-2 Chinese Nugget Detection</a:t>
                      </a:r>
                      <a:r>
                        <a:rPr lang="zh-TW" altLang="en-US" sz="2400" u="none" strike="noStrike" cap="none">
                          <a:latin typeface="Arial"/>
                          <a:ea typeface="Arial"/>
                          <a:cs typeface="Arial"/>
                          <a:sym typeface="Arial"/>
                        </a:rPr>
                        <a:t> </a:t>
                      </a:r>
                      <a:r>
                        <a:rPr lang="en-US" sz="2400" u="none" strike="noStrike" cap="none">
                          <a:latin typeface="Arial"/>
                          <a:ea typeface="Arial"/>
                          <a:cs typeface="Arial"/>
                          <a:sym typeface="Arial"/>
                        </a:rPr>
                        <a:t>(ND) Test set</a:t>
                      </a:r>
                      <a:endParaRPr sz="2400" u="none" strike="noStrike" cap="none">
                        <a:latin typeface="Arial"/>
                        <a:ea typeface="Arial"/>
                        <a:cs typeface="Arial"/>
                        <a:sym typeface="Arial"/>
                      </a:endParaRPr>
                    </a:p>
                  </a:txBody>
                  <a:tcPr marL="68575" marR="68575" marT="0" marB="0" anchor="ct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0"/>
                  </a:ext>
                </a:extLst>
              </a:tr>
              <a:tr h="598000">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Model</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JSD</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RNSS</a:t>
                      </a:r>
                      <a:endParaRPr sz="24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1"/>
                  </a:ext>
                </a:extLst>
              </a:tr>
              <a:tr h="598000">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Baseline-run0</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b="1" u="none" strike="noStrike" cap="none">
                          <a:latin typeface="Arial"/>
                          <a:ea typeface="Arial"/>
                          <a:cs typeface="Arial"/>
                          <a:sym typeface="Arial"/>
                        </a:rPr>
                        <a:t>0.0585</a:t>
                      </a:r>
                      <a:endParaRPr sz="2400" b="1"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b="1" u="none" strike="noStrike" cap="none">
                          <a:latin typeface="Arial"/>
                          <a:ea typeface="Arial"/>
                          <a:cs typeface="Arial"/>
                          <a:sym typeface="Arial"/>
                        </a:rPr>
                        <a:t>0.1651</a:t>
                      </a:r>
                      <a:endParaRPr sz="2400" b="1"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598000">
                <a:tc gridSpan="3">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NTCIR-16 DialEval-2 Chinese Nugget Detection</a:t>
                      </a:r>
                      <a:r>
                        <a:rPr lang="zh-TW" altLang="en-US" sz="2400" u="none" strike="noStrike" cap="none">
                          <a:latin typeface="Arial"/>
                          <a:ea typeface="Arial"/>
                          <a:cs typeface="Arial"/>
                          <a:sym typeface="Arial"/>
                        </a:rPr>
                        <a:t> </a:t>
                      </a:r>
                      <a:r>
                        <a:rPr lang="en-US" sz="2400" u="none" strike="noStrike" cap="none">
                          <a:latin typeface="Arial"/>
                          <a:ea typeface="Arial"/>
                          <a:cs typeface="Arial"/>
                          <a:sym typeface="Arial"/>
                        </a:rPr>
                        <a:t>(ND) Development set</a:t>
                      </a:r>
                      <a:endParaRPr sz="2400" u="none" strike="noStrike" cap="none">
                        <a:latin typeface="Arial"/>
                        <a:ea typeface="Arial"/>
                        <a:cs typeface="Arial"/>
                        <a:sym typeface="Arial"/>
                      </a:endParaRPr>
                    </a:p>
                  </a:txBody>
                  <a:tcPr marL="68575" marR="68575" marT="0" marB="0" anchor="ct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3"/>
                  </a:ext>
                </a:extLst>
              </a:tr>
              <a:tr h="598000">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Model</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JSD</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RNSS</a:t>
                      </a:r>
                      <a:endParaRPr sz="24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4"/>
                  </a:ext>
                </a:extLst>
              </a:tr>
              <a:tr h="598000">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IMNTPU-run0</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2.0670</a:t>
                      </a:r>
                      <a:endParaRPr sz="2400" b="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1.3969</a:t>
                      </a:r>
                      <a:endParaRPr sz="2400" b="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5"/>
                  </a:ext>
                </a:extLst>
              </a:tr>
            </a:tbl>
          </a:graphicData>
        </a:graphic>
      </p:graphicFrame>
      <p:sp>
        <p:nvSpPr>
          <p:cNvPr id="276" name="Google Shape;276;p14"/>
          <p:cNvSpPr/>
          <p:nvPr/>
        </p:nvSpPr>
        <p:spPr>
          <a:xfrm>
            <a:off x="1804277" y="715078"/>
            <a:ext cx="8392855"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70C0"/>
                </a:solidFill>
                <a:latin typeface="Arial"/>
                <a:ea typeface="Arial"/>
                <a:cs typeface="Arial"/>
                <a:sym typeface="Arial"/>
              </a:rPr>
              <a:t>Results of IMNTPU at NTCIR-16 DialEval-2 Chinese Nugget Detection</a:t>
            </a:r>
            <a:endParaRPr sz="3200" b="1">
              <a:solidFill>
                <a:srgbClr val="0070C0"/>
              </a:solidFill>
              <a:latin typeface="Arial"/>
              <a:ea typeface="Arial"/>
              <a:cs typeface="Arial"/>
              <a:sym typeface="Arial"/>
            </a:endParaRPr>
          </a:p>
        </p:txBody>
      </p:sp>
      <p:pic>
        <p:nvPicPr>
          <p:cNvPr id="277" name="Google Shape;277;p14"/>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7"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8"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7">
            <a:extLst>
              <a:ext uri="{FF2B5EF4-FFF2-40B4-BE49-F238E27FC236}">
                <a16:creationId xmlns:a16="http://schemas.microsoft.com/office/drawing/2014/main" id="{BA7CA68F-4BB6-0B50-74C3-1161725E51CC}"/>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5"/>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39</a:t>
            </a:fld>
            <a:endParaRPr/>
          </a:p>
        </p:txBody>
      </p:sp>
      <p:graphicFrame>
        <p:nvGraphicFramePr>
          <p:cNvPr id="284" name="Google Shape;284;p15"/>
          <p:cNvGraphicFramePr/>
          <p:nvPr/>
        </p:nvGraphicFramePr>
        <p:xfrm>
          <a:off x="894772" y="1929871"/>
          <a:ext cx="10174281" cy="4186000"/>
        </p:xfrm>
        <a:graphic>
          <a:graphicData uri="http://schemas.openxmlformats.org/drawingml/2006/table">
            <a:tbl>
              <a:tblPr firstRow="1" firstCol="1" bandRow="1">
                <a:noFill/>
              </a:tblPr>
              <a:tblGrid>
                <a:gridCol w="2383152">
                  <a:extLst>
                    <a:ext uri="{9D8B030D-6E8A-4147-A177-3AD203B41FA5}">
                      <a16:colId xmlns:a16="http://schemas.microsoft.com/office/drawing/2014/main" val="20000"/>
                    </a:ext>
                  </a:extLst>
                </a:gridCol>
                <a:gridCol w="3890284">
                  <a:extLst>
                    <a:ext uri="{9D8B030D-6E8A-4147-A177-3AD203B41FA5}">
                      <a16:colId xmlns:a16="http://schemas.microsoft.com/office/drawing/2014/main" val="20001"/>
                    </a:ext>
                  </a:extLst>
                </a:gridCol>
                <a:gridCol w="3900845">
                  <a:extLst>
                    <a:ext uri="{9D8B030D-6E8A-4147-A177-3AD203B41FA5}">
                      <a16:colId xmlns:a16="http://schemas.microsoft.com/office/drawing/2014/main" val="20002"/>
                    </a:ext>
                  </a:extLst>
                </a:gridCol>
              </a:tblGrid>
              <a:tr h="598000">
                <a:tc gridSpan="3">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NTCIR-16 DialEval-2 English Nugget Detection</a:t>
                      </a:r>
                      <a:r>
                        <a:rPr lang="zh-TW" altLang="en-US" sz="2400" u="none" strike="noStrike" cap="none">
                          <a:latin typeface="Arial"/>
                          <a:ea typeface="Arial"/>
                          <a:cs typeface="Arial"/>
                          <a:sym typeface="Arial"/>
                        </a:rPr>
                        <a:t> </a:t>
                      </a:r>
                      <a:r>
                        <a:rPr lang="en-US" sz="2400" u="none" strike="noStrike" cap="none">
                          <a:latin typeface="Arial"/>
                          <a:ea typeface="Arial"/>
                          <a:cs typeface="Arial"/>
                          <a:sym typeface="Arial"/>
                        </a:rPr>
                        <a:t>(ND) Test set</a:t>
                      </a:r>
                      <a:endParaRPr sz="2400" u="none" strike="noStrike" cap="none">
                        <a:latin typeface="Arial"/>
                        <a:ea typeface="Arial"/>
                        <a:cs typeface="Arial"/>
                        <a:sym typeface="Arial"/>
                      </a:endParaRPr>
                    </a:p>
                  </a:txBody>
                  <a:tcPr marL="68575" marR="68575" marT="0" marB="0" anchor="ct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0"/>
                  </a:ext>
                </a:extLst>
              </a:tr>
              <a:tr h="598000">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Model</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JSD</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RNSS</a:t>
                      </a:r>
                      <a:endParaRPr sz="24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1"/>
                  </a:ext>
                </a:extLst>
              </a:tr>
              <a:tr h="598000">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IMNTPU-run0</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b="1" u="none" strike="noStrike" cap="none">
                          <a:latin typeface="Arial"/>
                          <a:ea typeface="Arial"/>
                          <a:cs typeface="Arial"/>
                          <a:sym typeface="Arial"/>
                        </a:rPr>
                        <a:t>0.0601</a:t>
                      </a:r>
                      <a:endParaRPr sz="2400" b="1"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b="1" u="none" strike="noStrike" cap="none">
                          <a:latin typeface="Arial"/>
                          <a:ea typeface="Arial"/>
                          <a:cs typeface="Arial"/>
                          <a:sym typeface="Arial"/>
                        </a:rPr>
                        <a:t>0.1574</a:t>
                      </a:r>
                      <a:endParaRPr sz="2400" b="1"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598000">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Baseline-run0</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0.0625</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0.1722</a:t>
                      </a:r>
                      <a:endParaRPr sz="24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3"/>
                  </a:ext>
                </a:extLst>
              </a:tr>
              <a:tr h="598000">
                <a:tc gridSpan="3">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NTCIR-16 DialEval-2 English Nugget Detection</a:t>
                      </a:r>
                      <a:r>
                        <a:rPr lang="zh-TW" altLang="en-US" sz="2400" u="none" strike="noStrike" cap="none">
                          <a:latin typeface="Arial"/>
                          <a:ea typeface="Arial"/>
                          <a:cs typeface="Arial"/>
                          <a:sym typeface="Arial"/>
                        </a:rPr>
                        <a:t> </a:t>
                      </a:r>
                      <a:r>
                        <a:rPr lang="en-US" sz="2400" u="none" strike="noStrike" cap="none">
                          <a:latin typeface="Arial"/>
                          <a:ea typeface="Arial"/>
                          <a:cs typeface="Arial"/>
                          <a:sym typeface="Arial"/>
                        </a:rPr>
                        <a:t>(ND) Development set</a:t>
                      </a:r>
                      <a:endParaRPr sz="2400" u="none" strike="noStrike" cap="none">
                        <a:latin typeface="Arial"/>
                        <a:ea typeface="Arial"/>
                        <a:cs typeface="Arial"/>
                        <a:sym typeface="Arial"/>
                      </a:endParaRPr>
                    </a:p>
                  </a:txBody>
                  <a:tcPr marL="68575" marR="68575" marT="0" marB="0" anchor="ct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4"/>
                  </a:ext>
                </a:extLst>
              </a:tr>
              <a:tr h="598000">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Model</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JSD</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RNSS</a:t>
                      </a:r>
                      <a:endParaRPr sz="24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5"/>
                  </a:ext>
                </a:extLst>
              </a:tr>
              <a:tr h="598000">
                <a:tc>
                  <a:txBody>
                    <a:bodyPr/>
                    <a:lstStyle/>
                    <a:p>
                      <a:pPr marL="0" marR="0" lvl="0" indent="0" algn="ctr" rtl="0">
                        <a:spcBef>
                          <a:spcPts val="0"/>
                        </a:spcBef>
                        <a:spcAft>
                          <a:spcPts val="0"/>
                        </a:spcAft>
                        <a:buNone/>
                      </a:pPr>
                      <a:r>
                        <a:rPr lang="en-US" sz="2400" u="none" strike="noStrike" cap="none">
                          <a:latin typeface="Arial"/>
                          <a:ea typeface="Arial"/>
                          <a:cs typeface="Arial"/>
                          <a:sym typeface="Arial"/>
                        </a:rPr>
                        <a:t>IMNTPU-run0</a:t>
                      </a:r>
                      <a:endParaRPr sz="240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0.0752</a:t>
                      </a:r>
                      <a:endParaRPr sz="2400" b="0" u="none" strike="noStrike" cap="none">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r>
                        <a:rPr lang="en-US" sz="2400" b="0" u="none" strike="noStrike" cap="none">
                          <a:latin typeface="Arial"/>
                          <a:ea typeface="Arial"/>
                          <a:cs typeface="Arial"/>
                          <a:sym typeface="Arial"/>
                        </a:rPr>
                        <a:t>0.1727</a:t>
                      </a:r>
                      <a:endParaRPr sz="2400" b="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6"/>
                  </a:ext>
                </a:extLst>
              </a:tr>
            </a:tbl>
          </a:graphicData>
        </a:graphic>
      </p:graphicFrame>
      <p:sp>
        <p:nvSpPr>
          <p:cNvPr id="286" name="Google Shape;286;p15"/>
          <p:cNvSpPr/>
          <p:nvPr/>
        </p:nvSpPr>
        <p:spPr>
          <a:xfrm>
            <a:off x="1804277" y="715078"/>
            <a:ext cx="8392855"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70C0"/>
                </a:solidFill>
                <a:latin typeface="Arial"/>
                <a:ea typeface="Arial"/>
                <a:cs typeface="Arial"/>
                <a:sym typeface="Arial"/>
              </a:rPr>
              <a:t>Results of IMNTPU at NTCIR-16 DialEval-2 English Nugget Detection</a:t>
            </a:r>
            <a:endParaRPr sz="3200" b="1">
              <a:solidFill>
                <a:srgbClr val="0070C0"/>
              </a:solidFill>
              <a:latin typeface="Arial"/>
              <a:ea typeface="Arial"/>
              <a:cs typeface="Arial"/>
              <a:sym typeface="Arial"/>
            </a:endParaRPr>
          </a:p>
        </p:txBody>
      </p:sp>
      <p:pic>
        <p:nvPicPr>
          <p:cNvPr id="287" name="Google Shape;287;p15"/>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7"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8"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7">
            <a:extLst>
              <a:ext uri="{FF2B5EF4-FFF2-40B4-BE49-F238E27FC236}">
                <a16:creationId xmlns:a16="http://schemas.microsoft.com/office/drawing/2014/main" id="{88EEBC26-8E1B-89DE-FF0B-2AB0380882F3}"/>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8837-5A9C-378D-A0A6-C56CD6860FFE}"/>
              </a:ext>
            </a:extLst>
          </p:cNvPr>
          <p:cNvSpPr>
            <a:spLocks noGrp="1"/>
          </p:cNvSpPr>
          <p:nvPr>
            <p:ph type="title"/>
          </p:nvPr>
        </p:nvSpPr>
        <p:spPr>
          <a:xfrm>
            <a:off x="534389" y="135105"/>
            <a:ext cx="11222181" cy="742226"/>
          </a:xfrm>
        </p:spPr>
        <p:txBody>
          <a:bodyPr>
            <a:normAutofit fontScale="90000"/>
          </a:bodyPr>
          <a:lstStyle/>
          <a:p>
            <a:r>
              <a:rPr lang="en-US" dirty="0"/>
              <a:t>NTCIR</a:t>
            </a:r>
          </a:p>
        </p:txBody>
      </p:sp>
      <p:sp>
        <p:nvSpPr>
          <p:cNvPr id="4" name="Slide Number Placeholder 3">
            <a:extLst>
              <a:ext uri="{FF2B5EF4-FFF2-40B4-BE49-F238E27FC236}">
                <a16:creationId xmlns:a16="http://schemas.microsoft.com/office/drawing/2014/main" id="{A6EC9EA1-71A3-8AB5-FC71-B7E7465793B8}"/>
              </a:ext>
            </a:extLst>
          </p:cNvPr>
          <p:cNvSpPr>
            <a:spLocks noGrp="1"/>
          </p:cNvSpPr>
          <p:nvPr>
            <p:ph type="sldNum" sz="quarter" idx="12"/>
          </p:nvPr>
        </p:nvSpPr>
        <p:spPr/>
        <p:txBody>
          <a:bodyPr/>
          <a:lstStyle/>
          <a:p>
            <a:fld id="{5D6FF71F-CF6A-4C46-8F9B-61D49EEA70E3}" type="slidenum">
              <a:rPr lang="en-US" smtClean="0"/>
              <a:t>4</a:t>
            </a:fld>
            <a:endParaRPr lang="en-US"/>
          </a:p>
        </p:txBody>
      </p:sp>
      <p:sp>
        <p:nvSpPr>
          <p:cNvPr id="6" name="TextBox 5">
            <a:extLst>
              <a:ext uri="{FF2B5EF4-FFF2-40B4-BE49-F238E27FC236}">
                <a16:creationId xmlns:a16="http://schemas.microsoft.com/office/drawing/2014/main" id="{98DF6469-708D-1CBF-952E-C64938966677}"/>
              </a:ext>
            </a:extLst>
          </p:cNvPr>
          <p:cNvSpPr txBox="1"/>
          <p:nvPr/>
        </p:nvSpPr>
        <p:spPr>
          <a:xfrm>
            <a:off x="3096450" y="6562244"/>
            <a:ext cx="6098058"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a:solidFill>
                  <a:schemeClr val="bg1">
                    <a:lumMod val="75000"/>
                  </a:schemeClr>
                </a:solidFill>
                <a:hlinkClick r:id="rId2"/>
              </a:rPr>
              <a:t>http://research.nii.ac.jp/ntcir/index-en.html</a:t>
            </a:r>
            <a:endParaRPr lang="en-US" sz="1200" dirty="0">
              <a:solidFill>
                <a:schemeClr val="bg1">
                  <a:lumMod val="75000"/>
                </a:schemeClr>
              </a:solidFill>
            </a:endParaRPr>
          </a:p>
        </p:txBody>
      </p:sp>
      <p:pic>
        <p:nvPicPr>
          <p:cNvPr id="8" name="Picture 7">
            <a:extLst>
              <a:ext uri="{FF2B5EF4-FFF2-40B4-BE49-F238E27FC236}">
                <a16:creationId xmlns:a16="http://schemas.microsoft.com/office/drawing/2014/main" id="{B556233E-1D6C-D481-1A29-1BA50E27564B}"/>
              </a:ext>
            </a:extLst>
          </p:cNvPr>
          <p:cNvPicPr>
            <a:picLocks noChangeAspect="1"/>
          </p:cNvPicPr>
          <p:nvPr/>
        </p:nvPicPr>
        <p:blipFill>
          <a:blip r:embed="rId3"/>
          <a:stretch>
            <a:fillRect/>
          </a:stretch>
        </p:blipFill>
        <p:spPr>
          <a:xfrm>
            <a:off x="873786" y="962219"/>
            <a:ext cx="10444427" cy="5600025"/>
          </a:xfrm>
          <a:prstGeom prst="rect">
            <a:avLst/>
          </a:prstGeom>
        </p:spPr>
      </p:pic>
      <p:sp>
        <p:nvSpPr>
          <p:cNvPr id="10" name="TextBox 9">
            <a:extLst>
              <a:ext uri="{FF2B5EF4-FFF2-40B4-BE49-F238E27FC236}">
                <a16:creationId xmlns:a16="http://schemas.microsoft.com/office/drawing/2014/main" id="{A51E9CBF-2A7A-1F64-00B7-C31F0E2D473D}"/>
              </a:ext>
            </a:extLst>
          </p:cNvPr>
          <p:cNvSpPr txBox="1"/>
          <p:nvPr/>
        </p:nvSpPr>
        <p:spPr>
          <a:xfrm>
            <a:off x="666865" y="2251642"/>
            <a:ext cx="5788900" cy="461665"/>
          </a:xfrm>
          <a:prstGeom prst="rect">
            <a:avLst/>
          </a:prstGeom>
          <a:noFill/>
        </p:spPr>
        <p:txBody>
          <a:bodyPr wrap="square">
            <a:spAutoFit/>
          </a:bodyPr>
          <a:lstStyle/>
          <a:p>
            <a:r>
              <a:rPr lang="en-US" sz="2400" dirty="0">
                <a:solidFill>
                  <a:schemeClr val="bg1">
                    <a:lumMod val="75000"/>
                  </a:schemeClr>
                </a:solidFill>
                <a:hlinkClick r:id="rId2"/>
              </a:rPr>
              <a:t>http://research.nii.ac.jp/ntcir/index-en.html</a:t>
            </a:r>
            <a:endParaRPr lang="en-US" sz="2400" dirty="0"/>
          </a:p>
        </p:txBody>
      </p:sp>
    </p:spTree>
    <p:extLst>
      <p:ext uri="{BB962C8B-B14F-4D97-AF65-F5344CB8AC3E}">
        <p14:creationId xmlns:p14="http://schemas.microsoft.com/office/powerpoint/2010/main" val="1701940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6"/>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40</a:t>
            </a:fld>
            <a:endParaRPr/>
          </a:p>
        </p:txBody>
      </p:sp>
      <p:sp>
        <p:nvSpPr>
          <p:cNvPr id="294" name="Google Shape;294;p16"/>
          <p:cNvSpPr/>
          <p:nvPr/>
        </p:nvSpPr>
        <p:spPr>
          <a:xfrm>
            <a:off x="3857867" y="240446"/>
            <a:ext cx="437171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0070C0"/>
                </a:solidFill>
                <a:latin typeface="Arial"/>
                <a:ea typeface="Arial"/>
                <a:cs typeface="Arial"/>
                <a:sym typeface="Arial"/>
              </a:rPr>
              <a:t>Conclusion</a:t>
            </a:r>
            <a:endParaRPr/>
          </a:p>
        </p:txBody>
      </p:sp>
      <p:sp>
        <p:nvSpPr>
          <p:cNvPr id="295" name="Google Shape;295;p16"/>
          <p:cNvSpPr txBox="1"/>
          <p:nvPr/>
        </p:nvSpPr>
        <p:spPr>
          <a:xfrm>
            <a:off x="479953" y="1325683"/>
            <a:ext cx="11286564" cy="195149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800"/>
              <a:buFont typeface="Arial"/>
              <a:buChar char="•"/>
            </a:pPr>
            <a:r>
              <a:rPr lang="en-US" sz="2800" b="1">
                <a:solidFill>
                  <a:schemeClr val="dk1"/>
                </a:solidFill>
                <a:latin typeface="Arial"/>
                <a:ea typeface="Arial"/>
                <a:cs typeface="Arial"/>
                <a:sym typeface="Arial"/>
              </a:rPr>
              <a:t>We employed XLM-RoBERTa to extract texts between conversations to learn key information and to cope with text categorization challenges in the DQ and ND subtasks.</a:t>
            </a:r>
            <a:endParaRPr/>
          </a:p>
        </p:txBody>
      </p:sp>
      <p:pic>
        <p:nvPicPr>
          <p:cNvPr id="297" name="Google Shape;297;p16"/>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7"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8"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7">
            <a:extLst>
              <a:ext uri="{FF2B5EF4-FFF2-40B4-BE49-F238E27FC236}">
                <a16:creationId xmlns:a16="http://schemas.microsoft.com/office/drawing/2014/main" id="{BCDA5DD1-0961-0BDF-10D0-6E867CB90BD5}"/>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41</a:t>
            </a:fld>
            <a:endParaRPr/>
          </a:p>
        </p:txBody>
      </p:sp>
      <p:sp>
        <p:nvSpPr>
          <p:cNvPr id="304" name="Google Shape;304;p17"/>
          <p:cNvSpPr/>
          <p:nvPr/>
        </p:nvSpPr>
        <p:spPr>
          <a:xfrm>
            <a:off x="3644668" y="240446"/>
            <a:ext cx="479810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0070C0"/>
                </a:solidFill>
                <a:latin typeface="Arial"/>
                <a:ea typeface="Arial"/>
                <a:cs typeface="Arial"/>
                <a:sym typeface="Arial"/>
              </a:rPr>
              <a:t>Contribution</a:t>
            </a:r>
            <a:endParaRPr sz="6000" b="1">
              <a:solidFill>
                <a:srgbClr val="0070C0"/>
              </a:solidFill>
              <a:latin typeface="Arial"/>
              <a:ea typeface="Arial"/>
              <a:cs typeface="Arial"/>
              <a:sym typeface="Arial"/>
            </a:endParaRPr>
          </a:p>
        </p:txBody>
      </p:sp>
      <p:sp>
        <p:nvSpPr>
          <p:cNvPr id="305" name="Google Shape;305;p17"/>
          <p:cNvSpPr txBox="1"/>
          <p:nvPr/>
        </p:nvSpPr>
        <p:spPr>
          <a:xfrm>
            <a:off x="400440" y="1324203"/>
            <a:ext cx="11286564" cy="259782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800"/>
              <a:buFont typeface="Arial"/>
              <a:buChar char="•"/>
            </a:pPr>
            <a:r>
              <a:rPr lang="en-US" sz="2800" b="1">
                <a:solidFill>
                  <a:schemeClr val="dk1"/>
                </a:solidFill>
                <a:latin typeface="Arial"/>
                <a:ea typeface="Arial"/>
                <a:cs typeface="Arial"/>
                <a:sym typeface="Arial"/>
              </a:rPr>
              <a:t>The important contribution of this study is that we proposed two critical elements, namely, </a:t>
            </a:r>
            <a:r>
              <a:rPr lang="en-US" sz="2800" b="1">
                <a:solidFill>
                  <a:srgbClr val="FF0000"/>
                </a:solidFill>
                <a:latin typeface="Arial"/>
                <a:ea typeface="Arial"/>
                <a:cs typeface="Arial"/>
                <a:sym typeface="Arial"/>
              </a:rPr>
              <a:t>Tokenization</a:t>
            </a:r>
            <a:r>
              <a:rPr lang="en-US" sz="2800" b="1">
                <a:solidFill>
                  <a:schemeClr val="dk1"/>
                </a:solidFill>
                <a:latin typeface="Arial"/>
                <a:ea typeface="Arial"/>
                <a:cs typeface="Arial"/>
                <a:sym typeface="Arial"/>
              </a:rPr>
              <a:t> procedures and </a:t>
            </a:r>
            <a:r>
              <a:rPr lang="en-US" sz="2800" b="1">
                <a:solidFill>
                  <a:srgbClr val="FF0000"/>
                </a:solidFill>
                <a:latin typeface="Arial"/>
                <a:ea typeface="Arial"/>
                <a:cs typeface="Arial"/>
                <a:sym typeface="Arial"/>
              </a:rPr>
              <a:t>Fine-Tuning Approaches</a:t>
            </a:r>
            <a:r>
              <a:rPr lang="en-US" sz="2800" b="1">
                <a:solidFill>
                  <a:schemeClr val="dk1"/>
                </a:solidFill>
                <a:latin typeface="Arial"/>
                <a:ea typeface="Arial"/>
                <a:cs typeface="Arial"/>
                <a:sym typeface="Arial"/>
              </a:rPr>
              <a:t>, to improve the DQ and ND subtasks in dialogue analysis.</a:t>
            </a:r>
            <a:endParaRPr sz="2800" b="1">
              <a:solidFill>
                <a:schemeClr val="dk1"/>
              </a:solidFill>
              <a:latin typeface="Arial"/>
              <a:ea typeface="Arial"/>
              <a:cs typeface="Arial"/>
              <a:sym typeface="Arial"/>
            </a:endParaRPr>
          </a:p>
        </p:txBody>
      </p:sp>
      <p:pic>
        <p:nvPicPr>
          <p:cNvPr id="307" name="Google Shape;307;p17"/>
          <p:cNvPicPr preferRelativeResize="0"/>
          <p:nvPr/>
        </p:nvPicPr>
        <p:blipFill rotWithShape="1">
          <a:blip r:embed="rId3">
            <a:alphaModFix/>
          </a:blip>
          <a:srcRect/>
          <a:stretch/>
        </p:blipFill>
        <p:spPr>
          <a:xfrm>
            <a:off x="11196268" y="52820"/>
            <a:ext cx="914770" cy="857238"/>
          </a:xfrm>
          <a:prstGeom prst="rect">
            <a:avLst/>
          </a:prstGeom>
          <a:noFill/>
          <a:ln>
            <a:noFill/>
          </a:ln>
        </p:spPr>
      </p:pic>
      <p:sp>
        <p:nvSpPr>
          <p:cNvPr id="7" name="Google Shape;90;p1"/>
          <p:cNvSpPr txBox="1">
            <a:spLocks noGrp="1"/>
          </p:cNvSpPr>
          <p:nvPr>
            <p:ph type="ftr" idx="11"/>
          </p:nvPr>
        </p:nvSpPr>
        <p:spPr>
          <a:xfrm>
            <a:off x="3921329" y="6491477"/>
            <a:ext cx="424478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NTCIR-16 Conference, June 14-17, 2022, Tokyo, Japan</a:t>
            </a:r>
            <a:endParaRPr>
              <a:latin typeface="Arial"/>
              <a:ea typeface="Arial"/>
              <a:cs typeface="Arial"/>
              <a:sym typeface="Arial"/>
            </a:endParaRPr>
          </a:p>
        </p:txBody>
      </p:sp>
      <p:pic>
        <p:nvPicPr>
          <p:cNvPr id="8"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7">
            <a:extLst>
              <a:ext uri="{FF2B5EF4-FFF2-40B4-BE49-F238E27FC236}">
                <a16:creationId xmlns:a16="http://schemas.microsoft.com/office/drawing/2014/main" id="{CD9806EA-0601-FFC6-CF01-6B6CC7BA03D9}"/>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641261" y="135251"/>
            <a:ext cx="477380" cy="63648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cstate="screen">
            <a:alphaModFix/>
            <a:extLst>
              <a:ext uri="{28A0092B-C50C-407E-A947-70E740481C1C}">
                <a14:useLocalDpi xmlns:a14="http://schemas.microsoft.com/office/drawing/2010/main"/>
              </a:ext>
            </a:extLst>
          </a:blip>
          <a:srcRect t="29085" b="24379"/>
          <a:stretch/>
        </p:blipFill>
        <p:spPr>
          <a:xfrm>
            <a:off x="138641" y="0"/>
            <a:ext cx="1619250" cy="753534"/>
          </a:xfrm>
          <a:prstGeom prst="rect">
            <a:avLst/>
          </a:prstGeom>
          <a:noFill/>
          <a:ln>
            <a:noFill/>
          </a:ln>
        </p:spPr>
      </p:pic>
      <p:sp>
        <p:nvSpPr>
          <p:cNvPr id="90" name="Google Shape;90;p1"/>
          <p:cNvSpPr txBox="1">
            <a:spLocks noGrp="1"/>
          </p:cNvSpPr>
          <p:nvPr>
            <p:ph type="ftr" idx="11"/>
          </p:nvPr>
        </p:nvSpPr>
        <p:spPr>
          <a:xfrm>
            <a:off x="3921329" y="6512177"/>
            <a:ext cx="4244786" cy="34442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Arial"/>
                <a:ea typeface="Arial"/>
                <a:cs typeface="Arial"/>
                <a:sym typeface="Arial"/>
              </a:rPr>
              <a:t>NTCIR-16 Conference, June 14-17, 2022, Tokyo, Japan</a:t>
            </a:r>
            <a:endParaRPr dirty="0">
              <a:latin typeface="Arial"/>
              <a:ea typeface="Arial"/>
              <a:cs typeface="Arial"/>
              <a:sym typeface="Arial"/>
            </a:endParaRPr>
          </a:p>
        </p:txBody>
      </p:sp>
      <p:sp>
        <p:nvSpPr>
          <p:cNvPr id="91" name="Google Shape;91;p1"/>
          <p:cNvSpPr/>
          <p:nvPr/>
        </p:nvSpPr>
        <p:spPr>
          <a:xfrm>
            <a:off x="0" y="1523783"/>
            <a:ext cx="121920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C00000"/>
                </a:solidFill>
                <a:latin typeface="Calibri" panose="020F0502020204030204" pitchFamily="34" charset="0"/>
                <a:ea typeface="Arial"/>
                <a:cs typeface="Calibri" panose="020F0502020204030204" pitchFamily="34" charset="0"/>
                <a:sym typeface="Arial"/>
              </a:rPr>
              <a:t>IMNTPU</a:t>
            </a:r>
            <a:r>
              <a:rPr lang="en-US" sz="4000" b="1" i="0" u="none" strike="noStrike" cap="none" dirty="0">
                <a:solidFill>
                  <a:srgbClr val="0070C0"/>
                </a:solidFill>
                <a:latin typeface="Calibri" panose="020F0502020204030204" pitchFamily="34" charset="0"/>
                <a:ea typeface="Arial"/>
                <a:cs typeface="Calibri" panose="020F0502020204030204" pitchFamily="34" charset="0"/>
                <a:sym typeface="Arial"/>
              </a:rPr>
              <a:t> </a:t>
            </a:r>
            <a:r>
              <a:rPr lang="en-US" sz="4000" b="1" dirty="0">
                <a:solidFill>
                  <a:srgbClr val="0070C0"/>
                </a:solidFill>
                <a:latin typeface="Calibri" panose="020F0502020204030204" pitchFamily="34" charset="0"/>
                <a:ea typeface="Arial"/>
                <a:cs typeface="Calibri" panose="020F0502020204030204" pitchFamily="34" charset="0"/>
                <a:sym typeface="Arial"/>
              </a:rPr>
              <a:t>at the </a:t>
            </a:r>
            <a:r>
              <a:rPr lang="en-US" sz="4000" b="1" dirty="0">
                <a:solidFill>
                  <a:srgbClr val="C00000"/>
                </a:solidFill>
                <a:latin typeface="Calibri" panose="020F0502020204030204" pitchFamily="34" charset="0"/>
                <a:ea typeface="Arial"/>
                <a:cs typeface="Calibri" panose="020F0502020204030204" pitchFamily="34" charset="0"/>
                <a:sym typeface="Arial"/>
              </a:rPr>
              <a:t>NTCIR-16 FinNum-3 </a:t>
            </a:r>
            <a:r>
              <a:rPr lang="en-US" sz="4000" b="1" dirty="0">
                <a:solidFill>
                  <a:srgbClr val="0070C0"/>
                </a:solidFill>
                <a:latin typeface="Calibri" panose="020F0502020204030204" pitchFamily="34" charset="0"/>
                <a:ea typeface="Arial"/>
                <a:cs typeface="Calibri" panose="020F0502020204030204" pitchFamily="34" charset="0"/>
                <a:sym typeface="Arial"/>
              </a:rPr>
              <a:t>Task: </a:t>
            </a:r>
            <a:br>
              <a:rPr lang="en-US" sz="4000" b="1" dirty="0">
                <a:solidFill>
                  <a:srgbClr val="0070C0"/>
                </a:solidFill>
                <a:latin typeface="Calibri" panose="020F0502020204030204" pitchFamily="34" charset="0"/>
                <a:ea typeface="Arial"/>
                <a:cs typeface="Calibri" panose="020F0502020204030204" pitchFamily="34" charset="0"/>
                <a:sym typeface="Arial"/>
              </a:rPr>
            </a:br>
            <a:r>
              <a:rPr lang="en-US" sz="4000" b="1" dirty="0">
                <a:solidFill>
                  <a:srgbClr val="0070C0"/>
                </a:solidFill>
                <a:latin typeface="Calibri" panose="020F0502020204030204" pitchFamily="34" charset="0"/>
                <a:ea typeface="Arial"/>
                <a:cs typeface="Calibri" panose="020F0502020204030204" pitchFamily="34" charset="0"/>
                <a:sym typeface="Arial"/>
              </a:rPr>
              <a:t>Data Augmentation for Financial </a:t>
            </a:r>
            <a:r>
              <a:rPr lang="en-US" sz="4000" b="1" dirty="0" err="1">
                <a:solidFill>
                  <a:srgbClr val="0070C0"/>
                </a:solidFill>
                <a:latin typeface="Calibri" panose="020F0502020204030204" pitchFamily="34" charset="0"/>
                <a:ea typeface="Arial"/>
                <a:cs typeface="Calibri" panose="020F0502020204030204" pitchFamily="34" charset="0"/>
                <a:sym typeface="Arial"/>
              </a:rPr>
              <a:t>Numclaim</a:t>
            </a:r>
            <a:r>
              <a:rPr lang="en-US" sz="4000" b="1" dirty="0">
                <a:solidFill>
                  <a:srgbClr val="0070C0"/>
                </a:solidFill>
                <a:latin typeface="Calibri" panose="020F0502020204030204" pitchFamily="34" charset="0"/>
                <a:ea typeface="Arial"/>
                <a:cs typeface="Calibri" panose="020F0502020204030204" pitchFamily="34" charset="0"/>
                <a:sym typeface="Arial"/>
              </a:rPr>
              <a:t> Classification</a:t>
            </a:r>
            <a:endParaRPr sz="4000" b="1" i="0" u="none" strike="noStrike" cap="none" dirty="0">
              <a:solidFill>
                <a:srgbClr val="0070C0"/>
              </a:solidFill>
              <a:latin typeface="Calibri" panose="020F0502020204030204" pitchFamily="34" charset="0"/>
              <a:ea typeface="Arial"/>
              <a:cs typeface="Calibri" panose="020F0502020204030204" pitchFamily="34" charset="0"/>
              <a:sym typeface="Arial"/>
            </a:endParaRPr>
          </a:p>
        </p:txBody>
      </p:sp>
      <p:sp>
        <p:nvSpPr>
          <p:cNvPr id="92" name="Google Shape;92;p1"/>
          <p:cNvSpPr/>
          <p:nvPr/>
        </p:nvSpPr>
        <p:spPr>
          <a:xfrm>
            <a:off x="67377" y="3177668"/>
            <a:ext cx="1169491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baseline="30000" dirty="0">
                <a:solidFill>
                  <a:schemeClr val="dk1"/>
                </a:solidFill>
                <a:latin typeface="Arimo"/>
                <a:ea typeface="Arimo"/>
                <a:cs typeface="Arimo"/>
                <a:sym typeface="Arimo"/>
              </a:rPr>
              <a:t>1 </a:t>
            </a:r>
            <a:r>
              <a:rPr lang="en-US" sz="2000" b="1" i="0" u="none" strike="noStrike" cap="none" dirty="0">
                <a:solidFill>
                  <a:schemeClr val="dk1"/>
                </a:solidFill>
                <a:latin typeface="Arial"/>
                <a:ea typeface="Arial"/>
                <a:cs typeface="Arial"/>
                <a:sym typeface="Arial"/>
              </a:rPr>
              <a:t>Information Management, National Taipei University, New Taipei City, Taiwan</a:t>
            </a:r>
            <a:endParaRPr sz="20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baseline="30000" dirty="0">
                <a:solidFill>
                  <a:schemeClr val="dk1"/>
                </a:solidFill>
                <a:latin typeface="Arimo"/>
                <a:ea typeface="Arimo"/>
                <a:cs typeface="Arimo"/>
                <a:sym typeface="Arimo"/>
              </a:rPr>
              <a:t>2 </a:t>
            </a:r>
            <a:r>
              <a:rPr lang="en-US" sz="2000" b="1" i="0" u="none" strike="noStrike" cap="none" dirty="0" err="1">
                <a:solidFill>
                  <a:schemeClr val="dk1"/>
                </a:solidFill>
                <a:latin typeface="Arial"/>
                <a:ea typeface="Arial"/>
                <a:cs typeface="Arial"/>
                <a:sym typeface="Arial"/>
              </a:rPr>
              <a:t>Zeals</a:t>
            </a:r>
            <a:r>
              <a:rPr lang="en-US" sz="2000" b="1" i="0" u="none" strike="noStrike" cap="none" dirty="0">
                <a:solidFill>
                  <a:schemeClr val="dk1"/>
                </a:solidFill>
                <a:latin typeface="Arial"/>
                <a:ea typeface="Arial"/>
                <a:cs typeface="Arial"/>
                <a:sym typeface="Arial"/>
              </a:rPr>
              <a:t> Co., Ltd. Tokyo, Japan</a:t>
            </a:r>
            <a:endParaRPr sz="2000" b="1" i="0" u="none" strike="noStrike" cap="none" dirty="0">
              <a:solidFill>
                <a:schemeClr val="dk1"/>
              </a:solidFill>
              <a:latin typeface="Arial"/>
              <a:ea typeface="Arial"/>
              <a:cs typeface="Arial"/>
              <a:sym typeface="Arial"/>
            </a:endParaRPr>
          </a:p>
        </p:txBody>
      </p:sp>
      <p:sp>
        <p:nvSpPr>
          <p:cNvPr id="93" name="Google Shape;93;p1"/>
          <p:cNvSpPr txBox="1">
            <a:spLocks noGrp="1"/>
          </p:cNvSpPr>
          <p:nvPr>
            <p:ph type="sldNum" idx="12"/>
          </p:nvPr>
        </p:nvSpPr>
        <p:spPr>
          <a:xfrm>
            <a:off x="11150931" y="6481000"/>
            <a:ext cx="1005444" cy="3444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42</a:t>
            </a:fld>
            <a:endParaRPr/>
          </a:p>
        </p:txBody>
      </p:sp>
      <p:pic>
        <p:nvPicPr>
          <p:cNvPr id="94" name="Google Shape;94;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25483" y="4211020"/>
            <a:ext cx="1175876" cy="1644901"/>
          </a:xfrm>
          <a:prstGeom prst="rect">
            <a:avLst/>
          </a:prstGeom>
          <a:noFill/>
          <a:ln>
            <a:noFill/>
          </a:ln>
        </p:spPr>
      </p:pic>
      <p:pic>
        <p:nvPicPr>
          <p:cNvPr id="95" name="Google Shape;95;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776520" y="4211020"/>
            <a:ext cx="1175875" cy="1644902"/>
          </a:xfrm>
          <a:prstGeom prst="rect">
            <a:avLst/>
          </a:prstGeom>
          <a:noFill/>
          <a:ln>
            <a:noFill/>
          </a:ln>
        </p:spPr>
      </p:pic>
      <p:sp>
        <p:nvSpPr>
          <p:cNvPr id="96" name="Google Shape;96;p1"/>
          <p:cNvSpPr txBox="1"/>
          <p:nvPr/>
        </p:nvSpPr>
        <p:spPr>
          <a:xfrm>
            <a:off x="1824719" y="5878445"/>
            <a:ext cx="1841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Yung-Wei Teng</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sp>
        <p:nvSpPr>
          <p:cNvPr id="97" name="Google Shape;97;p1"/>
          <p:cNvSpPr txBox="1"/>
          <p:nvPr/>
        </p:nvSpPr>
        <p:spPr>
          <a:xfrm>
            <a:off x="3681062" y="5878445"/>
            <a:ext cx="14400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Pei-</a:t>
            </a:r>
            <a:r>
              <a:rPr lang="en-US" sz="1800" b="0" i="0" u="none" strike="noStrike" cap="none" dirty="0" err="1">
                <a:solidFill>
                  <a:schemeClr val="dk1"/>
                </a:solidFill>
                <a:latin typeface="Calibri"/>
                <a:ea typeface="Calibri"/>
                <a:cs typeface="Calibri"/>
                <a:sym typeface="Calibri"/>
              </a:rPr>
              <a:t>Tz</a:t>
            </a:r>
            <a:r>
              <a:rPr lang="en-US" sz="1800" b="0" i="0" u="none" strike="noStrike" cap="none" dirty="0">
                <a:solidFill>
                  <a:schemeClr val="dk1"/>
                </a:solidFill>
                <a:latin typeface="Calibri"/>
                <a:ea typeface="Calibri"/>
                <a:cs typeface="Calibri"/>
                <a:sym typeface="Calibri"/>
              </a:rPr>
              <a:t> Chiu</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sp>
        <p:nvSpPr>
          <p:cNvPr id="98" name="Google Shape;98;p1"/>
          <p:cNvSpPr txBox="1"/>
          <p:nvPr/>
        </p:nvSpPr>
        <p:spPr>
          <a:xfrm>
            <a:off x="5049752" y="5878408"/>
            <a:ext cx="18417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Ting-Yun Hsiao</a:t>
            </a:r>
            <a:r>
              <a:rPr lang="en-US" sz="1800" b="0" i="0" u="none" strike="noStrike" cap="none" baseline="30000" dirty="0">
                <a:solidFill>
                  <a:schemeClr val="dk1"/>
                </a:solidFill>
                <a:latin typeface="Calibri"/>
                <a:ea typeface="Calibri"/>
                <a:cs typeface="Calibri"/>
                <a:sym typeface="Calibri"/>
              </a:rPr>
              <a:t> 1</a:t>
            </a:r>
            <a:endParaRPr sz="1800" b="0" i="0" u="none" strike="noStrike" cap="none" dirty="0">
              <a:solidFill>
                <a:schemeClr val="dk1"/>
              </a:solidFill>
              <a:latin typeface="Calibri"/>
              <a:ea typeface="Calibri"/>
              <a:cs typeface="Calibri"/>
              <a:sym typeface="Calibri"/>
            </a:endParaRPr>
          </a:p>
        </p:txBody>
      </p:sp>
      <p:pic>
        <p:nvPicPr>
          <p:cNvPr id="100" name="Google Shape;100;p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028228" y="4211020"/>
            <a:ext cx="1273600" cy="1644900"/>
          </a:xfrm>
          <a:prstGeom prst="rect">
            <a:avLst/>
          </a:prstGeom>
          <a:noFill/>
          <a:ln>
            <a:noFill/>
          </a:ln>
        </p:spPr>
      </p:pic>
      <p:pic>
        <p:nvPicPr>
          <p:cNvPr id="102" name="Google Shape;102;p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144594" y="4252059"/>
            <a:ext cx="1253918" cy="1586034"/>
          </a:xfrm>
          <a:prstGeom prst="rect">
            <a:avLst/>
          </a:prstGeom>
          <a:noFill/>
          <a:ln>
            <a:noFill/>
          </a:ln>
        </p:spPr>
      </p:pic>
      <p:pic>
        <p:nvPicPr>
          <p:cNvPr id="103" name="Google Shape;103;p1"/>
          <p:cNvPicPr preferRelativeResize="0"/>
          <p:nvPr/>
        </p:nvPicPr>
        <p:blipFill rotWithShape="1">
          <a:blip r:embed="rId8">
            <a:alphaModFix/>
          </a:blip>
          <a:srcRect/>
          <a:stretch/>
        </p:blipFill>
        <p:spPr>
          <a:xfrm>
            <a:off x="5310503" y="4256970"/>
            <a:ext cx="1318940" cy="1645200"/>
          </a:xfrm>
          <a:prstGeom prst="rect">
            <a:avLst/>
          </a:prstGeom>
          <a:noFill/>
          <a:ln>
            <a:noFill/>
          </a:ln>
        </p:spPr>
      </p:pic>
      <p:pic>
        <p:nvPicPr>
          <p:cNvPr id="104" name="Google Shape;104;p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1196268" y="52820"/>
            <a:ext cx="914770" cy="857238"/>
          </a:xfrm>
          <a:prstGeom prst="rect">
            <a:avLst/>
          </a:prstGeom>
          <a:noFill/>
          <a:ln>
            <a:noFill/>
          </a:ln>
        </p:spPr>
      </p:pic>
      <p:sp>
        <p:nvSpPr>
          <p:cNvPr id="18" name="Google Shape;101;p1"/>
          <p:cNvSpPr txBox="1"/>
          <p:nvPr/>
        </p:nvSpPr>
        <p:spPr>
          <a:xfrm>
            <a:off x="4855338" y="6184961"/>
            <a:ext cx="2606292" cy="4616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hlinkClick r:id="rId10"/>
              </a:rPr>
              <a:t>myday@gm.ntpu.edu.tw</a:t>
            </a:r>
            <a:endParaRPr lang="en-US" sz="1800" b="0" i="0" u="none" strike="noStrike" cap="none">
              <a:solidFill>
                <a:schemeClr val="dk1"/>
              </a:solidFill>
              <a:latin typeface="Calibri"/>
              <a:ea typeface="Calibri"/>
              <a:cs typeface="Calibri"/>
              <a:sym typeface="Calibri"/>
            </a:endParaRPr>
          </a:p>
        </p:txBody>
      </p:sp>
      <p:pic>
        <p:nvPicPr>
          <p:cNvPr id="19" name="Picture 22" descr="Zeals Co., Ltd. | Portfolio | JAFCO Group Co., Ltd.">
            <a:extLst>
              <a:ext uri="{FF2B5EF4-FFF2-40B4-BE49-F238E27FC236}">
                <a16:creationId xmlns:a16="http://schemas.microsoft.com/office/drawing/2014/main" id="{DDE90FBB-5D26-037B-8B92-EDF0AFCBCF8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150931" y="1006414"/>
            <a:ext cx="960107" cy="433382"/>
          </a:xfrm>
          <a:prstGeom prst="rect">
            <a:avLst/>
          </a:prstGeom>
          <a:noFill/>
          <a:extLst>
            <a:ext uri="{909E8E84-426E-40DD-AFC4-6F175D3DCCD1}">
              <a14:hiddenFill xmlns:a14="http://schemas.microsoft.com/office/drawing/2010/main">
                <a:solidFill>
                  <a:srgbClr val="FFFFFF"/>
                </a:solidFill>
              </a14:hiddenFill>
            </a:ext>
          </a:extLst>
        </p:spPr>
      </p:pic>
      <p:pic>
        <p:nvPicPr>
          <p:cNvPr id="20" name="圖片 19">
            <a:extLst>
              <a:ext uri="{FF2B5EF4-FFF2-40B4-BE49-F238E27FC236}">
                <a16:creationId xmlns:a16="http://schemas.microsoft.com/office/drawing/2014/main" id="{6B84226A-52E1-0E7C-7108-53B13758B46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429875" y="155896"/>
            <a:ext cx="618500" cy="824637"/>
          </a:xfrm>
          <a:prstGeom prst="rect">
            <a:avLst/>
          </a:prstGeom>
        </p:spPr>
      </p:pic>
      <p:sp>
        <p:nvSpPr>
          <p:cNvPr id="2" name="矩形 40">
            <a:extLst>
              <a:ext uri="{FF2B5EF4-FFF2-40B4-BE49-F238E27FC236}">
                <a16:creationId xmlns:a16="http://schemas.microsoft.com/office/drawing/2014/main" id="{665AD0F0-A5FC-46F0-FA84-46FDA9DD5FD2}"/>
              </a:ext>
            </a:extLst>
          </p:cNvPr>
          <p:cNvSpPr/>
          <p:nvPr/>
        </p:nvSpPr>
        <p:spPr>
          <a:xfrm>
            <a:off x="5087889" y="-27384"/>
            <a:ext cx="1742785" cy="1015663"/>
          </a:xfrm>
          <a:prstGeom prst="rect">
            <a:avLst/>
          </a:prstGeom>
        </p:spPr>
        <p:txBody>
          <a:bodyPr wrap="none">
            <a:spAutoFit/>
          </a:bodyPr>
          <a:lstStyle/>
          <a:p>
            <a:r>
              <a:rPr lang="en-US" altLang="zh-TW" sz="6000" b="1" dirty="0">
                <a:solidFill>
                  <a:srgbClr val="C00000"/>
                </a:solidFill>
              </a:rPr>
              <a:t>2022</a:t>
            </a:r>
            <a:endParaRPr lang="zh-TW" altLang="en-US" sz="6000" b="1" dirty="0">
              <a:solidFill>
                <a:srgbClr val="C00000"/>
              </a:solidFill>
            </a:endParaRPr>
          </a:p>
        </p:txBody>
      </p:sp>
      <p:sp>
        <p:nvSpPr>
          <p:cNvPr id="3" name="Google Shape;99;p1">
            <a:extLst>
              <a:ext uri="{FF2B5EF4-FFF2-40B4-BE49-F238E27FC236}">
                <a16:creationId xmlns:a16="http://schemas.microsoft.com/office/drawing/2014/main" id="{AD489A7E-6FF9-3A22-9B73-2874EF44BFDB}"/>
              </a:ext>
            </a:extLst>
          </p:cNvPr>
          <p:cNvSpPr txBox="1"/>
          <p:nvPr/>
        </p:nvSpPr>
        <p:spPr>
          <a:xfrm>
            <a:off x="6836275" y="5878445"/>
            <a:ext cx="2203500"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Mike Tian-Jian Jiang</a:t>
            </a:r>
            <a:r>
              <a:rPr lang="en-US" sz="1800" b="0" i="0" u="none" strike="noStrike" cap="none" baseline="30000" dirty="0">
                <a:solidFill>
                  <a:schemeClr val="dk1"/>
                </a:solidFill>
                <a:latin typeface="Calibri"/>
                <a:ea typeface="Calibri"/>
                <a:cs typeface="Calibri"/>
                <a:sym typeface="Calibri"/>
              </a:rPr>
              <a:t> 2</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4" name="Google Shape;101;p1">
            <a:extLst>
              <a:ext uri="{FF2B5EF4-FFF2-40B4-BE49-F238E27FC236}">
                <a16:creationId xmlns:a16="http://schemas.microsoft.com/office/drawing/2014/main" id="{23C56545-1D52-7AD4-5757-5CA091638727}"/>
              </a:ext>
            </a:extLst>
          </p:cNvPr>
          <p:cNvSpPr txBox="1"/>
          <p:nvPr/>
        </p:nvSpPr>
        <p:spPr>
          <a:xfrm>
            <a:off x="8939447" y="5878445"/>
            <a:ext cx="1659758"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Min-Yuh Day</a:t>
            </a:r>
            <a:r>
              <a:rPr lang="en-US" sz="1800" b="0" i="0" u="none" strike="noStrike" cap="none" baseline="30000" dirty="0">
                <a:solidFill>
                  <a:schemeClr val="dk1"/>
                </a:solidFill>
                <a:latin typeface="Calibri"/>
                <a:ea typeface="Calibri"/>
                <a:cs typeface="Calibri"/>
                <a:sym typeface="Calibri"/>
              </a:rPr>
              <a:t> 1,</a:t>
            </a:r>
            <a:r>
              <a:rPr lang="zh-TW" altLang="en-US" sz="1800" b="0" i="0" u="none" strike="noStrike" cap="none" baseline="30000"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3176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11" name="Google Shape;311;p36"/>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43</a:t>
            </a:fld>
            <a:endParaRPr sz="1333">
              <a:solidFill>
                <a:srgbClr val="B7B7B7"/>
              </a:solidFill>
            </a:endParaRPr>
          </a:p>
        </p:txBody>
      </p:sp>
      <p:sp>
        <p:nvSpPr>
          <p:cNvPr id="307" name="Google Shape;307;p36"/>
          <p:cNvSpPr txBox="1">
            <a:spLocks noGrp="1"/>
          </p:cNvSpPr>
          <p:nvPr>
            <p:ph type="ctrTitle" idx="4294967295"/>
          </p:nvPr>
        </p:nvSpPr>
        <p:spPr>
          <a:xfrm>
            <a:off x="0" y="194734"/>
            <a:ext cx="12192000" cy="1094317"/>
          </a:xfrm>
          <a:prstGeom prst="rect">
            <a:avLst/>
          </a:prstGeom>
        </p:spPr>
        <p:txBody>
          <a:bodyPr spcFirstLastPara="1" vert="horz" wrap="square" lIns="121900" tIns="121900" rIns="121900" bIns="121900" rtlCol="0" anchor="ctr" anchorCtr="0">
            <a:noAutofit/>
          </a:bodyPr>
          <a:lstStyle/>
          <a:p>
            <a:pPr algn="ctr">
              <a:spcBef>
                <a:spcPts val="0"/>
              </a:spcBef>
            </a:pPr>
            <a:r>
              <a:rPr lang="en" sz="6000">
                <a:latin typeface="Arial"/>
                <a:ea typeface="Arial"/>
                <a:cs typeface="Arial"/>
                <a:sym typeface="Arial"/>
              </a:rPr>
              <a:t>Highlights</a:t>
            </a:r>
            <a:endParaRPr sz="6000">
              <a:latin typeface="Arial"/>
              <a:ea typeface="Arial"/>
              <a:cs typeface="Arial"/>
              <a:sym typeface="Arial"/>
            </a:endParaRPr>
          </a:p>
        </p:txBody>
      </p:sp>
      <p:sp>
        <p:nvSpPr>
          <p:cNvPr id="308" name="Google Shape;308;p36"/>
          <p:cNvSpPr txBox="1"/>
          <p:nvPr/>
        </p:nvSpPr>
        <p:spPr>
          <a:xfrm>
            <a:off x="340400" y="1355101"/>
            <a:ext cx="11511200" cy="5355208"/>
          </a:xfrm>
          <a:prstGeom prst="rect">
            <a:avLst/>
          </a:prstGeom>
          <a:noFill/>
          <a:ln>
            <a:noFill/>
          </a:ln>
        </p:spPr>
        <p:txBody>
          <a:bodyPr spcFirstLastPara="1" wrap="square" lIns="121900" tIns="121900" rIns="121900" bIns="121900" anchor="t" anchorCtr="0">
            <a:spAutoFit/>
          </a:bodyPr>
          <a:lstStyle/>
          <a:p>
            <a:pPr marL="609585" indent="-482588">
              <a:lnSpc>
                <a:spcPct val="150000"/>
              </a:lnSpc>
              <a:buSzPts val="2100"/>
              <a:buChar char="●"/>
            </a:pPr>
            <a:r>
              <a:rPr lang="en" sz="2800" b="1" dirty="0"/>
              <a:t>IMNTPU</a:t>
            </a:r>
            <a:r>
              <a:rPr lang="en" sz="2800" dirty="0"/>
              <a:t> </a:t>
            </a:r>
            <a:endParaRPr sz="2800" dirty="0"/>
          </a:p>
          <a:p>
            <a:pPr marL="609585">
              <a:lnSpc>
                <a:spcPct val="150000"/>
              </a:lnSpc>
            </a:pPr>
            <a:r>
              <a:rPr lang="en" sz="2533" dirty="0"/>
              <a:t>(Information Management at National Taipei University) </a:t>
            </a:r>
            <a:endParaRPr sz="2533" dirty="0"/>
          </a:p>
          <a:p>
            <a:pPr marL="609585">
              <a:lnSpc>
                <a:spcPct val="150000"/>
              </a:lnSpc>
            </a:pPr>
            <a:r>
              <a:rPr lang="en" sz="2800" dirty="0"/>
              <a:t>at the NTCIR-16 FinNum-3 Task: Data Augmentation for Financial </a:t>
            </a:r>
            <a:r>
              <a:rPr lang="en" sz="2800" dirty="0" err="1"/>
              <a:t>Numclaim</a:t>
            </a:r>
            <a:r>
              <a:rPr lang="en" sz="2800" dirty="0"/>
              <a:t> Classification</a:t>
            </a:r>
            <a:endParaRPr sz="2800" dirty="0"/>
          </a:p>
          <a:p>
            <a:pPr marL="609585" indent="-482588">
              <a:lnSpc>
                <a:spcPct val="150000"/>
              </a:lnSpc>
              <a:buSzPts val="2100"/>
              <a:buChar char="●"/>
            </a:pPr>
            <a:r>
              <a:rPr lang="en" sz="2800" dirty="0"/>
              <a:t>IMNTPU Submitted </a:t>
            </a:r>
            <a:r>
              <a:rPr lang="en" sz="2800" b="1" dirty="0"/>
              <a:t>Three runs</a:t>
            </a:r>
            <a:r>
              <a:rPr lang="en" sz="2800" dirty="0"/>
              <a:t> for NTCIR-16 FinNUM3</a:t>
            </a:r>
            <a:endParaRPr sz="2800" dirty="0"/>
          </a:p>
          <a:p>
            <a:pPr marL="1219170" lvl="1" indent="-482588">
              <a:lnSpc>
                <a:spcPct val="150000"/>
              </a:lnSpc>
              <a:buSzPts val="2100"/>
              <a:buChar char="○"/>
            </a:pPr>
            <a:r>
              <a:rPr lang="en" sz="2800" dirty="0"/>
              <a:t>IMNTPU1- </a:t>
            </a:r>
            <a:r>
              <a:rPr lang="en" sz="2800" dirty="0" err="1"/>
              <a:t>XLMRoBERTa</a:t>
            </a:r>
            <a:r>
              <a:rPr lang="en" sz="2800" dirty="0"/>
              <a:t> Baseline Model  </a:t>
            </a:r>
            <a:endParaRPr sz="2800" dirty="0"/>
          </a:p>
          <a:p>
            <a:pPr marL="1219170" lvl="1" indent="-482588">
              <a:lnSpc>
                <a:spcPct val="150000"/>
              </a:lnSpc>
              <a:buSzPts val="2100"/>
              <a:buChar char="○"/>
            </a:pPr>
            <a:r>
              <a:rPr lang="en" sz="2800" dirty="0"/>
              <a:t>IMNTPU2- Double Redaction</a:t>
            </a:r>
            <a:endParaRPr sz="2800" dirty="0"/>
          </a:p>
          <a:p>
            <a:pPr marL="1219170" lvl="1" indent="-482588">
              <a:lnSpc>
                <a:spcPct val="150000"/>
              </a:lnSpc>
              <a:buSzPts val="2100"/>
              <a:buChar char="○"/>
            </a:pPr>
            <a:r>
              <a:rPr lang="en" sz="2800" dirty="0"/>
              <a:t>IMNTPU3- Translation</a:t>
            </a:r>
            <a:endParaRPr sz="2800" dirty="0"/>
          </a:p>
        </p:txBody>
      </p:sp>
      <p:pic>
        <p:nvPicPr>
          <p:cNvPr id="309" name="Google Shape;309;p36"/>
          <p:cNvPicPr preferRelativeResize="0"/>
          <p:nvPr/>
        </p:nvPicPr>
        <p:blipFill>
          <a:blip r:embed="rId3">
            <a:alphaModFix/>
          </a:blip>
          <a:stretch>
            <a:fillRect/>
          </a:stretch>
        </p:blipFill>
        <p:spPr>
          <a:xfrm>
            <a:off x="11286801" y="85601"/>
            <a:ext cx="782967" cy="733700"/>
          </a:xfrm>
          <a:prstGeom prst="rect">
            <a:avLst/>
          </a:prstGeom>
          <a:noFill/>
          <a:ln>
            <a:noFill/>
          </a:ln>
        </p:spPr>
      </p:pic>
      <p:pic>
        <p:nvPicPr>
          <p:cNvPr id="7" name="Picture 2" descr="Tweets with replies by NTCIR (@NTCIR) / Twitter">
            <a:extLst>
              <a:ext uri="{FF2B5EF4-FFF2-40B4-BE49-F238E27FC236}">
                <a16:creationId xmlns:a16="http://schemas.microsoft.com/office/drawing/2014/main" id="{FB46F000-BF10-9245-444E-8A52E19E9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a:extLst>
              <a:ext uri="{FF2B5EF4-FFF2-40B4-BE49-F238E27FC236}">
                <a16:creationId xmlns:a16="http://schemas.microsoft.com/office/drawing/2014/main" id="{C9F95F40-3705-D6C1-F9D5-F43F6E97FED0}"/>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9" name="Picture 22" descr="Zeals Co., Ltd. | Portfolio | JAFCO Group Co., Ltd.">
            <a:extLst>
              <a:ext uri="{FF2B5EF4-FFF2-40B4-BE49-F238E27FC236}">
                <a16:creationId xmlns:a16="http://schemas.microsoft.com/office/drawing/2014/main" id="{3EA70623-EFC5-F9ED-5415-52098FA4E4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0;p1">
            <a:extLst>
              <a:ext uri="{FF2B5EF4-FFF2-40B4-BE49-F238E27FC236}">
                <a16:creationId xmlns:a16="http://schemas.microsoft.com/office/drawing/2014/main" id="{7F30E93E-FEEF-FB2D-4029-7CB4DA0766FD}"/>
              </a:ext>
            </a:extLst>
          </p:cNvPr>
          <p:cNvSpPr txBox="1">
            <a:spLocks noGrp="1"/>
          </p:cNvSpPr>
          <p:nvPr>
            <p:ph type="ftr" idx="11"/>
          </p:nvPr>
        </p:nvSpPr>
        <p:spPr>
          <a:xfrm>
            <a:off x="3921329" y="6512177"/>
            <a:ext cx="4244786" cy="34442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Arial"/>
                <a:ea typeface="Arial"/>
                <a:cs typeface="Arial"/>
                <a:sym typeface="Arial"/>
              </a:rPr>
              <a:t>NTCIR-16 Conference, June 14-17, 2022, Tokyo, Japan</a:t>
            </a:r>
            <a:endParaRPr dirty="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28" name="Google Shape;328;p37"/>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44</a:t>
            </a:fld>
            <a:endParaRPr sz="1333">
              <a:solidFill>
                <a:srgbClr val="B7B7B7"/>
              </a:solidFill>
            </a:endParaRPr>
          </a:p>
        </p:txBody>
      </p:sp>
      <p:sp>
        <p:nvSpPr>
          <p:cNvPr id="316" name="Google Shape;316;p37"/>
          <p:cNvSpPr txBox="1">
            <a:spLocks noGrp="1"/>
          </p:cNvSpPr>
          <p:nvPr>
            <p:ph type="ctrTitle" idx="4294967295"/>
          </p:nvPr>
        </p:nvSpPr>
        <p:spPr>
          <a:xfrm>
            <a:off x="0" y="21168"/>
            <a:ext cx="12192000" cy="1843617"/>
          </a:xfrm>
          <a:prstGeom prst="rect">
            <a:avLst/>
          </a:prstGeom>
        </p:spPr>
        <p:txBody>
          <a:bodyPr spcFirstLastPara="1" vert="horz" wrap="square" lIns="121900" tIns="121900" rIns="121900" bIns="121900" rtlCol="0" anchor="ctr" anchorCtr="0">
            <a:noAutofit/>
          </a:bodyPr>
          <a:lstStyle/>
          <a:p>
            <a:pPr algn="ctr">
              <a:spcBef>
                <a:spcPts val="0"/>
              </a:spcBef>
            </a:pPr>
            <a:r>
              <a:rPr lang="en" sz="4800" dirty="0">
                <a:latin typeface="Arial"/>
                <a:ea typeface="Arial"/>
                <a:cs typeface="Arial"/>
                <a:sym typeface="Arial"/>
              </a:rPr>
              <a:t>IMNTPU Research Architecture</a:t>
            </a:r>
            <a:br>
              <a:rPr lang="en" sz="4800" dirty="0">
                <a:latin typeface="Arial"/>
                <a:ea typeface="Arial"/>
                <a:cs typeface="Arial"/>
                <a:sym typeface="Arial"/>
              </a:rPr>
            </a:br>
            <a:r>
              <a:rPr lang="en" sz="4800" dirty="0">
                <a:latin typeface="Arial"/>
                <a:ea typeface="Arial"/>
                <a:cs typeface="Arial"/>
                <a:sym typeface="Arial"/>
              </a:rPr>
              <a:t>for </a:t>
            </a:r>
            <a:r>
              <a:rPr lang="en" sz="4800" dirty="0">
                <a:solidFill>
                  <a:srgbClr val="CC0000"/>
                </a:solidFill>
                <a:latin typeface="Arial"/>
                <a:ea typeface="Arial"/>
                <a:cs typeface="Arial"/>
                <a:sym typeface="Arial"/>
              </a:rPr>
              <a:t>NTCIR-16 FinNum-3</a:t>
            </a:r>
            <a:endParaRPr sz="4800" dirty="0">
              <a:solidFill>
                <a:srgbClr val="CC0000"/>
              </a:solidFill>
              <a:latin typeface="Arial"/>
              <a:ea typeface="Arial"/>
              <a:cs typeface="Arial"/>
              <a:sym typeface="Arial"/>
            </a:endParaRPr>
          </a:p>
        </p:txBody>
      </p:sp>
      <p:grpSp>
        <p:nvGrpSpPr>
          <p:cNvPr id="317" name="Google Shape;317;p37"/>
          <p:cNvGrpSpPr/>
          <p:nvPr/>
        </p:nvGrpSpPr>
        <p:grpSpPr>
          <a:xfrm>
            <a:off x="3521153" y="1865356"/>
            <a:ext cx="5183801" cy="4392656"/>
            <a:chOff x="2705314" y="887226"/>
            <a:chExt cx="3823615" cy="3796811"/>
          </a:xfrm>
        </p:grpSpPr>
        <p:sp>
          <p:nvSpPr>
            <p:cNvPr id="318" name="Google Shape;318;p37"/>
            <p:cNvSpPr/>
            <p:nvPr/>
          </p:nvSpPr>
          <p:spPr>
            <a:xfrm>
              <a:off x="2745917" y="3898337"/>
              <a:ext cx="3742500" cy="785700"/>
            </a:xfrm>
            <a:prstGeom prst="roundRect">
              <a:avLst>
                <a:gd name="adj" fmla="val 8398"/>
              </a:avLst>
            </a:prstGeom>
            <a:solidFill>
              <a:srgbClr val="F4CCCC"/>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a:t>Pre-trained Model</a:t>
              </a:r>
              <a:endParaRPr sz="2133" b="1"/>
            </a:p>
            <a:p>
              <a:pPr algn="ctr"/>
              <a:r>
                <a:rPr lang="en" sz="2400" b="1"/>
                <a:t>XLM-RoBERTa</a:t>
              </a:r>
              <a:endParaRPr sz="2400" b="1"/>
            </a:p>
          </p:txBody>
        </p:sp>
        <p:sp>
          <p:nvSpPr>
            <p:cNvPr id="319" name="Google Shape;319;p37"/>
            <p:cNvSpPr/>
            <p:nvPr/>
          </p:nvSpPr>
          <p:spPr>
            <a:xfrm>
              <a:off x="2745917" y="2718327"/>
              <a:ext cx="3742500" cy="785700"/>
            </a:xfrm>
            <a:prstGeom prst="roundRect">
              <a:avLst>
                <a:gd name="adj" fmla="val 10754"/>
              </a:avLst>
            </a:prstGeom>
            <a:solidFill>
              <a:srgbClr val="FFF2CC"/>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r>
                <a:rPr lang="en" sz="2267" b="1"/>
                <a:t>Fined-tuning</a:t>
              </a:r>
              <a:endParaRPr sz="2000" b="1"/>
            </a:p>
            <a:p>
              <a:pPr algn="ctr"/>
              <a:r>
                <a:rPr lang="en" sz="2400" b="1"/>
                <a:t>Baseline in IMNTPU-1</a:t>
              </a:r>
              <a:endParaRPr sz="2400" b="1"/>
            </a:p>
          </p:txBody>
        </p:sp>
        <p:grpSp>
          <p:nvGrpSpPr>
            <p:cNvPr id="320" name="Google Shape;320;p37"/>
            <p:cNvGrpSpPr/>
            <p:nvPr/>
          </p:nvGrpSpPr>
          <p:grpSpPr>
            <a:xfrm>
              <a:off x="2705314" y="887226"/>
              <a:ext cx="3823615" cy="1416995"/>
              <a:chOff x="3156900" y="762900"/>
              <a:chExt cx="3110400" cy="1255200"/>
            </a:xfrm>
          </p:grpSpPr>
          <p:sp>
            <p:nvSpPr>
              <p:cNvPr id="321" name="Google Shape;321;p37"/>
              <p:cNvSpPr/>
              <p:nvPr/>
            </p:nvSpPr>
            <p:spPr>
              <a:xfrm>
                <a:off x="3156900" y="762900"/>
                <a:ext cx="3110400" cy="1255200"/>
              </a:xfrm>
              <a:prstGeom prst="roundRect">
                <a:avLst>
                  <a:gd name="adj" fmla="val 8146"/>
                </a:avLst>
              </a:prstGeom>
              <a:solidFill>
                <a:srgbClr val="EFEFEF"/>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b="1" dirty="0"/>
                  <a:t>Data Augmentation</a:t>
                </a:r>
                <a:endParaRPr sz="2400" b="1" dirty="0"/>
              </a:p>
              <a:p>
                <a:pPr algn="ctr"/>
                <a:endParaRPr sz="2400" b="1" dirty="0"/>
              </a:p>
              <a:p>
                <a:pPr algn="ctr"/>
                <a:endParaRPr sz="2400" b="1" dirty="0"/>
              </a:p>
              <a:p>
                <a:pPr algn="ctr"/>
                <a:endParaRPr sz="2400" b="1" dirty="0"/>
              </a:p>
            </p:txBody>
          </p:sp>
          <p:sp>
            <p:nvSpPr>
              <p:cNvPr id="322" name="Google Shape;322;p37"/>
              <p:cNvSpPr/>
              <p:nvPr/>
            </p:nvSpPr>
            <p:spPr>
              <a:xfrm>
                <a:off x="3247050" y="1218900"/>
                <a:ext cx="1423800" cy="696000"/>
              </a:xfrm>
              <a:prstGeom prst="roundRect">
                <a:avLst>
                  <a:gd name="adj" fmla="val 16667"/>
                </a:avLst>
              </a:prstGeom>
              <a:solidFill>
                <a:srgbClr val="D9EAD3"/>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dirty="0"/>
                  <a:t>Double Redaction</a:t>
                </a:r>
                <a:endParaRPr sz="2133" b="1" dirty="0"/>
              </a:p>
              <a:p>
                <a:pPr algn="ctr"/>
                <a:r>
                  <a:rPr lang="en" sz="2133" b="1" dirty="0"/>
                  <a:t>in IMNTPU-2</a:t>
                </a:r>
                <a:endParaRPr sz="2133" b="1" dirty="0"/>
              </a:p>
            </p:txBody>
          </p:sp>
          <p:sp>
            <p:nvSpPr>
              <p:cNvPr id="323" name="Google Shape;323;p37"/>
              <p:cNvSpPr/>
              <p:nvPr/>
            </p:nvSpPr>
            <p:spPr>
              <a:xfrm>
                <a:off x="4753350" y="1218900"/>
                <a:ext cx="1423800" cy="696000"/>
              </a:xfrm>
              <a:prstGeom prst="roundRect">
                <a:avLst>
                  <a:gd name="adj" fmla="val 16667"/>
                </a:avLst>
              </a:prstGeom>
              <a:solidFill>
                <a:srgbClr val="D9EAD3"/>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dirty="0"/>
                  <a:t>Translation</a:t>
                </a:r>
                <a:endParaRPr sz="2133" b="1" dirty="0"/>
              </a:p>
              <a:p>
                <a:pPr algn="ctr"/>
                <a:r>
                  <a:rPr lang="en" sz="2133" b="1" dirty="0"/>
                  <a:t>in IMNTPU-3</a:t>
                </a:r>
                <a:endParaRPr sz="2133" b="1" dirty="0"/>
              </a:p>
            </p:txBody>
          </p:sp>
        </p:grpSp>
        <p:cxnSp>
          <p:nvCxnSpPr>
            <p:cNvPr id="324" name="Google Shape;324;p37"/>
            <p:cNvCxnSpPr>
              <a:endCxn id="319" idx="2"/>
            </p:cNvCxnSpPr>
            <p:nvPr/>
          </p:nvCxnSpPr>
          <p:spPr>
            <a:xfrm rot="10800000">
              <a:off x="4617167" y="3504027"/>
              <a:ext cx="6000" cy="399600"/>
            </a:xfrm>
            <a:prstGeom prst="straightConnector1">
              <a:avLst/>
            </a:prstGeom>
            <a:noFill/>
            <a:ln w="28575" cap="flat" cmpd="sng">
              <a:solidFill>
                <a:srgbClr val="595959"/>
              </a:solidFill>
              <a:prstDash val="solid"/>
              <a:round/>
              <a:headEnd type="none" w="med" len="med"/>
              <a:tailEnd type="triangle" w="med" len="med"/>
            </a:ln>
          </p:spPr>
        </p:cxnSp>
        <p:cxnSp>
          <p:nvCxnSpPr>
            <p:cNvPr id="325" name="Google Shape;325;p37"/>
            <p:cNvCxnSpPr/>
            <p:nvPr/>
          </p:nvCxnSpPr>
          <p:spPr>
            <a:xfrm rot="10800000">
              <a:off x="4614125" y="2310063"/>
              <a:ext cx="6000" cy="399600"/>
            </a:xfrm>
            <a:prstGeom prst="straightConnector1">
              <a:avLst/>
            </a:prstGeom>
            <a:noFill/>
            <a:ln w="28575" cap="flat" cmpd="sng">
              <a:solidFill>
                <a:srgbClr val="595959"/>
              </a:solidFill>
              <a:prstDash val="solid"/>
              <a:round/>
              <a:headEnd type="none" w="med" len="med"/>
              <a:tailEnd type="triangle" w="med" len="med"/>
            </a:ln>
          </p:spPr>
        </p:cxnSp>
      </p:grpSp>
      <p:pic>
        <p:nvPicPr>
          <p:cNvPr id="326" name="Google Shape;326;p37"/>
          <p:cNvPicPr preferRelativeResize="0"/>
          <p:nvPr/>
        </p:nvPicPr>
        <p:blipFill>
          <a:blip r:embed="rId3">
            <a:alphaModFix/>
          </a:blip>
          <a:stretch>
            <a:fillRect/>
          </a:stretch>
        </p:blipFill>
        <p:spPr>
          <a:xfrm>
            <a:off x="11286801" y="85601"/>
            <a:ext cx="782967" cy="733700"/>
          </a:xfrm>
          <a:prstGeom prst="rect">
            <a:avLst/>
          </a:prstGeom>
          <a:noFill/>
          <a:ln>
            <a:noFill/>
          </a:ln>
        </p:spPr>
      </p:pic>
      <p:pic>
        <p:nvPicPr>
          <p:cNvPr id="15" name="Picture 2" descr="Tweets with replies by NTCIR (@NTCIR) / Twitter">
            <a:extLst>
              <a:ext uri="{FF2B5EF4-FFF2-40B4-BE49-F238E27FC236}">
                <a16:creationId xmlns:a16="http://schemas.microsoft.com/office/drawing/2014/main" id="{0770359E-C3CB-3998-A146-F268BF962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16" name="圖片 15">
            <a:extLst>
              <a:ext uri="{FF2B5EF4-FFF2-40B4-BE49-F238E27FC236}">
                <a16:creationId xmlns:a16="http://schemas.microsoft.com/office/drawing/2014/main" id="{7D12114B-7540-0312-1559-CCFB34B1BA5B}"/>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17" name="Picture 22" descr="Zeals Co., Ltd. | Portfolio | JAFCO Group Co., Ltd.">
            <a:extLst>
              <a:ext uri="{FF2B5EF4-FFF2-40B4-BE49-F238E27FC236}">
                <a16:creationId xmlns:a16="http://schemas.microsoft.com/office/drawing/2014/main" id="{FB6B4719-421E-0686-0603-09F3036F7E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0;p1">
            <a:extLst>
              <a:ext uri="{FF2B5EF4-FFF2-40B4-BE49-F238E27FC236}">
                <a16:creationId xmlns:a16="http://schemas.microsoft.com/office/drawing/2014/main" id="{1A317B06-8F13-A642-C997-D3821A837E1E}"/>
              </a:ext>
            </a:extLst>
          </p:cNvPr>
          <p:cNvSpPr txBox="1">
            <a:spLocks noGrp="1"/>
          </p:cNvSpPr>
          <p:nvPr>
            <p:ph type="ftr" idx="11"/>
          </p:nvPr>
        </p:nvSpPr>
        <p:spPr>
          <a:xfrm>
            <a:off x="3921329" y="6512177"/>
            <a:ext cx="4244786" cy="34442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Arial"/>
                <a:ea typeface="Arial"/>
                <a:cs typeface="Arial"/>
                <a:sym typeface="Arial"/>
              </a:rPr>
              <a:t>NTCIR-16 Conference, June 14-17, 2022, Tokyo, Japan</a:t>
            </a:r>
            <a:endParaRPr dirty="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8"/>
          <p:cNvSpPr txBox="1"/>
          <p:nvPr/>
        </p:nvSpPr>
        <p:spPr>
          <a:xfrm>
            <a:off x="340367" y="1816933"/>
            <a:ext cx="11511200" cy="4124166"/>
          </a:xfrm>
          <a:prstGeom prst="rect">
            <a:avLst/>
          </a:prstGeom>
          <a:noFill/>
          <a:ln>
            <a:noFill/>
          </a:ln>
        </p:spPr>
        <p:txBody>
          <a:bodyPr spcFirstLastPara="1" wrap="square" lIns="121900" tIns="121900" rIns="121900" bIns="121900" anchor="t" anchorCtr="0">
            <a:spAutoFit/>
          </a:bodyPr>
          <a:lstStyle/>
          <a:p>
            <a:pPr marL="609585" indent="-482588">
              <a:lnSpc>
                <a:spcPct val="150000"/>
              </a:lnSpc>
              <a:buSzPts val="2100"/>
              <a:buChar char="●"/>
            </a:pPr>
            <a:r>
              <a:rPr lang="en" sz="2800"/>
              <a:t>IMNTPU1 - We adopted </a:t>
            </a:r>
            <a:r>
              <a:rPr lang="en" sz="2800" b="1">
                <a:solidFill>
                  <a:srgbClr val="4472C4"/>
                </a:solidFill>
              </a:rPr>
              <a:t>XLM-RoBERTa Model</a:t>
            </a:r>
            <a:r>
              <a:rPr lang="en" sz="2800"/>
              <a:t> without data augmentation as our baseline model. </a:t>
            </a:r>
            <a:endParaRPr sz="2800"/>
          </a:p>
          <a:p>
            <a:pPr marL="609585" indent="-482588">
              <a:lnSpc>
                <a:spcPct val="150000"/>
              </a:lnSpc>
              <a:buSzPts val="2100"/>
              <a:buChar char="●"/>
            </a:pPr>
            <a:r>
              <a:rPr lang="en" sz="2800"/>
              <a:t>IMNTPU2 - We adopt </a:t>
            </a:r>
            <a:r>
              <a:rPr lang="en" sz="2800" b="1">
                <a:solidFill>
                  <a:srgbClr val="4472C4"/>
                </a:solidFill>
              </a:rPr>
              <a:t>Double Redaction approach</a:t>
            </a:r>
            <a:r>
              <a:rPr lang="en" sz="2800"/>
              <a:t> for data augmentation in XLM-RoBERTa Model. </a:t>
            </a:r>
            <a:endParaRPr sz="2800"/>
          </a:p>
          <a:p>
            <a:pPr marL="609585" indent="-482588">
              <a:lnSpc>
                <a:spcPct val="150000"/>
              </a:lnSpc>
              <a:buSzPts val="2100"/>
              <a:buChar char="●"/>
            </a:pPr>
            <a:r>
              <a:rPr lang="en" sz="2800"/>
              <a:t>IMNTPU3 - We adopt </a:t>
            </a:r>
            <a:r>
              <a:rPr lang="en" sz="2800" b="1">
                <a:solidFill>
                  <a:srgbClr val="4472C4"/>
                </a:solidFill>
              </a:rPr>
              <a:t>Translation approach</a:t>
            </a:r>
            <a:r>
              <a:rPr lang="en" sz="2800"/>
              <a:t> for data augmentation in XLM-RoBERTa Model.</a:t>
            </a:r>
            <a:endParaRPr sz="2800"/>
          </a:p>
        </p:txBody>
      </p:sp>
      <p:sp>
        <p:nvSpPr>
          <p:cNvPr id="337" name="Google Shape;337;p38"/>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45</a:t>
            </a:fld>
            <a:endParaRPr sz="1333">
              <a:solidFill>
                <a:srgbClr val="B7B7B7"/>
              </a:solidFill>
            </a:endParaRPr>
          </a:p>
        </p:txBody>
      </p:sp>
      <p:sp>
        <p:nvSpPr>
          <p:cNvPr id="334" name="Google Shape;334;p38"/>
          <p:cNvSpPr txBox="1">
            <a:spLocks noGrp="1"/>
          </p:cNvSpPr>
          <p:nvPr>
            <p:ph type="ctrTitle" idx="4294967295"/>
          </p:nvPr>
        </p:nvSpPr>
        <p:spPr>
          <a:xfrm>
            <a:off x="0" y="112185"/>
            <a:ext cx="12192000" cy="1094316"/>
          </a:xfrm>
          <a:prstGeom prst="rect">
            <a:avLst/>
          </a:prstGeom>
        </p:spPr>
        <p:txBody>
          <a:bodyPr spcFirstLastPara="1" vert="horz" wrap="square" lIns="121900" tIns="121900" rIns="121900" bIns="121900" rtlCol="0" anchor="ctr" anchorCtr="0">
            <a:noAutofit/>
          </a:bodyPr>
          <a:lstStyle/>
          <a:p>
            <a:pPr algn="ctr">
              <a:spcBef>
                <a:spcPts val="0"/>
              </a:spcBef>
            </a:pPr>
            <a:r>
              <a:rPr lang="en" sz="5067">
                <a:latin typeface="Arial"/>
                <a:ea typeface="Arial"/>
                <a:cs typeface="Arial"/>
                <a:sym typeface="Arial"/>
              </a:rPr>
              <a:t>Proposed Method </a:t>
            </a:r>
            <a:endParaRPr sz="5067">
              <a:latin typeface="Arial"/>
              <a:ea typeface="Arial"/>
              <a:cs typeface="Arial"/>
              <a:sym typeface="Arial"/>
            </a:endParaRPr>
          </a:p>
        </p:txBody>
      </p:sp>
      <p:pic>
        <p:nvPicPr>
          <p:cNvPr id="335" name="Google Shape;335;p38"/>
          <p:cNvPicPr preferRelativeResize="0"/>
          <p:nvPr/>
        </p:nvPicPr>
        <p:blipFill>
          <a:blip r:embed="rId3">
            <a:alphaModFix/>
          </a:blip>
          <a:stretch>
            <a:fillRect/>
          </a:stretch>
        </p:blipFill>
        <p:spPr>
          <a:xfrm>
            <a:off x="11286801" y="85601"/>
            <a:ext cx="782967" cy="733700"/>
          </a:xfrm>
          <a:prstGeom prst="rect">
            <a:avLst/>
          </a:prstGeom>
          <a:noFill/>
          <a:ln>
            <a:noFill/>
          </a:ln>
        </p:spPr>
      </p:pic>
      <p:pic>
        <p:nvPicPr>
          <p:cNvPr id="7" name="Picture 2" descr="Tweets with replies by NTCIR (@NTCIR) / Twitter">
            <a:extLst>
              <a:ext uri="{FF2B5EF4-FFF2-40B4-BE49-F238E27FC236}">
                <a16:creationId xmlns:a16="http://schemas.microsoft.com/office/drawing/2014/main" id="{0A5B4C98-0F6F-39AF-572C-1879DFC58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a:extLst>
              <a:ext uri="{FF2B5EF4-FFF2-40B4-BE49-F238E27FC236}">
                <a16:creationId xmlns:a16="http://schemas.microsoft.com/office/drawing/2014/main" id="{03352C0C-92F9-799F-2C63-BD7F5C7C9A88}"/>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9" name="Picture 22" descr="Zeals Co., Ltd. | Portfolio | JAFCO Group Co., Ltd.">
            <a:extLst>
              <a:ext uri="{FF2B5EF4-FFF2-40B4-BE49-F238E27FC236}">
                <a16:creationId xmlns:a16="http://schemas.microsoft.com/office/drawing/2014/main" id="{C38761E6-1B04-7A2D-C9F8-BA2C4DB58E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0;p1">
            <a:extLst>
              <a:ext uri="{FF2B5EF4-FFF2-40B4-BE49-F238E27FC236}">
                <a16:creationId xmlns:a16="http://schemas.microsoft.com/office/drawing/2014/main" id="{5B0CB60D-B2A6-E862-06B5-5FA228C50F1F}"/>
              </a:ext>
            </a:extLst>
          </p:cNvPr>
          <p:cNvSpPr txBox="1">
            <a:spLocks noGrp="1"/>
          </p:cNvSpPr>
          <p:nvPr>
            <p:ph type="ftr" idx="11"/>
          </p:nvPr>
        </p:nvSpPr>
        <p:spPr>
          <a:xfrm>
            <a:off x="3921329" y="6512177"/>
            <a:ext cx="4244786" cy="34442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Arial"/>
                <a:ea typeface="Arial"/>
                <a:cs typeface="Arial"/>
                <a:sym typeface="Arial"/>
              </a:rPr>
              <a:t>NTCIR-16 Conference, June 14-17, 2022, Tokyo, Japan</a:t>
            </a:r>
            <a:endParaRPr dirty="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txBox="1"/>
          <p:nvPr/>
        </p:nvSpPr>
        <p:spPr>
          <a:xfrm>
            <a:off x="5793550" y="2065917"/>
            <a:ext cx="6581029" cy="3940141"/>
          </a:xfrm>
          <a:prstGeom prst="rect">
            <a:avLst/>
          </a:prstGeom>
          <a:noFill/>
          <a:ln>
            <a:noFill/>
          </a:ln>
        </p:spPr>
        <p:txBody>
          <a:bodyPr spcFirstLastPara="1" wrap="square" lIns="121900" tIns="121900" rIns="121900" bIns="121900" anchor="t" anchorCtr="0">
            <a:spAutoFit/>
          </a:bodyPr>
          <a:lstStyle/>
          <a:p>
            <a:pPr marL="417590" indent="-423323">
              <a:lnSpc>
                <a:spcPct val="150000"/>
              </a:lnSpc>
              <a:buClr>
                <a:schemeClr val="dk1"/>
              </a:buClr>
              <a:buSzPts val="1400"/>
              <a:buChar char="●"/>
            </a:pPr>
            <a:r>
              <a:rPr lang="en" sz="2667" b="1" dirty="0">
                <a:solidFill>
                  <a:schemeClr val="dk1"/>
                </a:solidFill>
              </a:rPr>
              <a:t>Combine</a:t>
            </a:r>
            <a:r>
              <a:rPr lang="en" sz="2667" dirty="0">
                <a:solidFill>
                  <a:schemeClr val="dk1"/>
                </a:solidFill>
              </a:rPr>
              <a:t> :</a:t>
            </a:r>
            <a:endParaRPr sz="2667" dirty="0">
              <a:solidFill>
                <a:schemeClr val="dk1"/>
              </a:solidFill>
            </a:endParaRPr>
          </a:p>
          <a:p>
            <a:pPr indent="609585">
              <a:lnSpc>
                <a:spcPct val="150000"/>
              </a:lnSpc>
            </a:pPr>
            <a:r>
              <a:rPr lang="en" sz="2667" dirty="0">
                <a:solidFill>
                  <a:schemeClr val="dk1"/>
                </a:solidFill>
              </a:rPr>
              <a:t>cross-lingual language model (XLM)</a:t>
            </a:r>
            <a:endParaRPr sz="2667" dirty="0">
              <a:solidFill>
                <a:schemeClr val="dk1"/>
              </a:solidFill>
            </a:endParaRPr>
          </a:p>
          <a:p>
            <a:pPr marL="417590" indent="-423323">
              <a:lnSpc>
                <a:spcPct val="200000"/>
              </a:lnSpc>
              <a:buClr>
                <a:schemeClr val="dk1"/>
              </a:buClr>
              <a:buSzPts val="1400"/>
              <a:buChar char="●"/>
            </a:pPr>
            <a:r>
              <a:rPr lang="en" sz="2667" b="1" dirty="0">
                <a:solidFill>
                  <a:schemeClr val="dk1"/>
                </a:solidFill>
              </a:rPr>
              <a:t>Tokenizer </a:t>
            </a:r>
            <a:r>
              <a:rPr lang="en" sz="2667" dirty="0">
                <a:solidFill>
                  <a:schemeClr val="dk1"/>
                </a:solidFill>
              </a:rPr>
              <a:t>: add Special Token</a:t>
            </a:r>
            <a:endParaRPr sz="2667" dirty="0">
              <a:solidFill>
                <a:schemeClr val="dk1"/>
              </a:solidFill>
            </a:endParaRPr>
          </a:p>
          <a:p>
            <a:pPr marL="417590" indent="-423323">
              <a:lnSpc>
                <a:spcPct val="200000"/>
              </a:lnSpc>
              <a:buClr>
                <a:schemeClr val="dk1"/>
              </a:buClr>
              <a:buSzPts val="1400"/>
              <a:buChar char="●"/>
            </a:pPr>
            <a:r>
              <a:rPr lang="en" sz="2667" b="1" dirty="0">
                <a:solidFill>
                  <a:schemeClr val="dk1"/>
                </a:solidFill>
              </a:rPr>
              <a:t>Optimizer</a:t>
            </a:r>
            <a:r>
              <a:rPr lang="en" sz="2667" dirty="0">
                <a:solidFill>
                  <a:schemeClr val="dk1"/>
                </a:solidFill>
              </a:rPr>
              <a:t> : Lamb Optimizer</a:t>
            </a:r>
            <a:endParaRPr sz="2667" dirty="0">
              <a:solidFill>
                <a:schemeClr val="dk1"/>
              </a:solidFill>
            </a:endParaRPr>
          </a:p>
          <a:p>
            <a:pPr marL="417590" indent="-423323">
              <a:lnSpc>
                <a:spcPct val="200000"/>
              </a:lnSpc>
              <a:buClr>
                <a:schemeClr val="dk1"/>
              </a:buClr>
              <a:buSzPts val="1400"/>
              <a:buChar char="●"/>
            </a:pPr>
            <a:r>
              <a:rPr lang="en" sz="2667" b="1" dirty="0">
                <a:solidFill>
                  <a:schemeClr val="dk1"/>
                </a:solidFill>
              </a:rPr>
              <a:t>Learning Rate</a:t>
            </a:r>
            <a:r>
              <a:rPr lang="en" sz="2667" dirty="0">
                <a:solidFill>
                  <a:schemeClr val="dk1"/>
                </a:solidFill>
              </a:rPr>
              <a:t> : One-Cycle Policy</a:t>
            </a:r>
            <a:endParaRPr sz="2667" dirty="0">
              <a:solidFill>
                <a:schemeClr val="dk1"/>
              </a:solidFill>
            </a:endParaRPr>
          </a:p>
        </p:txBody>
      </p:sp>
      <p:sp>
        <p:nvSpPr>
          <p:cNvPr id="356" name="Google Shape;356;p39"/>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46</a:t>
            </a:fld>
            <a:endParaRPr sz="1333">
              <a:solidFill>
                <a:srgbClr val="B7B7B7"/>
              </a:solidFill>
            </a:endParaRPr>
          </a:p>
        </p:txBody>
      </p:sp>
      <p:sp>
        <p:nvSpPr>
          <p:cNvPr id="343" name="Google Shape;343;p39"/>
          <p:cNvSpPr txBox="1">
            <a:spLocks noGrp="1"/>
          </p:cNvSpPr>
          <p:nvPr>
            <p:ph type="ctrTitle" idx="4294967295"/>
          </p:nvPr>
        </p:nvSpPr>
        <p:spPr>
          <a:xfrm>
            <a:off x="0" y="444500"/>
            <a:ext cx="12192000" cy="1094317"/>
          </a:xfrm>
          <a:prstGeom prst="rect">
            <a:avLst/>
          </a:prstGeom>
        </p:spPr>
        <p:txBody>
          <a:bodyPr spcFirstLastPara="1" vert="horz" wrap="square" lIns="121900" tIns="121900" rIns="121900" bIns="121900" rtlCol="0" anchor="ctr" anchorCtr="0">
            <a:noAutofit/>
          </a:bodyPr>
          <a:lstStyle/>
          <a:p>
            <a:pPr algn="ctr">
              <a:spcBef>
                <a:spcPts val="0"/>
              </a:spcBef>
            </a:pPr>
            <a:r>
              <a:rPr lang="en" sz="4800" dirty="0">
                <a:latin typeface="Arial"/>
                <a:ea typeface="Arial"/>
                <a:cs typeface="Arial"/>
                <a:sym typeface="Arial"/>
              </a:rPr>
              <a:t>Fine-tuning of XLM-</a:t>
            </a:r>
            <a:r>
              <a:rPr lang="en" sz="4800" dirty="0" err="1">
                <a:latin typeface="Arial"/>
                <a:ea typeface="Arial"/>
                <a:cs typeface="Arial"/>
                <a:sym typeface="Arial"/>
              </a:rPr>
              <a:t>RoBERTa</a:t>
            </a:r>
            <a:br>
              <a:rPr lang="en" sz="4800" dirty="0">
                <a:latin typeface="Arial"/>
                <a:ea typeface="Arial"/>
                <a:cs typeface="Arial"/>
                <a:sym typeface="Arial"/>
              </a:rPr>
            </a:br>
            <a:r>
              <a:rPr lang="en" sz="4800" dirty="0">
                <a:latin typeface="Arial"/>
                <a:ea typeface="Arial"/>
                <a:cs typeface="Arial"/>
                <a:sym typeface="Arial"/>
              </a:rPr>
              <a:t>for IMNTPU at FinNum-3</a:t>
            </a:r>
            <a:endParaRPr sz="4800" dirty="0">
              <a:latin typeface="Arial"/>
              <a:ea typeface="Arial"/>
              <a:cs typeface="Arial"/>
              <a:sym typeface="Arial"/>
            </a:endParaRPr>
          </a:p>
        </p:txBody>
      </p:sp>
      <p:grpSp>
        <p:nvGrpSpPr>
          <p:cNvPr id="2" name="群組 1">
            <a:extLst>
              <a:ext uri="{FF2B5EF4-FFF2-40B4-BE49-F238E27FC236}">
                <a16:creationId xmlns:a16="http://schemas.microsoft.com/office/drawing/2014/main" id="{1C733439-08BA-56A3-F1D8-7EFD9118397C}"/>
              </a:ext>
            </a:extLst>
          </p:cNvPr>
          <p:cNvGrpSpPr/>
          <p:nvPr/>
        </p:nvGrpSpPr>
        <p:grpSpPr>
          <a:xfrm>
            <a:off x="42334" y="2633472"/>
            <a:ext cx="5622589" cy="2993795"/>
            <a:chOff x="28193" y="1899874"/>
            <a:chExt cx="4426923" cy="2357152"/>
          </a:xfrm>
        </p:grpSpPr>
        <p:sp>
          <p:nvSpPr>
            <p:cNvPr id="344" name="Google Shape;344;p39"/>
            <p:cNvSpPr txBox="1"/>
            <p:nvPr/>
          </p:nvSpPr>
          <p:spPr>
            <a:xfrm>
              <a:off x="1764288" y="2830499"/>
              <a:ext cx="1023600" cy="458777"/>
            </a:xfrm>
            <a:prstGeom prst="rect">
              <a:avLst/>
            </a:prstGeom>
            <a:noFill/>
            <a:ln>
              <a:noFill/>
            </a:ln>
          </p:spPr>
          <p:txBody>
            <a:bodyPr spcFirstLastPara="1" wrap="square" lIns="121900" tIns="121900" rIns="121900" bIns="121900" anchor="ctr" anchorCtr="0">
              <a:noAutofit/>
            </a:bodyPr>
            <a:lstStyle/>
            <a:p>
              <a:pPr algn="ctr"/>
              <a:r>
                <a:rPr lang="en" sz="1200" b="1" dirty="0"/>
                <a:t>Fine</a:t>
              </a:r>
              <a:endParaRPr sz="1200" b="1" dirty="0"/>
            </a:p>
            <a:p>
              <a:pPr algn="ctr"/>
              <a:endParaRPr sz="1200" b="1" dirty="0"/>
            </a:p>
            <a:p>
              <a:pPr algn="ctr"/>
              <a:r>
                <a:rPr lang="en" sz="1200" b="1" dirty="0"/>
                <a:t>Tuning</a:t>
              </a:r>
              <a:endParaRPr sz="1200" b="1" dirty="0"/>
            </a:p>
          </p:txBody>
        </p:sp>
        <p:grpSp>
          <p:nvGrpSpPr>
            <p:cNvPr id="345" name="Google Shape;345;p39"/>
            <p:cNvGrpSpPr/>
            <p:nvPr/>
          </p:nvGrpSpPr>
          <p:grpSpPr>
            <a:xfrm>
              <a:off x="28193" y="1899874"/>
              <a:ext cx="4426923" cy="2357152"/>
              <a:chOff x="55625" y="1442674"/>
              <a:chExt cx="4426923" cy="2357152"/>
            </a:xfrm>
          </p:grpSpPr>
          <p:sp>
            <p:nvSpPr>
              <p:cNvPr id="346" name="Google Shape;346;p39"/>
              <p:cNvSpPr/>
              <p:nvPr/>
            </p:nvSpPr>
            <p:spPr>
              <a:xfrm>
                <a:off x="129045" y="1442674"/>
                <a:ext cx="1945200" cy="2357100"/>
              </a:xfrm>
              <a:prstGeom prst="roundRect">
                <a:avLst>
                  <a:gd name="adj" fmla="val 5668"/>
                </a:avLst>
              </a:prstGeom>
              <a:solidFill>
                <a:srgbClr val="F4CCCC"/>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7" name="Google Shape;347;p39"/>
              <p:cNvSpPr txBox="1"/>
              <p:nvPr/>
            </p:nvSpPr>
            <p:spPr>
              <a:xfrm>
                <a:off x="55625" y="2225136"/>
                <a:ext cx="2091900" cy="657300"/>
              </a:xfrm>
              <a:prstGeom prst="rect">
                <a:avLst/>
              </a:prstGeom>
              <a:noFill/>
              <a:ln>
                <a:noFill/>
              </a:ln>
            </p:spPr>
            <p:txBody>
              <a:bodyPr spcFirstLastPara="1" wrap="square" lIns="121900" tIns="121900" rIns="121900" bIns="121900" anchor="ctr" anchorCtr="0">
                <a:noAutofit/>
              </a:bodyPr>
              <a:lstStyle/>
              <a:p>
                <a:pPr algn="ctr"/>
                <a:r>
                  <a:rPr lang="en" sz="2800" b="1">
                    <a:solidFill>
                      <a:srgbClr val="000000"/>
                    </a:solidFill>
                  </a:rPr>
                  <a:t>Pre-trained Model</a:t>
                </a:r>
                <a:endParaRPr sz="2800" b="1">
                  <a:solidFill>
                    <a:srgbClr val="000000"/>
                  </a:solidFill>
                </a:endParaRPr>
              </a:p>
              <a:p>
                <a:pPr algn="ctr"/>
                <a:r>
                  <a:rPr lang="en" sz="2800" b="1">
                    <a:solidFill>
                      <a:schemeClr val="dk1"/>
                    </a:solidFill>
                  </a:rPr>
                  <a:t>XLM-RoBERTa</a:t>
                </a:r>
                <a:endParaRPr sz="2800" b="1"/>
              </a:p>
            </p:txBody>
          </p:sp>
          <p:sp>
            <p:nvSpPr>
              <p:cNvPr id="348" name="Google Shape;348;p39"/>
              <p:cNvSpPr/>
              <p:nvPr/>
            </p:nvSpPr>
            <p:spPr>
              <a:xfrm>
                <a:off x="2537348" y="1442726"/>
                <a:ext cx="1945200" cy="2357100"/>
              </a:xfrm>
              <a:prstGeom prst="roundRect">
                <a:avLst>
                  <a:gd name="adj" fmla="val 5668"/>
                </a:avLst>
              </a:prstGeom>
              <a:solidFill>
                <a:srgbClr val="F3F3F3"/>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 name="Google Shape;349;p39"/>
              <p:cNvSpPr/>
              <p:nvPr/>
            </p:nvSpPr>
            <p:spPr>
              <a:xfrm>
                <a:off x="2635708" y="2602688"/>
                <a:ext cx="1748700" cy="503400"/>
              </a:xfrm>
              <a:prstGeom prst="roundRect">
                <a:avLst>
                  <a:gd name="adj" fmla="val 16667"/>
                </a:avLst>
              </a:prstGeom>
              <a:solidFill>
                <a:srgbClr val="FCE5CD"/>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a:t>One-cycle Policy</a:t>
                </a:r>
                <a:endParaRPr sz="2133" b="1"/>
              </a:p>
            </p:txBody>
          </p:sp>
          <p:sp>
            <p:nvSpPr>
              <p:cNvPr id="350" name="Google Shape;350;p39"/>
              <p:cNvSpPr/>
              <p:nvPr/>
            </p:nvSpPr>
            <p:spPr>
              <a:xfrm>
                <a:off x="2635708" y="3158974"/>
                <a:ext cx="1748700" cy="503400"/>
              </a:xfrm>
              <a:prstGeom prst="roundRect">
                <a:avLst>
                  <a:gd name="adj" fmla="val 16667"/>
                </a:avLst>
              </a:prstGeom>
              <a:solidFill>
                <a:srgbClr val="FCE5CD"/>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a:t>Lamb Optimizer</a:t>
                </a:r>
                <a:endParaRPr sz="2133" b="1"/>
              </a:p>
            </p:txBody>
          </p:sp>
          <p:sp>
            <p:nvSpPr>
              <p:cNvPr id="351" name="Google Shape;351;p39"/>
              <p:cNvSpPr/>
              <p:nvPr/>
            </p:nvSpPr>
            <p:spPr>
              <a:xfrm>
                <a:off x="2635708" y="2046402"/>
                <a:ext cx="1748700" cy="503400"/>
              </a:xfrm>
              <a:prstGeom prst="roundRect">
                <a:avLst>
                  <a:gd name="adj" fmla="val 16667"/>
                </a:avLst>
              </a:prstGeom>
              <a:solidFill>
                <a:srgbClr val="FCE5CD"/>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a:t>Special Token</a:t>
                </a:r>
                <a:endParaRPr sz="2133" b="1"/>
              </a:p>
            </p:txBody>
          </p:sp>
          <p:sp>
            <p:nvSpPr>
              <p:cNvPr id="352" name="Google Shape;352;p39"/>
              <p:cNvSpPr txBox="1"/>
              <p:nvPr/>
            </p:nvSpPr>
            <p:spPr>
              <a:xfrm>
                <a:off x="2635708" y="1630748"/>
                <a:ext cx="1748700" cy="289500"/>
              </a:xfrm>
              <a:prstGeom prst="rect">
                <a:avLst/>
              </a:prstGeom>
              <a:noFill/>
              <a:ln>
                <a:noFill/>
              </a:ln>
            </p:spPr>
            <p:txBody>
              <a:bodyPr spcFirstLastPara="1" wrap="square" lIns="121900" tIns="121900" rIns="121900" bIns="121900" anchor="ctr" anchorCtr="0">
                <a:noAutofit/>
              </a:bodyPr>
              <a:lstStyle/>
              <a:p>
                <a:pPr algn="ctr"/>
                <a:r>
                  <a:rPr lang="en" sz="2933" b="1" dirty="0"/>
                  <a:t>FinNum-3</a:t>
                </a:r>
                <a:endParaRPr sz="2933" b="1" dirty="0"/>
              </a:p>
            </p:txBody>
          </p:sp>
          <p:cxnSp>
            <p:nvCxnSpPr>
              <p:cNvPr id="353" name="Google Shape;353;p39"/>
              <p:cNvCxnSpPr/>
              <p:nvPr/>
            </p:nvCxnSpPr>
            <p:spPr>
              <a:xfrm>
                <a:off x="2074244" y="2620341"/>
                <a:ext cx="444600" cy="1800"/>
              </a:xfrm>
              <a:prstGeom prst="straightConnector1">
                <a:avLst/>
              </a:prstGeom>
              <a:noFill/>
              <a:ln w="28575" cap="flat" cmpd="sng">
                <a:solidFill>
                  <a:srgbClr val="595959"/>
                </a:solidFill>
                <a:prstDash val="solid"/>
                <a:round/>
                <a:headEnd type="none" w="med" len="med"/>
                <a:tailEnd type="triangle" w="med" len="med"/>
              </a:ln>
            </p:spPr>
          </p:cxnSp>
        </p:grpSp>
      </p:grpSp>
      <p:pic>
        <p:nvPicPr>
          <p:cNvPr id="354" name="Google Shape;354;p39"/>
          <p:cNvPicPr preferRelativeResize="0"/>
          <p:nvPr/>
        </p:nvPicPr>
        <p:blipFill>
          <a:blip r:embed="rId3">
            <a:alphaModFix/>
          </a:blip>
          <a:stretch>
            <a:fillRect/>
          </a:stretch>
        </p:blipFill>
        <p:spPr>
          <a:xfrm>
            <a:off x="11286801" y="85601"/>
            <a:ext cx="782967" cy="733700"/>
          </a:xfrm>
          <a:prstGeom prst="rect">
            <a:avLst/>
          </a:prstGeom>
          <a:noFill/>
          <a:ln>
            <a:noFill/>
          </a:ln>
        </p:spPr>
      </p:pic>
      <p:sp>
        <p:nvSpPr>
          <p:cNvPr id="355" name="Google Shape;355;p39"/>
          <p:cNvSpPr txBox="1"/>
          <p:nvPr/>
        </p:nvSpPr>
        <p:spPr>
          <a:xfrm>
            <a:off x="3010400" y="6383567"/>
            <a:ext cx="6171200" cy="533600"/>
          </a:xfrm>
          <a:prstGeom prst="rect">
            <a:avLst/>
          </a:prstGeom>
          <a:noFill/>
          <a:ln>
            <a:noFill/>
          </a:ln>
        </p:spPr>
        <p:txBody>
          <a:bodyPr spcFirstLastPara="1" wrap="square" lIns="121900" tIns="121900" rIns="121900" bIns="121900" anchor="ctr" anchorCtr="0">
            <a:noAutofit/>
          </a:bodyPr>
          <a:lstStyle/>
          <a:p>
            <a:pPr algn="ctr"/>
            <a:r>
              <a:rPr lang="en" sz="1600">
                <a:solidFill>
                  <a:srgbClr val="9E9E9E"/>
                </a:solidFill>
              </a:rPr>
              <a:t>NTCIR-16 Conference, June 14-17, 2022, Tokyo, Japan</a:t>
            </a:r>
            <a:endParaRPr sz="1600">
              <a:solidFill>
                <a:srgbClr val="9E9E9E"/>
              </a:solidFill>
            </a:endParaRPr>
          </a:p>
        </p:txBody>
      </p:sp>
      <p:pic>
        <p:nvPicPr>
          <p:cNvPr id="18" name="Picture 2" descr="Tweets with replies by NTCIR (@NTCIR) / Twitter">
            <a:extLst>
              <a:ext uri="{FF2B5EF4-FFF2-40B4-BE49-F238E27FC236}">
                <a16:creationId xmlns:a16="http://schemas.microsoft.com/office/drawing/2014/main" id="{C30B2C11-301F-5A22-F1F2-36BCA9EED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19" name="圖片 18">
            <a:extLst>
              <a:ext uri="{FF2B5EF4-FFF2-40B4-BE49-F238E27FC236}">
                <a16:creationId xmlns:a16="http://schemas.microsoft.com/office/drawing/2014/main" id="{E130E333-0AE5-7213-647F-4CAD8922BF13}"/>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20" name="Picture 22" descr="Zeals Co., Ltd. | Portfolio | JAFCO Group Co., Ltd.">
            <a:extLst>
              <a:ext uri="{FF2B5EF4-FFF2-40B4-BE49-F238E27FC236}">
                <a16:creationId xmlns:a16="http://schemas.microsoft.com/office/drawing/2014/main" id="{EB8E9CCC-9527-04D7-B2D0-810A4BB4F0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Google Shape;361;p40"/>
          <p:cNvGrpSpPr/>
          <p:nvPr/>
        </p:nvGrpSpPr>
        <p:grpSpPr>
          <a:xfrm>
            <a:off x="912800" y="819301"/>
            <a:ext cx="10366400" cy="5460676"/>
            <a:chOff x="684425" y="1084525"/>
            <a:chExt cx="7774800" cy="4095507"/>
          </a:xfrm>
        </p:grpSpPr>
        <p:sp>
          <p:nvSpPr>
            <p:cNvPr id="362" name="Google Shape;362;p40"/>
            <p:cNvSpPr txBox="1"/>
            <p:nvPr/>
          </p:nvSpPr>
          <p:spPr>
            <a:xfrm>
              <a:off x="684725" y="1084525"/>
              <a:ext cx="7774500" cy="1615941"/>
            </a:xfrm>
            <a:prstGeom prst="rect">
              <a:avLst/>
            </a:prstGeom>
            <a:solidFill>
              <a:srgbClr val="D0E0E3"/>
            </a:solidFill>
            <a:ln>
              <a:noFill/>
            </a:ln>
          </p:spPr>
          <p:txBody>
            <a:bodyPr spcFirstLastPara="1" wrap="square" lIns="121900" tIns="121900" rIns="121900" bIns="121900" anchor="t" anchorCtr="0">
              <a:spAutoFit/>
            </a:bodyPr>
            <a:lstStyle/>
            <a:p>
              <a:pPr algn="ctr"/>
              <a:r>
                <a:rPr lang="en" sz="3200" b="1">
                  <a:solidFill>
                    <a:schemeClr val="dk1"/>
                  </a:solidFill>
                </a:rPr>
                <a:t>Input:</a:t>
              </a:r>
              <a:endParaRPr sz="3200" b="1">
                <a:solidFill>
                  <a:schemeClr val="dk1"/>
                </a:solidFill>
              </a:endParaRPr>
            </a:p>
            <a:p>
              <a:pPr algn="just">
                <a:lnSpc>
                  <a:spcPct val="115000"/>
                </a:lnSpc>
              </a:pPr>
              <a:r>
                <a:rPr lang="en" sz="2667">
                  <a:solidFill>
                    <a:schemeClr val="dk1"/>
                  </a:solidFill>
                  <a:latin typeface="Courier New"/>
                  <a:ea typeface="Courier New"/>
                  <a:cs typeface="Courier New"/>
                  <a:sym typeface="Courier New"/>
                </a:rPr>
                <a:t>Good day and welcome to the Apple Inc. Third Quarter Fiscal Year </a:t>
              </a:r>
              <a:r>
                <a:rPr lang="en" sz="2667">
                  <a:solidFill>
                    <a:srgbClr val="FF0000"/>
                  </a:solidFill>
                  <a:latin typeface="Courier New"/>
                  <a:ea typeface="Courier New"/>
                  <a:cs typeface="Courier New"/>
                  <a:sym typeface="Courier New"/>
                </a:rPr>
                <a:t>2018</a:t>
              </a:r>
              <a:r>
                <a:rPr lang="en" sz="2667">
                  <a:solidFill>
                    <a:schemeClr val="dk1"/>
                  </a:solidFill>
                  <a:latin typeface="Courier New"/>
                  <a:ea typeface="Courier New"/>
                  <a:cs typeface="Courier New"/>
                  <a:sym typeface="Courier New"/>
                </a:rPr>
                <a:t> Earnings Conference Call. Today's call is being recorded.</a:t>
              </a:r>
              <a:endParaRPr sz="2667">
                <a:solidFill>
                  <a:schemeClr val="dk1"/>
                </a:solidFill>
                <a:latin typeface="Courier New"/>
                <a:ea typeface="Courier New"/>
                <a:cs typeface="Courier New"/>
                <a:sym typeface="Courier New"/>
              </a:endParaRPr>
            </a:p>
          </p:txBody>
        </p:sp>
        <p:sp>
          <p:nvSpPr>
            <p:cNvPr id="363" name="Google Shape;363;p40"/>
            <p:cNvSpPr txBox="1"/>
            <p:nvPr/>
          </p:nvSpPr>
          <p:spPr>
            <a:xfrm>
              <a:off x="684725" y="3210100"/>
              <a:ext cx="7774500" cy="1969932"/>
            </a:xfrm>
            <a:prstGeom prst="rect">
              <a:avLst/>
            </a:prstGeom>
            <a:solidFill>
              <a:srgbClr val="D0E0E3"/>
            </a:solidFill>
            <a:ln>
              <a:noFill/>
            </a:ln>
          </p:spPr>
          <p:txBody>
            <a:bodyPr spcFirstLastPara="1" wrap="square" lIns="121900" tIns="121900" rIns="121900" bIns="121900" anchor="t" anchorCtr="0">
              <a:spAutoFit/>
            </a:bodyPr>
            <a:lstStyle/>
            <a:p>
              <a:pPr algn="ctr"/>
              <a:r>
                <a:rPr lang="en" sz="3200" b="1" dirty="0">
                  <a:solidFill>
                    <a:schemeClr val="dk1"/>
                  </a:solidFill>
                </a:rPr>
                <a:t>Output:</a:t>
              </a:r>
              <a:endParaRPr sz="3200" b="1" dirty="0">
                <a:solidFill>
                  <a:schemeClr val="dk1"/>
                </a:solidFill>
              </a:endParaRPr>
            </a:p>
            <a:p>
              <a:pPr algn="just">
                <a:lnSpc>
                  <a:spcPct val="115000"/>
                </a:lnSpc>
              </a:pPr>
              <a:r>
                <a:rPr lang="en" sz="2667" dirty="0">
                  <a:solidFill>
                    <a:schemeClr val="dk1"/>
                  </a:solidFill>
                  <a:latin typeface="Courier New"/>
                  <a:ea typeface="Courier New"/>
                  <a:cs typeface="Courier New"/>
                  <a:sym typeface="Courier New"/>
                </a:rPr>
                <a:t>&lt;s&gt; Good day and welcome to the Apple Inc. Third Quarter Fiscal Year </a:t>
              </a:r>
              <a:r>
                <a:rPr lang="en" sz="2667" dirty="0" err="1">
                  <a:solidFill>
                    <a:schemeClr val="dk1"/>
                  </a:solidFill>
                  <a:latin typeface="Courier New"/>
                  <a:ea typeface="Courier New"/>
                  <a:cs typeface="Courier New"/>
                  <a:sym typeface="Courier New"/>
                </a:rPr>
                <a:t>xxnum</a:t>
              </a:r>
              <a:r>
                <a:rPr lang="en" sz="2667" dirty="0">
                  <a:solidFill>
                    <a:schemeClr val="dk1"/>
                  </a:solidFill>
                  <a:latin typeface="Courier New"/>
                  <a:ea typeface="Courier New"/>
                  <a:cs typeface="Courier New"/>
                  <a:sym typeface="Courier New"/>
                </a:rPr>
                <a:t> </a:t>
              </a:r>
              <a:r>
                <a:rPr lang="en" sz="2667" dirty="0">
                  <a:solidFill>
                    <a:srgbClr val="FF0000"/>
                  </a:solidFill>
                  <a:latin typeface="Courier New"/>
                  <a:ea typeface="Courier New"/>
                  <a:cs typeface="Courier New"/>
                  <a:sym typeface="Courier New"/>
                </a:rPr>
                <a:t>2018</a:t>
              </a:r>
              <a:r>
                <a:rPr lang="en" sz="2667" dirty="0">
                  <a:solidFill>
                    <a:schemeClr val="dk1"/>
                  </a:solidFill>
                  <a:latin typeface="Courier New"/>
                  <a:ea typeface="Courier New"/>
                  <a:cs typeface="Courier New"/>
                  <a:sym typeface="Courier New"/>
                </a:rPr>
                <a:t> Earnings Conference Call. Today's call is being recorded. &lt;/s&gt;	</a:t>
              </a:r>
              <a:endParaRPr sz="2667" dirty="0">
                <a:solidFill>
                  <a:schemeClr val="dk1"/>
                </a:solidFill>
                <a:latin typeface="Courier New"/>
                <a:ea typeface="Courier New"/>
                <a:cs typeface="Courier New"/>
                <a:sym typeface="Courier New"/>
              </a:endParaRPr>
            </a:p>
          </p:txBody>
        </p:sp>
        <p:sp>
          <p:nvSpPr>
            <p:cNvPr id="364" name="Google Shape;364;p40"/>
            <p:cNvSpPr/>
            <p:nvPr/>
          </p:nvSpPr>
          <p:spPr>
            <a:xfrm>
              <a:off x="4523675" y="2654425"/>
              <a:ext cx="255000" cy="511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5" name="Google Shape;365;p40"/>
            <p:cNvSpPr txBox="1"/>
            <p:nvPr/>
          </p:nvSpPr>
          <p:spPr>
            <a:xfrm>
              <a:off x="4831975" y="2716713"/>
              <a:ext cx="2738400" cy="430809"/>
            </a:xfrm>
            <a:prstGeom prst="rect">
              <a:avLst/>
            </a:prstGeom>
            <a:noFill/>
            <a:ln>
              <a:noFill/>
            </a:ln>
          </p:spPr>
          <p:txBody>
            <a:bodyPr spcFirstLastPara="1" wrap="square" lIns="121900" tIns="121900" rIns="121900" bIns="121900" anchor="t" anchorCtr="0">
              <a:spAutoFit/>
            </a:bodyPr>
            <a:lstStyle/>
            <a:p>
              <a:r>
                <a:rPr lang="en" sz="2133" b="1"/>
                <a:t>XLM-RoBERTa Tokenizer</a:t>
              </a:r>
              <a:endParaRPr sz="2133" b="1"/>
            </a:p>
          </p:txBody>
        </p:sp>
        <p:sp>
          <p:nvSpPr>
            <p:cNvPr id="366" name="Google Shape;366;p40"/>
            <p:cNvSpPr/>
            <p:nvPr/>
          </p:nvSpPr>
          <p:spPr>
            <a:xfrm>
              <a:off x="684725" y="3694600"/>
              <a:ext cx="604200" cy="3114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7" name="Google Shape;367;p40"/>
            <p:cNvSpPr/>
            <p:nvPr/>
          </p:nvSpPr>
          <p:spPr>
            <a:xfrm>
              <a:off x="684425" y="4721475"/>
              <a:ext cx="745800" cy="3114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 name="Google Shape;368;p40"/>
            <p:cNvSpPr/>
            <p:nvPr/>
          </p:nvSpPr>
          <p:spPr>
            <a:xfrm>
              <a:off x="4778675" y="4043200"/>
              <a:ext cx="848400" cy="322194"/>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369" name="Google Shape;369;p40"/>
          <p:cNvPicPr preferRelativeResize="0"/>
          <p:nvPr/>
        </p:nvPicPr>
        <p:blipFill>
          <a:blip r:embed="rId3">
            <a:alphaModFix/>
          </a:blip>
          <a:stretch>
            <a:fillRect/>
          </a:stretch>
        </p:blipFill>
        <p:spPr>
          <a:xfrm>
            <a:off x="11286801" y="85601"/>
            <a:ext cx="782967" cy="733700"/>
          </a:xfrm>
          <a:prstGeom prst="rect">
            <a:avLst/>
          </a:prstGeom>
          <a:noFill/>
          <a:ln>
            <a:noFill/>
          </a:ln>
        </p:spPr>
      </p:pic>
      <p:sp>
        <p:nvSpPr>
          <p:cNvPr id="370" name="Google Shape;370;p40"/>
          <p:cNvSpPr txBox="1"/>
          <p:nvPr/>
        </p:nvSpPr>
        <p:spPr>
          <a:xfrm>
            <a:off x="3010400" y="6383567"/>
            <a:ext cx="6171200" cy="533600"/>
          </a:xfrm>
          <a:prstGeom prst="rect">
            <a:avLst/>
          </a:prstGeom>
          <a:noFill/>
          <a:ln>
            <a:noFill/>
          </a:ln>
        </p:spPr>
        <p:txBody>
          <a:bodyPr spcFirstLastPara="1" wrap="square" lIns="121900" tIns="121900" rIns="121900" bIns="121900" anchor="ctr" anchorCtr="0">
            <a:noAutofit/>
          </a:bodyPr>
          <a:lstStyle/>
          <a:p>
            <a:pPr algn="ctr"/>
            <a:r>
              <a:rPr lang="en" sz="1600">
                <a:solidFill>
                  <a:srgbClr val="9E9E9E"/>
                </a:solidFill>
              </a:rPr>
              <a:t>NTCIR-16 Conference, June 14-17, 2022, Tokyo, Japan</a:t>
            </a:r>
            <a:endParaRPr sz="1600">
              <a:solidFill>
                <a:srgbClr val="9E9E9E"/>
              </a:solidFill>
            </a:endParaRPr>
          </a:p>
        </p:txBody>
      </p:sp>
      <p:sp>
        <p:nvSpPr>
          <p:cNvPr id="371" name="Google Shape;371;p40"/>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47</a:t>
            </a:fld>
            <a:endParaRPr sz="1333">
              <a:solidFill>
                <a:srgbClr val="B7B7B7"/>
              </a:solidFill>
            </a:endParaRPr>
          </a:p>
        </p:txBody>
      </p:sp>
      <p:pic>
        <p:nvPicPr>
          <p:cNvPr id="13" name="Picture 2" descr="Tweets with replies by NTCIR (@NTCIR) / Twitter">
            <a:extLst>
              <a:ext uri="{FF2B5EF4-FFF2-40B4-BE49-F238E27FC236}">
                <a16:creationId xmlns:a16="http://schemas.microsoft.com/office/drawing/2014/main" id="{DD800381-C53C-04AA-238F-54235D1E7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14" name="圖片 13">
            <a:extLst>
              <a:ext uri="{FF2B5EF4-FFF2-40B4-BE49-F238E27FC236}">
                <a16:creationId xmlns:a16="http://schemas.microsoft.com/office/drawing/2014/main" id="{0491141E-E582-50AB-0CC0-D8ABD087340A}"/>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15" name="Picture 22" descr="Zeals Co., Ltd. | Portfolio | JAFCO Group Co., Ltd.">
            <a:extLst>
              <a:ext uri="{FF2B5EF4-FFF2-40B4-BE49-F238E27FC236}">
                <a16:creationId xmlns:a16="http://schemas.microsoft.com/office/drawing/2014/main" id="{EDAB046F-B4E7-BB4E-20B8-7256FA3F1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0" name="Google Shape;380;p41"/>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48</a:t>
            </a:fld>
            <a:endParaRPr sz="1333">
              <a:solidFill>
                <a:srgbClr val="B7B7B7"/>
              </a:solidFill>
            </a:endParaRPr>
          </a:p>
        </p:txBody>
      </p:sp>
      <p:sp>
        <p:nvSpPr>
          <p:cNvPr id="376" name="Google Shape;376;p41"/>
          <p:cNvSpPr txBox="1">
            <a:spLocks noGrp="1"/>
          </p:cNvSpPr>
          <p:nvPr>
            <p:ph type="ctrTitle" idx="4294967295"/>
          </p:nvPr>
        </p:nvSpPr>
        <p:spPr>
          <a:xfrm>
            <a:off x="0" y="112185"/>
            <a:ext cx="12192000" cy="1094316"/>
          </a:xfrm>
          <a:prstGeom prst="rect">
            <a:avLst/>
          </a:prstGeom>
        </p:spPr>
        <p:txBody>
          <a:bodyPr spcFirstLastPara="1" vert="horz" wrap="square" lIns="121900" tIns="121900" rIns="121900" bIns="121900" rtlCol="0" anchor="ctr" anchorCtr="0">
            <a:noAutofit/>
          </a:bodyPr>
          <a:lstStyle/>
          <a:p>
            <a:pPr algn="ctr">
              <a:spcBef>
                <a:spcPts val="0"/>
              </a:spcBef>
            </a:pPr>
            <a:r>
              <a:rPr lang="en" sz="5067">
                <a:latin typeface="Arial"/>
                <a:ea typeface="Arial"/>
                <a:cs typeface="Arial"/>
                <a:sym typeface="Arial"/>
              </a:rPr>
              <a:t>IMNTPU2- Double Redaction</a:t>
            </a:r>
            <a:endParaRPr sz="5067">
              <a:latin typeface="Arial"/>
              <a:ea typeface="Arial"/>
              <a:cs typeface="Arial"/>
              <a:sym typeface="Arial"/>
            </a:endParaRPr>
          </a:p>
        </p:txBody>
      </p:sp>
      <p:pic>
        <p:nvPicPr>
          <p:cNvPr id="377" name="Google Shape;377;p41"/>
          <p:cNvPicPr preferRelativeResize="0"/>
          <p:nvPr/>
        </p:nvPicPr>
        <p:blipFill>
          <a:blip r:embed="rId3">
            <a:alphaModFix/>
          </a:blip>
          <a:stretch>
            <a:fillRect/>
          </a:stretch>
        </p:blipFill>
        <p:spPr>
          <a:xfrm>
            <a:off x="2811437" y="1227000"/>
            <a:ext cx="7196800" cy="5126501"/>
          </a:xfrm>
          <a:prstGeom prst="rect">
            <a:avLst/>
          </a:prstGeom>
          <a:noFill/>
          <a:ln>
            <a:noFill/>
          </a:ln>
        </p:spPr>
      </p:pic>
      <p:pic>
        <p:nvPicPr>
          <p:cNvPr id="378" name="Google Shape;378;p41"/>
          <p:cNvPicPr preferRelativeResize="0"/>
          <p:nvPr/>
        </p:nvPicPr>
        <p:blipFill>
          <a:blip r:embed="rId4">
            <a:alphaModFix/>
          </a:blip>
          <a:stretch>
            <a:fillRect/>
          </a:stretch>
        </p:blipFill>
        <p:spPr>
          <a:xfrm>
            <a:off x="11286801" y="85601"/>
            <a:ext cx="782967" cy="733700"/>
          </a:xfrm>
          <a:prstGeom prst="rect">
            <a:avLst/>
          </a:prstGeom>
          <a:noFill/>
          <a:ln>
            <a:noFill/>
          </a:ln>
        </p:spPr>
      </p:pic>
      <p:sp>
        <p:nvSpPr>
          <p:cNvPr id="379" name="Google Shape;379;p41"/>
          <p:cNvSpPr txBox="1"/>
          <p:nvPr/>
        </p:nvSpPr>
        <p:spPr>
          <a:xfrm>
            <a:off x="3010400" y="6383567"/>
            <a:ext cx="6171200" cy="533600"/>
          </a:xfrm>
          <a:prstGeom prst="rect">
            <a:avLst/>
          </a:prstGeom>
          <a:noFill/>
          <a:ln>
            <a:noFill/>
          </a:ln>
        </p:spPr>
        <p:txBody>
          <a:bodyPr spcFirstLastPara="1" wrap="square" lIns="121900" tIns="121900" rIns="121900" bIns="121900" anchor="ctr" anchorCtr="0">
            <a:noAutofit/>
          </a:bodyPr>
          <a:lstStyle/>
          <a:p>
            <a:pPr algn="ctr"/>
            <a:r>
              <a:rPr lang="en" sz="1600">
                <a:solidFill>
                  <a:srgbClr val="9E9E9E"/>
                </a:solidFill>
              </a:rPr>
              <a:t>NTCIR-16 Conference, June 14-17, 2022, Tokyo, Japan</a:t>
            </a:r>
            <a:endParaRPr sz="1600">
              <a:solidFill>
                <a:srgbClr val="9E9E9E"/>
              </a:solidFill>
            </a:endParaRPr>
          </a:p>
        </p:txBody>
      </p:sp>
      <p:pic>
        <p:nvPicPr>
          <p:cNvPr id="7" name="Picture 2" descr="Tweets with replies by NTCIR (@NTCIR) / Twitter">
            <a:extLst>
              <a:ext uri="{FF2B5EF4-FFF2-40B4-BE49-F238E27FC236}">
                <a16:creationId xmlns:a16="http://schemas.microsoft.com/office/drawing/2014/main" id="{75540F88-E5F1-6108-5F2B-550AB69D83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a:extLst>
              <a:ext uri="{FF2B5EF4-FFF2-40B4-BE49-F238E27FC236}">
                <a16:creationId xmlns:a16="http://schemas.microsoft.com/office/drawing/2014/main" id="{71EB3DCE-3FF8-9BDA-8B8B-7A5AE102A6F5}"/>
              </a:ext>
            </a:extLst>
          </p:cNvPr>
          <p:cNvPicPr>
            <a:picLocks noChangeAspect="1"/>
          </p:cNvPicPr>
          <p:nvPr/>
        </p:nvPicPr>
        <p:blipFill rotWithShape="1">
          <a:blip r:embed="rId6">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9" name="Picture 22" descr="Zeals Co., Ltd. | Portfolio | JAFCO Group Co., Ltd.">
            <a:extLst>
              <a:ext uri="{FF2B5EF4-FFF2-40B4-BE49-F238E27FC236}">
                <a16:creationId xmlns:a16="http://schemas.microsoft.com/office/drawing/2014/main" id="{46C86623-9F91-CC98-CC0D-864BC04F29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405" name="Google Shape;405;p42"/>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49</a:t>
            </a:fld>
            <a:endParaRPr sz="1333">
              <a:solidFill>
                <a:srgbClr val="B7B7B7"/>
              </a:solidFill>
            </a:endParaRPr>
          </a:p>
        </p:txBody>
      </p:sp>
      <p:sp>
        <p:nvSpPr>
          <p:cNvPr id="385" name="Google Shape;385;p42"/>
          <p:cNvSpPr txBox="1">
            <a:spLocks noGrp="1"/>
          </p:cNvSpPr>
          <p:nvPr>
            <p:ph type="ctrTitle" idx="4294967295"/>
          </p:nvPr>
        </p:nvSpPr>
        <p:spPr>
          <a:xfrm>
            <a:off x="0" y="110067"/>
            <a:ext cx="12192000" cy="1094317"/>
          </a:xfrm>
          <a:prstGeom prst="rect">
            <a:avLst/>
          </a:prstGeom>
        </p:spPr>
        <p:txBody>
          <a:bodyPr spcFirstLastPara="1" vert="horz" wrap="square" lIns="121900" tIns="121900" rIns="121900" bIns="121900" rtlCol="0" anchor="ctr" anchorCtr="0">
            <a:noAutofit/>
          </a:bodyPr>
          <a:lstStyle/>
          <a:p>
            <a:pPr algn="ctr">
              <a:spcBef>
                <a:spcPts val="0"/>
              </a:spcBef>
            </a:pPr>
            <a:r>
              <a:rPr lang="en" sz="5067" dirty="0">
                <a:latin typeface="Arial"/>
                <a:ea typeface="Arial"/>
                <a:cs typeface="Arial"/>
                <a:sym typeface="Arial"/>
              </a:rPr>
              <a:t>Double Redaction-</a:t>
            </a:r>
            <a:r>
              <a:rPr lang="zh-TW" altLang="en-US" sz="5067" dirty="0">
                <a:latin typeface="Arial"/>
                <a:ea typeface="Arial"/>
                <a:cs typeface="Arial"/>
                <a:sym typeface="Arial"/>
              </a:rPr>
              <a:t> </a:t>
            </a:r>
            <a:r>
              <a:rPr lang="en" sz="5067" dirty="0">
                <a:latin typeface="Arial"/>
                <a:ea typeface="Arial"/>
                <a:cs typeface="Arial"/>
                <a:sym typeface="Arial"/>
              </a:rPr>
              <a:t>English</a:t>
            </a:r>
            <a:endParaRPr sz="5067" dirty="0">
              <a:latin typeface="Arial"/>
              <a:ea typeface="Arial"/>
              <a:cs typeface="Arial"/>
              <a:sym typeface="Arial"/>
            </a:endParaRPr>
          </a:p>
        </p:txBody>
      </p:sp>
      <p:grpSp>
        <p:nvGrpSpPr>
          <p:cNvPr id="388" name="Google Shape;388;p42"/>
          <p:cNvGrpSpPr/>
          <p:nvPr/>
        </p:nvGrpSpPr>
        <p:grpSpPr>
          <a:xfrm>
            <a:off x="5908445" y="3305461"/>
            <a:ext cx="6064099" cy="652198"/>
            <a:chOff x="4531585" y="2654425"/>
            <a:chExt cx="4854903" cy="522148"/>
          </a:xfrm>
        </p:grpSpPr>
        <p:sp>
          <p:nvSpPr>
            <p:cNvPr id="389" name="Google Shape;389;p42"/>
            <p:cNvSpPr/>
            <p:nvPr/>
          </p:nvSpPr>
          <p:spPr>
            <a:xfrm>
              <a:off x="4531585" y="2654425"/>
              <a:ext cx="247089" cy="495921"/>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0" name="Google Shape;390;p42"/>
            <p:cNvSpPr txBox="1"/>
            <p:nvPr/>
          </p:nvSpPr>
          <p:spPr>
            <a:xfrm>
              <a:off x="4778675" y="2716700"/>
              <a:ext cx="4607813" cy="459873"/>
            </a:xfrm>
            <a:prstGeom prst="rect">
              <a:avLst/>
            </a:prstGeom>
            <a:noFill/>
            <a:ln>
              <a:noFill/>
            </a:ln>
          </p:spPr>
          <p:txBody>
            <a:bodyPr spcFirstLastPara="1" wrap="square" lIns="121900" tIns="121900" rIns="121900" bIns="121900" anchor="t" anchorCtr="0">
              <a:spAutoFit/>
            </a:bodyPr>
            <a:lstStyle/>
            <a:p>
              <a:r>
                <a:rPr lang="en" sz="2133" b="1" dirty="0"/>
                <a:t>Double Redaction for Data Augmentation</a:t>
              </a:r>
              <a:endParaRPr sz="2133" b="1" dirty="0"/>
            </a:p>
          </p:txBody>
        </p:sp>
      </p:grpSp>
      <p:grpSp>
        <p:nvGrpSpPr>
          <p:cNvPr id="2" name="群組 1">
            <a:extLst>
              <a:ext uri="{FF2B5EF4-FFF2-40B4-BE49-F238E27FC236}">
                <a16:creationId xmlns:a16="http://schemas.microsoft.com/office/drawing/2014/main" id="{F2E62EBC-AB3F-FDA7-2DCB-575987E630A6}"/>
              </a:ext>
            </a:extLst>
          </p:cNvPr>
          <p:cNvGrpSpPr/>
          <p:nvPr/>
        </p:nvGrpSpPr>
        <p:grpSpPr>
          <a:xfrm>
            <a:off x="1213941" y="3927024"/>
            <a:ext cx="9974852" cy="2626576"/>
            <a:chOff x="684725" y="3210100"/>
            <a:chExt cx="7774500" cy="2047180"/>
          </a:xfrm>
        </p:grpSpPr>
        <p:sp>
          <p:nvSpPr>
            <p:cNvPr id="387" name="Google Shape;387;p42"/>
            <p:cNvSpPr txBox="1"/>
            <p:nvPr/>
          </p:nvSpPr>
          <p:spPr>
            <a:xfrm>
              <a:off x="684725" y="3210100"/>
              <a:ext cx="7774500" cy="2047180"/>
            </a:xfrm>
            <a:prstGeom prst="rect">
              <a:avLst/>
            </a:prstGeom>
            <a:solidFill>
              <a:srgbClr val="D0E0E3"/>
            </a:solidFill>
            <a:ln>
              <a:noFill/>
            </a:ln>
          </p:spPr>
          <p:txBody>
            <a:bodyPr spcFirstLastPara="1" wrap="square" lIns="121900" tIns="121900" rIns="121900" bIns="121900" anchor="t" anchorCtr="0">
              <a:spAutoFit/>
            </a:bodyPr>
            <a:lstStyle/>
            <a:p>
              <a:pPr algn="ctr"/>
              <a:r>
                <a:rPr lang="en" sz="3200" b="1" dirty="0">
                  <a:solidFill>
                    <a:schemeClr val="dk1"/>
                  </a:solidFill>
                </a:rPr>
                <a:t>Output:</a:t>
              </a:r>
              <a:endParaRPr sz="3200" b="1" dirty="0">
                <a:solidFill>
                  <a:schemeClr val="dk1"/>
                </a:solidFill>
              </a:endParaRPr>
            </a:p>
            <a:p>
              <a:pPr algn="just">
                <a:lnSpc>
                  <a:spcPct val="115000"/>
                </a:lnSpc>
              </a:pPr>
              <a:r>
                <a:rPr lang="en" sz="2667" dirty="0">
                  <a:solidFill>
                    <a:schemeClr val="dk1"/>
                  </a:solidFill>
                  <a:latin typeface="Courier New"/>
                  <a:ea typeface="Courier New"/>
                  <a:cs typeface="Courier New"/>
                  <a:sym typeface="Courier New"/>
                </a:rPr>
                <a:t>&lt;s&gt; &lt;mask&gt; day and &lt;mask&gt; to the Apple &lt;mask&gt; &lt;mask&gt; Quarter Fiscal Year </a:t>
              </a:r>
              <a:r>
                <a:rPr lang="en" sz="2667" dirty="0" err="1">
                  <a:solidFill>
                    <a:schemeClr val="dk1"/>
                  </a:solidFill>
                  <a:latin typeface="Courier New"/>
                  <a:ea typeface="Courier New"/>
                  <a:cs typeface="Courier New"/>
                  <a:sym typeface="Courier New"/>
                </a:rPr>
                <a:t>xxnum</a:t>
              </a:r>
              <a:r>
                <a:rPr lang="en" sz="2667" dirty="0">
                  <a:solidFill>
                    <a:schemeClr val="dk1"/>
                  </a:solidFill>
                  <a:latin typeface="Courier New"/>
                  <a:ea typeface="Courier New"/>
                  <a:cs typeface="Courier New"/>
                  <a:sym typeface="Courier New"/>
                </a:rPr>
                <a:t> </a:t>
              </a:r>
              <a:r>
                <a:rPr lang="en" sz="2667" dirty="0">
                  <a:solidFill>
                    <a:srgbClr val="FF0000"/>
                  </a:solidFill>
                  <a:latin typeface="Courier New"/>
                  <a:ea typeface="Courier New"/>
                  <a:cs typeface="Courier New"/>
                  <a:sym typeface="Courier New"/>
                </a:rPr>
                <a:t>2018</a:t>
              </a:r>
              <a:r>
                <a:rPr lang="en" sz="2667" dirty="0">
                  <a:solidFill>
                    <a:schemeClr val="dk1"/>
                  </a:solidFill>
                  <a:latin typeface="Courier New"/>
                  <a:ea typeface="Courier New"/>
                  <a:cs typeface="Courier New"/>
                  <a:sym typeface="Courier New"/>
                </a:rPr>
                <a:t> Earnings Conference Call. Today's call is &lt;mask&gt; recorded. &lt;/s&gt;	</a:t>
              </a:r>
              <a:endParaRPr sz="2667" dirty="0">
                <a:solidFill>
                  <a:schemeClr val="dk1"/>
                </a:solidFill>
                <a:latin typeface="Courier New"/>
                <a:ea typeface="Courier New"/>
                <a:cs typeface="Courier New"/>
                <a:sym typeface="Courier New"/>
              </a:endParaRPr>
            </a:p>
          </p:txBody>
        </p:sp>
        <p:sp>
          <p:nvSpPr>
            <p:cNvPr id="391" name="Google Shape;391;p42"/>
            <p:cNvSpPr/>
            <p:nvPr/>
          </p:nvSpPr>
          <p:spPr>
            <a:xfrm>
              <a:off x="710675" y="3696926"/>
              <a:ext cx="1741200" cy="276774"/>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 name="Google Shape;392;p42"/>
            <p:cNvSpPr/>
            <p:nvPr/>
          </p:nvSpPr>
          <p:spPr>
            <a:xfrm>
              <a:off x="3986125" y="3696926"/>
              <a:ext cx="1007400" cy="3435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 name="Google Shape;393;p42"/>
            <p:cNvSpPr/>
            <p:nvPr/>
          </p:nvSpPr>
          <p:spPr>
            <a:xfrm>
              <a:off x="7374844" y="3696926"/>
              <a:ext cx="1059300" cy="3435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4" name="Google Shape;394;p42"/>
            <p:cNvSpPr/>
            <p:nvPr/>
          </p:nvSpPr>
          <p:spPr>
            <a:xfrm>
              <a:off x="2268336" y="4790500"/>
              <a:ext cx="789900" cy="326278"/>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5" name="Google Shape;395;p42"/>
            <p:cNvSpPr/>
            <p:nvPr/>
          </p:nvSpPr>
          <p:spPr>
            <a:xfrm>
              <a:off x="7407861" y="4429663"/>
              <a:ext cx="951000" cy="3435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 name="Google Shape;396;p42"/>
            <p:cNvSpPr/>
            <p:nvPr/>
          </p:nvSpPr>
          <p:spPr>
            <a:xfrm>
              <a:off x="713233" y="4040425"/>
              <a:ext cx="1059300" cy="3435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397" name="Google Shape;397;p42"/>
          <p:cNvGrpSpPr/>
          <p:nvPr/>
        </p:nvGrpSpPr>
        <p:grpSpPr>
          <a:xfrm>
            <a:off x="1210422" y="1145893"/>
            <a:ext cx="9990751" cy="2154588"/>
            <a:chOff x="684725" y="1084525"/>
            <a:chExt cx="7774500" cy="1676462"/>
          </a:xfrm>
        </p:grpSpPr>
        <p:sp>
          <p:nvSpPr>
            <p:cNvPr id="398" name="Google Shape;398;p42"/>
            <p:cNvSpPr txBox="1"/>
            <p:nvPr/>
          </p:nvSpPr>
          <p:spPr>
            <a:xfrm>
              <a:off x="684725" y="1084525"/>
              <a:ext cx="7774500" cy="1676462"/>
            </a:xfrm>
            <a:prstGeom prst="rect">
              <a:avLst/>
            </a:prstGeom>
            <a:solidFill>
              <a:srgbClr val="D0E0E3"/>
            </a:solidFill>
            <a:ln>
              <a:noFill/>
            </a:ln>
          </p:spPr>
          <p:txBody>
            <a:bodyPr spcFirstLastPara="1" wrap="square" lIns="121900" tIns="121900" rIns="121900" bIns="121900" anchor="t" anchorCtr="0">
              <a:spAutoFit/>
            </a:bodyPr>
            <a:lstStyle/>
            <a:p>
              <a:pPr algn="ctr"/>
              <a:r>
                <a:rPr lang="en" sz="3200" b="1" dirty="0">
                  <a:solidFill>
                    <a:schemeClr val="dk1"/>
                  </a:solidFill>
                </a:rPr>
                <a:t>Input:</a:t>
              </a:r>
              <a:endParaRPr sz="3200" b="1" dirty="0">
                <a:solidFill>
                  <a:schemeClr val="dk1"/>
                </a:solidFill>
              </a:endParaRPr>
            </a:p>
            <a:p>
              <a:pPr algn="just">
                <a:lnSpc>
                  <a:spcPct val="115000"/>
                </a:lnSpc>
              </a:pPr>
              <a:r>
                <a:rPr lang="en" sz="2667" dirty="0">
                  <a:solidFill>
                    <a:schemeClr val="dk1"/>
                  </a:solidFill>
                  <a:latin typeface="Courier New"/>
                  <a:ea typeface="Courier New"/>
                  <a:cs typeface="Courier New"/>
                  <a:sym typeface="Courier New"/>
                </a:rPr>
                <a:t>Good day and welcome to the Apple Inc. Third Quarter Fiscal Year </a:t>
              </a:r>
              <a:r>
                <a:rPr lang="en" sz="2667" dirty="0">
                  <a:solidFill>
                    <a:srgbClr val="FF0000"/>
                  </a:solidFill>
                  <a:latin typeface="Courier New"/>
                  <a:ea typeface="Courier New"/>
                  <a:cs typeface="Courier New"/>
                  <a:sym typeface="Courier New"/>
                </a:rPr>
                <a:t>2018</a:t>
              </a:r>
              <a:r>
                <a:rPr lang="en" sz="2667" dirty="0">
                  <a:solidFill>
                    <a:schemeClr val="dk1"/>
                  </a:solidFill>
                  <a:latin typeface="Courier New"/>
                  <a:ea typeface="Courier New"/>
                  <a:cs typeface="Courier New"/>
                  <a:sym typeface="Courier New"/>
                </a:rPr>
                <a:t> Earnings Conference Call. Today's call is being recorded.</a:t>
              </a:r>
              <a:endParaRPr sz="2667" dirty="0">
                <a:solidFill>
                  <a:schemeClr val="dk1"/>
                </a:solidFill>
                <a:latin typeface="Courier New"/>
                <a:ea typeface="Courier New"/>
                <a:cs typeface="Courier New"/>
                <a:sym typeface="Courier New"/>
              </a:endParaRPr>
            </a:p>
          </p:txBody>
        </p:sp>
        <p:sp>
          <p:nvSpPr>
            <p:cNvPr id="399" name="Google Shape;399;p42"/>
            <p:cNvSpPr/>
            <p:nvPr/>
          </p:nvSpPr>
          <p:spPr>
            <a:xfrm>
              <a:off x="684725" y="1555375"/>
              <a:ext cx="789900" cy="3435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0" name="Google Shape;400;p42"/>
            <p:cNvSpPr/>
            <p:nvPr/>
          </p:nvSpPr>
          <p:spPr>
            <a:xfrm>
              <a:off x="3006493" y="1555375"/>
              <a:ext cx="1204278" cy="3435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1" name="Google Shape;401;p42"/>
            <p:cNvSpPr/>
            <p:nvPr/>
          </p:nvSpPr>
          <p:spPr>
            <a:xfrm>
              <a:off x="6610000" y="1553056"/>
              <a:ext cx="756936" cy="3435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2" name="Google Shape;402;p42"/>
            <p:cNvSpPr/>
            <p:nvPr/>
          </p:nvSpPr>
          <p:spPr>
            <a:xfrm>
              <a:off x="7513780" y="1563073"/>
              <a:ext cx="874500" cy="3435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3" name="Google Shape;403;p42"/>
            <p:cNvSpPr/>
            <p:nvPr/>
          </p:nvSpPr>
          <p:spPr>
            <a:xfrm>
              <a:off x="4238610" y="2268410"/>
              <a:ext cx="819600" cy="3435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404" name="Google Shape;404;p42"/>
          <p:cNvPicPr preferRelativeResize="0"/>
          <p:nvPr/>
        </p:nvPicPr>
        <p:blipFill>
          <a:blip r:embed="rId3">
            <a:alphaModFix/>
          </a:blip>
          <a:stretch>
            <a:fillRect/>
          </a:stretch>
        </p:blipFill>
        <p:spPr>
          <a:xfrm>
            <a:off x="11286801" y="85601"/>
            <a:ext cx="782967" cy="733700"/>
          </a:xfrm>
          <a:prstGeom prst="rect">
            <a:avLst/>
          </a:prstGeom>
          <a:noFill/>
          <a:ln>
            <a:noFill/>
          </a:ln>
        </p:spPr>
      </p:pic>
      <p:pic>
        <p:nvPicPr>
          <p:cNvPr id="24" name="Picture 2" descr="Tweets with replies by NTCIR (@NTCIR) / Twitter">
            <a:extLst>
              <a:ext uri="{FF2B5EF4-FFF2-40B4-BE49-F238E27FC236}">
                <a16:creationId xmlns:a16="http://schemas.microsoft.com/office/drawing/2014/main" id="{78B7E5E0-8BF2-1381-1978-E61F159C7F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25" name="圖片 24">
            <a:extLst>
              <a:ext uri="{FF2B5EF4-FFF2-40B4-BE49-F238E27FC236}">
                <a16:creationId xmlns:a16="http://schemas.microsoft.com/office/drawing/2014/main" id="{11233395-E2FC-55DE-9EDD-25D7C8F72FA0}"/>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26" name="Picture 22" descr="Zeals Co., Ltd. | Portfolio | JAFCO Group Co., Ltd.">
            <a:extLst>
              <a:ext uri="{FF2B5EF4-FFF2-40B4-BE49-F238E27FC236}">
                <a16:creationId xmlns:a16="http://schemas.microsoft.com/office/drawing/2014/main" id="{631B801A-2ACC-24BA-E6B6-F463A72E76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395;p42">
            <a:extLst>
              <a:ext uri="{FF2B5EF4-FFF2-40B4-BE49-F238E27FC236}">
                <a16:creationId xmlns:a16="http://schemas.microsoft.com/office/drawing/2014/main" id="{78C028B3-E18F-4AF9-88C4-382EEF67FE56}"/>
              </a:ext>
            </a:extLst>
          </p:cNvPr>
          <p:cNvSpPr/>
          <p:nvPr/>
        </p:nvSpPr>
        <p:spPr>
          <a:xfrm>
            <a:off x="6995070" y="5051032"/>
            <a:ext cx="1220153" cy="440717"/>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Google Shape;90;p1">
            <a:extLst>
              <a:ext uri="{FF2B5EF4-FFF2-40B4-BE49-F238E27FC236}">
                <a16:creationId xmlns:a16="http://schemas.microsoft.com/office/drawing/2014/main" id="{02AAC099-3738-10EA-2BE5-31404820083B}"/>
              </a:ext>
            </a:extLst>
          </p:cNvPr>
          <p:cNvSpPr txBox="1">
            <a:spLocks noGrp="1"/>
          </p:cNvSpPr>
          <p:nvPr>
            <p:ph type="ftr" idx="11"/>
          </p:nvPr>
        </p:nvSpPr>
        <p:spPr>
          <a:xfrm>
            <a:off x="3921329" y="6512177"/>
            <a:ext cx="4244786" cy="34442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Arial"/>
                <a:ea typeface="Arial"/>
                <a:cs typeface="Arial"/>
                <a:sym typeface="Arial"/>
              </a:rPr>
              <a:t>NTCIR-16 Conference, June 14-17, 2022, Tokyo, Japan</a:t>
            </a:r>
            <a:endParaRPr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8837-5A9C-378D-A0A6-C56CD6860FFE}"/>
              </a:ext>
            </a:extLst>
          </p:cNvPr>
          <p:cNvSpPr>
            <a:spLocks noGrp="1"/>
          </p:cNvSpPr>
          <p:nvPr>
            <p:ph type="title"/>
          </p:nvPr>
        </p:nvSpPr>
        <p:spPr>
          <a:xfrm>
            <a:off x="534389" y="135105"/>
            <a:ext cx="11222181" cy="742226"/>
          </a:xfrm>
        </p:spPr>
        <p:txBody>
          <a:bodyPr>
            <a:normAutofit fontScale="90000"/>
          </a:bodyPr>
          <a:lstStyle/>
          <a:p>
            <a:r>
              <a:rPr lang="en-US" dirty="0"/>
              <a:t>Why NTCIR Evaluation Forum?</a:t>
            </a:r>
          </a:p>
        </p:txBody>
      </p:sp>
      <p:sp>
        <p:nvSpPr>
          <p:cNvPr id="4" name="Slide Number Placeholder 3">
            <a:extLst>
              <a:ext uri="{FF2B5EF4-FFF2-40B4-BE49-F238E27FC236}">
                <a16:creationId xmlns:a16="http://schemas.microsoft.com/office/drawing/2014/main" id="{A6EC9EA1-71A3-8AB5-FC71-B7E7465793B8}"/>
              </a:ext>
            </a:extLst>
          </p:cNvPr>
          <p:cNvSpPr>
            <a:spLocks noGrp="1"/>
          </p:cNvSpPr>
          <p:nvPr>
            <p:ph type="sldNum" sz="quarter" idx="12"/>
          </p:nvPr>
        </p:nvSpPr>
        <p:spPr/>
        <p:txBody>
          <a:bodyPr/>
          <a:lstStyle/>
          <a:p>
            <a:fld id="{5D6FF71F-CF6A-4C46-8F9B-61D49EEA70E3}" type="slidenum">
              <a:rPr lang="en-US" smtClean="0"/>
              <a:t>5</a:t>
            </a:fld>
            <a:endParaRPr lang="en-US"/>
          </a:p>
        </p:txBody>
      </p:sp>
      <p:sp>
        <p:nvSpPr>
          <p:cNvPr id="6" name="TextBox 5">
            <a:extLst>
              <a:ext uri="{FF2B5EF4-FFF2-40B4-BE49-F238E27FC236}">
                <a16:creationId xmlns:a16="http://schemas.microsoft.com/office/drawing/2014/main" id="{98DF6469-708D-1CBF-952E-C64938966677}"/>
              </a:ext>
            </a:extLst>
          </p:cNvPr>
          <p:cNvSpPr txBox="1"/>
          <p:nvPr/>
        </p:nvSpPr>
        <p:spPr>
          <a:xfrm>
            <a:off x="2557875" y="6613857"/>
            <a:ext cx="7076250"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err="1">
                <a:solidFill>
                  <a:schemeClr val="bg1">
                    <a:lumMod val="75000"/>
                  </a:schemeClr>
                </a:solidFill>
              </a:rPr>
              <a:t>Takehiro</a:t>
            </a:r>
            <a:r>
              <a:rPr lang="en-US" sz="1200" dirty="0">
                <a:solidFill>
                  <a:schemeClr val="bg1">
                    <a:lumMod val="75000"/>
                  </a:schemeClr>
                </a:solidFill>
              </a:rPr>
              <a:t> Yamamoto and </a:t>
            </a:r>
            <a:r>
              <a:rPr lang="en-US" sz="1200" dirty="0" err="1">
                <a:solidFill>
                  <a:schemeClr val="bg1">
                    <a:lumMod val="75000"/>
                  </a:schemeClr>
                </a:solidFill>
              </a:rPr>
              <a:t>Zhicheng</a:t>
            </a:r>
            <a:r>
              <a:rPr lang="en-US" sz="1200" dirty="0">
                <a:solidFill>
                  <a:schemeClr val="bg1">
                    <a:lumMod val="75000"/>
                  </a:schemeClr>
                </a:solidFill>
              </a:rPr>
              <a:t> Dou (2022), Overview of NTCIR-16, NTCIR-16 Proceedings</a:t>
            </a:r>
          </a:p>
        </p:txBody>
      </p:sp>
      <p:sp>
        <p:nvSpPr>
          <p:cNvPr id="7" name="Content Placeholder 2">
            <a:extLst>
              <a:ext uri="{FF2B5EF4-FFF2-40B4-BE49-F238E27FC236}">
                <a16:creationId xmlns:a16="http://schemas.microsoft.com/office/drawing/2014/main" id="{8E65DCFF-A7F4-AB96-07D0-5ABDDAEF70D5}"/>
              </a:ext>
            </a:extLst>
          </p:cNvPr>
          <p:cNvSpPr>
            <a:spLocks noGrp="1"/>
          </p:cNvSpPr>
          <p:nvPr>
            <p:ph idx="1"/>
          </p:nvPr>
        </p:nvSpPr>
        <p:spPr>
          <a:xfrm>
            <a:off x="534389" y="1175765"/>
            <a:ext cx="11222181" cy="3300413"/>
          </a:xfrm>
        </p:spPr>
        <p:txBody>
          <a:bodyPr>
            <a:normAutofit/>
          </a:bodyPr>
          <a:lstStyle/>
          <a:p>
            <a:pPr marL="320040" indent="-320040"/>
            <a:r>
              <a:rPr lang="en-US" sz="4000" dirty="0"/>
              <a:t>Can develop a large-scale test collections</a:t>
            </a:r>
          </a:p>
          <a:p>
            <a:pPr marL="320040" indent="-320040"/>
            <a:r>
              <a:rPr lang="en-US" sz="4000" dirty="0"/>
              <a:t>Can fairly compare the systems</a:t>
            </a:r>
          </a:p>
          <a:p>
            <a:pPr marL="320040" indent="-320040"/>
            <a:r>
              <a:rPr lang="en-US" sz="4000" dirty="0"/>
              <a:t>Can communicate with people </a:t>
            </a:r>
            <a:br>
              <a:rPr lang="en-US" sz="4000" dirty="0"/>
            </a:br>
            <a:r>
              <a:rPr lang="en-US" sz="4000" dirty="0"/>
              <a:t>who has the same research interest</a:t>
            </a:r>
          </a:p>
        </p:txBody>
      </p:sp>
      <p:sp>
        <p:nvSpPr>
          <p:cNvPr id="8" name="TextBox 7">
            <a:extLst>
              <a:ext uri="{FF2B5EF4-FFF2-40B4-BE49-F238E27FC236}">
                <a16:creationId xmlns:a16="http://schemas.microsoft.com/office/drawing/2014/main" id="{84BDAFC2-5CA9-7DF4-6FB4-1BB5B5D6ED4D}"/>
              </a:ext>
            </a:extLst>
          </p:cNvPr>
          <p:cNvSpPr txBox="1"/>
          <p:nvPr/>
        </p:nvSpPr>
        <p:spPr>
          <a:xfrm>
            <a:off x="2287336" y="6100579"/>
            <a:ext cx="8114178" cy="461665"/>
          </a:xfrm>
          <a:prstGeom prst="rect">
            <a:avLst/>
          </a:prstGeom>
          <a:noFill/>
        </p:spPr>
        <p:txBody>
          <a:bodyPr wrap="square">
            <a:spAutoFit/>
          </a:bodyPr>
          <a:lstStyle/>
          <a:p>
            <a:r>
              <a:rPr lang="en-US" sz="2400" b="1" dirty="0">
                <a:solidFill>
                  <a:srgbClr val="FF0000"/>
                </a:solidFill>
              </a:rPr>
              <a:t>N</a:t>
            </a:r>
            <a:r>
              <a:rPr lang="en-US" sz="2400" dirty="0"/>
              <a:t>II </a:t>
            </a:r>
            <a:r>
              <a:rPr lang="en-US" sz="2400" b="1" dirty="0"/>
              <a:t>T</a:t>
            </a:r>
            <a:r>
              <a:rPr lang="en-US" sz="2400" dirty="0"/>
              <a:t>estbeds and </a:t>
            </a:r>
            <a:r>
              <a:rPr lang="en-US" sz="2400" b="1" dirty="0">
                <a:solidFill>
                  <a:srgbClr val="FF0000"/>
                </a:solidFill>
              </a:rPr>
              <a:t>C</a:t>
            </a:r>
            <a:r>
              <a:rPr lang="en-US" sz="2400" dirty="0"/>
              <a:t>ommunity for </a:t>
            </a:r>
            <a:r>
              <a:rPr lang="en-US" sz="2400" b="1" dirty="0">
                <a:solidFill>
                  <a:srgbClr val="FF0000"/>
                </a:solidFill>
              </a:rPr>
              <a:t>I</a:t>
            </a:r>
            <a:r>
              <a:rPr lang="en-US" sz="2400" dirty="0"/>
              <a:t>nformation access </a:t>
            </a:r>
            <a:r>
              <a:rPr lang="en-US" sz="2400" b="1" dirty="0">
                <a:solidFill>
                  <a:srgbClr val="FF0000"/>
                </a:solidFill>
              </a:rPr>
              <a:t>R</a:t>
            </a:r>
            <a:r>
              <a:rPr lang="en-US" sz="2400" dirty="0"/>
              <a:t>esearch</a:t>
            </a:r>
          </a:p>
        </p:txBody>
      </p:sp>
      <p:pic>
        <p:nvPicPr>
          <p:cNvPr id="10" name="Google Shape;89;p1">
            <a:extLst>
              <a:ext uri="{FF2B5EF4-FFF2-40B4-BE49-F238E27FC236}">
                <a16:creationId xmlns:a16="http://schemas.microsoft.com/office/drawing/2014/main" id="{947D050D-7E2D-09AC-EEE4-2C6BF581F916}"/>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t="29085" b="24379"/>
          <a:stretch/>
        </p:blipFill>
        <p:spPr>
          <a:xfrm>
            <a:off x="4219986" y="4059043"/>
            <a:ext cx="3407447" cy="2041535"/>
          </a:xfrm>
          <a:prstGeom prst="rect">
            <a:avLst/>
          </a:prstGeom>
          <a:noFill/>
          <a:ln>
            <a:noFill/>
          </a:ln>
        </p:spPr>
      </p:pic>
    </p:spTree>
    <p:extLst>
      <p:ext uri="{BB962C8B-B14F-4D97-AF65-F5344CB8AC3E}">
        <p14:creationId xmlns:p14="http://schemas.microsoft.com/office/powerpoint/2010/main" val="1774901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9" name="Google Shape;419;p43"/>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50</a:t>
            </a:fld>
            <a:endParaRPr sz="1333">
              <a:solidFill>
                <a:srgbClr val="B7B7B7"/>
              </a:solidFill>
            </a:endParaRPr>
          </a:p>
        </p:txBody>
      </p:sp>
      <p:sp>
        <p:nvSpPr>
          <p:cNvPr id="410" name="Google Shape;410;p43"/>
          <p:cNvSpPr txBox="1">
            <a:spLocks noGrp="1"/>
          </p:cNvSpPr>
          <p:nvPr>
            <p:ph type="ctrTitle" idx="4294967295"/>
          </p:nvPr>
        </p:nvSpPr>
        <p:spPr>
          <a:xfrm>
            <a:off x="0" y="110067"/>
            <a:ext cx="12192000" cy="1094317"/>
          </a:xfrm>
          <a:prstGeom prst="rect">
            <a:avLst/>
          </a:prstGeom>
        </p:spPr>
        <p:txBody>
          <a:bodyPr spcFirstLastPara="1" vert="horz" wrap="square" lIns="121900" tIns="121900" rIns="121900" bIns="121900" rtlCol="0" anchor="ctr" anchorCtr="0">
            <a:noAutofit/>
          </a:bodyPr>
          <a:lstStyle/>
          <a:p>
            <a:pPr algn="ctr">
              <a:spcBef>
                <a:spcPts val="0"/>
              </a:spcBef>
            </a:pPr>
            <a:r>
              <a:rPr lang="en" sz="5067" dirty="0">
                <a:latin typeface="Arial"/>
                <a:ea typeface="Arial"/>
                <a:cs typeface="Arial"/>
                <a:sym typeface="Arial"/>
              </a:rPr>
              <a:t>Double Redaction-</a:t>
            </a:r>
            <a:r>
              <a:rPr lang="zh-TW" altLang="en-US" sz="5067" dirty="0">
                <a:latin typeface="Arial"/>
                <a:ea typeface="Arial"/>
                <a:cs typeface="Arial"/>
                <a:sym typeface="Arial"/>
              </a:rPr>
              <a:t> </a:t>
            </a:r>
            <a:r>
              <a:rPr lang="en" sz="5067" dirty="0">
                <a:latin typeface="Arial"/>
                <a:ea typeface="Arial"/>
                <a:cs typeface="Arial"/>
                <a:sym typeface="Arial"/>
              </a:rPr>
              <a:t>Chinese</a:t>
            </a:r>
            <a:endParaRPr sz="5067" dirty="0">
              <a:latin typeface="Arial"/>
              <a:ea typeface="Arial"/>
              <a:cs typeface="Arial"/>
              <a:sym typeface="Arial"/>
            </a:endParaRPr>
          </a:p>
        </p:txBody>
      </p:sp>
      <p:sp>
        <p:nvSpPr>
          <p:cNvPr id="411" name="Google Shape;411;p43"/>
          <p:cNvSpPr txBox="1"/>
          <p:nvPr/>
        </p:nvSpPr>
        <p:spPr>
          <a:xfrm>
            <a:off x="344067" y="1370418"/>
            <a:ext cx="11361200" cy="2339061"/>
          </a:xfrm>
          <a:prstGeom prst="rect">
            <a:avLst/>
          </a:prstGeom>
          <a:solidFill>
            <a:srgbClr val="D0E0E3"/>
          </a:solidFill>
          <a:ln>
            <a:noFill/>
          </a:ln>
        </p:spPr>
        <p:txBody>
          <a:bodyPr spcFirstLastPara="1" wrap="square" lIns="121900" tIns="121900" rIns="121900" bIns="121900" anchor="t" anchorCtr="0">
            <a:spAutoFit/>
          </a:bodyPr>
          <a:lstStyle/>
          <a:p>
            <a:pPr algn="ctr"/>
            <a:r>
              <a:rPr lang="en" sz="2933" b="1">
                <a:solidFill>
                  <a:schemeClr val="dk1"/>
                </a:solidFill>
              </a:rPr>
              <a:t>Input:</a:t>
            </a:r>
            <a:endParaRPr sz="2933" b="1">
              <a:solidFill>
                <a:schemeClr val="dk1"/>
              </a:solidFill>
            </a:endParaRPr>
          </a:p>
          <a:p>
            <a:pPr algn="just"/>
            <a:r>
              <a:rPr lang="en" sz="2000">
                <a:solidFill>
                  <a:schemeClr val="dk1"/>
                </a:solidFill>
                <a:latin typeface="Courier New"/>
                <a:ea typeface="Courier New"/>
                <a:cs typeface="Courier New"/>
                <a:sym typeface="Courier New"/>
              </a:rPr>
              <a:t>巨大為全球最大自行車製造商，擁有捷安特、Liv、Momentum三個自有品牌，營收比重 70%；代工業務佔 30%，最大客戶為 TREK。主要競爭優勢在生產規模龐大，創造了成本優勢，也使其生產工藝不斷精進。品牌經營則有多面向且細膩的操作經驗，2000年和品牌顧問公司 Interbrand 合作，希望用新品牌精神：啟動探索的熱情(InspiringAdventure)連結消費者，開始各項運動行銷操作</a:t>
            </a:r>
            <a:r>
              <a:rPr lang="en" sz="2667">
                <a:solidFill>
                  <a:schemeClr val="dk1"/>
                </a:solidFill>
                <a:latin typeface="Courier New"/>
                <a:ea typeface="Courier New"/>
                <a:cs typeface="Courier New"/>
                <a:sym typeface="Courier New"/>
              </a:rPr>
              <a:t>。</a:t>
            </a:r>
            <a:endParaRPr sz="2667">
              <a:solidFill>
                <a:schemeClr val="dk1"/>
              </a:solidFill>
              <a:latin typeface="Courier New"/>
              <a:ea typeface="Courier New"/>
              <a:cs typeface="Courier New"/>
              <a:sym typeface="Courier New"/>
            </a:endParaRPr>
          </a:p>
        </p:txBody>
      </p:sp>
      <p:sp>
        <p:nvSpPr>
          <p:cNvPr id="412" name="Google Shape;412;p43"/>
          <p:cNvSpPr txBox="1"/>
          <p:nvPr/>
        </p:nvSpPr>
        <p:spPr>
          <a:xfrm>
            <a:off x="344167" y="4178534"/>
            <a:ext cx="11361200" cy="2236406"/>
          </a:xfrm>
          <a:prstGeom prst="rect">
            <a:avLst/>
          </a:prstGeom>
          <a:solidFill>
            <a:srgbClr val="D0E0E3"/>
          </a:solidFill>
          <a:ln>
            <a:noFill/>
          </a:ln>
        </p:spPr>
        <p:txBody>
          <a:bodyPr spcFirstLastPara="1" wrap="square" lIns="121900" tIns="121900" rIns="121900" bIns="121900" anchor="t" anchorCtr="0">
            <a:spAutoFit/>
          </a:bodyPr>
          <a:lstStyle/>
          <a:p>
            <a:pPr algn="ctr"/>
            <a:r>
              <a:rPr lang="en" sz="2933" b="1" dirty="0">
                <a:solidFill>
                  <a:schemeClr val="dk1"/>
                </a:solidFill>
              </a:rPr>
              <a:t>Output:</a:t>
            </a:r>
            <a:endParaRPr sz="2933" b="1" dirty="0">
              <a:solidFill>
                <a:schemeClr val="dk1"/>
              </a:solidFill>
            </a:endParaRPr>
          </a:p>
          <a:p>
            <a:pPr algn="just"/>
            <a:r>
              <a:rPr lang="en" sz="2000" dirty="0">
                <a:solidFill>
                  <a:schemeClr val="dk1"/>
                </a:solidFill>
                <a:latin typeface="Courier New"/>
                <a:ea typeface="Courier New"/>
                <a:cs typeface="Courier New"/>
                <a:sym typeface="Courier New"/>
              </a:rPr>
              <a:t>&lt;mask&gt; </a:t>
            </a:r>
            <a:r>
              <a:rPr lang="en" sz="2000" dirty="0" err="1">
                <a:solidFill>
                  <a:schemeClr val="dk1"/>
                </a:solidFill>
                <a:latin typeface="Courier New"/>
                <a:ea typeface="Courier New"/>
                <a:cs typeface="Courier New"/>
                <a:sym typeface="Courier New"/>
              </a:rPr>
              <a:t>巨大為全球最大自行車製造商，擁有捷安特、Liv、Momentum</a:t>
            </a:r>
            <a:r>
              <a:rPr lang="en" sz="2000" dirty="0">
                <a:solidFill>
                  <a:schemeClr val="dk1"/>
                </a:solidFill>
                <a:latin typeface="Courier New"/>
                <a:ea typeface="Courier New"/>
                <a:cs typeface="Courier New"/>
                <a:sym typeface="Courier New"/>
              </a:rPr>
              <a:t> 三個自有品牌，營收比重70%；</a:t>
            </a:r>
            <a:r>
              <a:rPr lang="en" sz="2000" dirty="0" err="1">
                <a:solidFill>
                  <a:schemeClr val="dk1"/>
                </a:solidFill>
                <a:latin typeface="Courier New"/>
                <a:ea typeface="Courier New"/>
                <a:cs typeface="Courier New"/>
                <a:sym typeface="Courier New"/>
              </a:rPr>
              <a:t>代工業務佔</a:t>
            </a:r>
            <a:r>
              <a:rPr lang="en" sz="2000" dirty="0">
                <a:solidFill>
                  <a:schemeClr val="dk1"/>
                </a:solidFill>
                <a:latin typeface="Courier New"/>
                <a:ea typeface="Courier New"/>
                <a:cs typeface="Courier New"/>
                <a:sym typeface="Courier New"/>
              </a:rPr>
              <a:t> </a:t>
            </a:r>
            <a:r>
              <a:rPr lang="en" sz="2000" dirty="0" err="1">
                <a:solidFill>
                  <a:schemeClr val="dk1"/>
                </a:solidFill>
                <a:latin typeface="Courier New"/>
                <a:ea typeface="Courier New"/>
                <a:cs typeface="Courier New"/>
                <a:sym typeface="Courier New"/>
              </a:rPr>
              <a:t>xxnum</a:t>
            </a:r>
            <a:r>
              <a:rPr lang="en" sz="2000" dirty="0">
                <a:solidFill>
                  <a:schemeClr val="dk1"/>
                </a:solidFill>
                <a:latin typeface="Courier New"/>
                <a:ea typeface="Courier New"/>
                <a:cs typeface="Courier New"/>
                <a:sym typeface="Courier New"/>
              </a:rPr>
              <a:t> 30%，</a:t>
            </a:r>
            <a:r>
              <a:rPr lang="en" sz="2000" dirty="0" err="1">
                <a:solidFill>
                  <a:schemeClr val="dk1"/>
                </a:solidFill>
                <a:latin typeface="Courier New"/>
                <a:ea typeface="Courier New"/>
                <a:cs typeface="Courier New"/>
                <a:sym typeface="Courier New"/>
              </a:rPr>
              <a:t>最大客戶為</a:t>
            </a:r>
            <a:r>
              <a:rPr lang="en" sz="2000" dirty="0">
                <a:solidFill>
                  <a:schemeClr val="dk1"/>
                </a:solidFill>
                <a:latin typeface="Courier New"/>
                <a:ea typeface="Courier New"/>
                <a:cs typeface="Courier New"/>
                <a:sym typeface="Courier New"/>
              </a:rPr>
              <a:t> TREK。主要競爭優勢在生產規模龐大，創造了成本優勢，也使其生產工藝不斷精進。品牌經營則有多面向且細膩的操作經驗，2000 </a:t>
            </a:r>
            <a:r>
              <a:rPr lang="en" sz="2000" dirty="0" err="1">
                <a:solidFill>
                  <a:schemeClr val="dk1"/>
                </a:solidFill>
                <a:latin typeface="Courier New"/>
                <a:ea typeface="Courier New"/>
                <a:cs typeface="Courier New"/>
                <a:sym typeface="Courier New"/>
              </a:rPr>
              <a:t>年和品牌顧問公司</a:t>
            </a:r>
            <a:r>
              <a:rPr lang="en" sz="2000" dirty="0">
                <a:solidFill>
                  <a:schemeClr val="dk1"/>
                </a:solidFill>
                <a:latin typeface="Courier New"/>
                <a:ea typeface="Courier New"/>
                <a:cs typeface="Courier New"/>
                <a:sym typeface="Courier New"/>
              </a:rPr>
              <a:t> Interbrand </a:t>
            </a:r>
            <a:r>
              <a:rPr lang="en" sz="2000" dirty="0" err="1">
                <a:solidFill>
                  <a:schemeClr val="dk1"/>
                </a:solidFill>
                <a:latin typeface="Courier New"/>
                <a:ea typeface="Courier New"/>
                <a:cs typeface="Courier New"/>
                <a:sym typeface="Courier New"/>
              </a:rPr>
              <a:t>合作，希望用新品牌精神：啟動探索的熱情</a:t>
            </a:r>
            <a:r>
              <a:rPr lang="en" sz="2000" dirty="0">
                <a:solidFill>
                  <a:schemeClr val="dk1"/>
                </a:solidFill>
                <a:latin typeface="Courier New"/>
                <a:ea typeface="Courier New"/>
                <a:cs typeface="Courier New"/>
                <a:sym typeface="Courier New"/>
              </a:rPr>
              <a:t>(</a:t>
            </a:r>
            <a:r>
              <a:rPr lang="en" sz="2000" dirty="0" err="1">
                <a:solidFill>
                  <a:schemeClr val="dk1"/>
                </a:solidFill>
                <a:latin typeface="Courier New"/>
                <a:ea typeface="Courier New"/>
                <a:cs typeface="Courier New"/>
                <a:sym typeface="Courier New"/>
              </a:rPr>
              <a:t>InspiringAdventure</a:t>
            </a:r>
            <a:r>
              <a:rPr lang="en" sz="2000" dirty="0">
                <a:solidFill>
                  <a:schemeClr val="dk1"/>
                </a:solidFill>
                <a:latin typeface="Courier New"/>
                <a:ea typeface="Courier New"/>
                <a:cs typeface="Courier New"/>
                <a:sym typeface="Courier New"/>
              </a:rPr>
              <a:t>)</a:t>
            </a:r>
            <a:r>
              <a:rPr lang="en" sz="2000" dirty="0" err="1">
                <a:solidFill>
                  <a:schemeClr val="dk1"/>
                </a:solidFill>
                <a:latin typeface="Courier New"/>
                <a:ea typeface="Courier New"/>
                <a:cs typeface="Courier New"/>
                <a:sym typeface="Courier New"/>
              </a:rPr>
              <a:t>連結消費者，開始各項運動行銷操作</a:t>
            </a:r>
            <a:r>
              <a:rPr lang="en" sz="2000" dirty="0">
                <a:solidFill>
                  <a:schemeClr val="dk1"/>
                </a:solidFill>
                <a:latin typeface="Courier New"/>
                <a:ea typeface="Courier New"/>
                <a:cs typeface="Courier New"/>
                <a:sym typeface="Courier New"/>
              </a:rPr>
              <a:t>。 &lt;/s&gt;</a:t>
            </a:r>
            <a:endParaRPr sz="2667" dirty="0">
              <a:solidFill>
                <a:schemeClr val="dk1"/>
              </a:solidFill>
              <a:latin typeface="Courier New"/>
              <a:ea typeface="Courier New"/>
              <a:cs typeface="Courier New"/>
              <a:sym typeface="Courier New"/>
            </a:endParaRPr>
          </a:p>
        </p:txBody>
      </p:sp>
      <p:sp>
        <p:nvSpPr>
          <p:cNvPr id="413" name="Google Shape;413;p43"/>
          <p:cNvSpPr/>
          <p:nvPr/>
        </p:nvSpPr>
        <p:spPr>
          <a:xfrm>
            <a:off x="5828367" y="3710033"/>
            <a:ext cx="340000" cy="409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4" name="Google Shape;414;p43"/>
          <p:cNvSpPr txBox="1"/>
          <p:nvPr/>
        </p:nvSpPr>
        <p:spPr>
          <a:xfrm>
            <a:off x="6168367" y="3627418"/>
            <a:ext cx="5698400" cy="574412"/>
          </a:xfrm>
          <a:prstGeom prst="rect">
            <a:avLst/>
          </a:prstGeom>
          <a:noFill/>
          <a:ln>
            <a:noFill/>
          </a:ln>
        </p:spPr>
        <p:txBody>
          <a:bodyPr spcFirstLastPara="1" wrap="square" lIns="121900" tIns="121900" rIns="121900" bIns="121900" anchor="t" anchorCtr="0">
            <a:spAutoFit/>
          </a:bodyPr>
          <a:lstStyle/>
          <a:p>
            <a:r>
              <a:rPr lang="en" sz="2133" b="1"/>
              <a:t>Double Redaction for Data Augmentation</a:t>
            </a:r>
            <a:endParaRPr sz="2133" b="1"/>
          </a:p>
        </p:txBody>
      </p:sp>
      <p:sp>
        <p:nvSpPr>
          <p:cNvPr id="415" name="Google Shape;415;p43"/>
          <p:cNvSpPr/>
          <p:nvPr/>
        </p:nvSpPr>
        <p:spPr>
          <a:xfrm>
            <a:off x="418433" y="4725700"/>
            <a:ext cx="1042400" cy="3436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 name="Google Shape;416;p43"/>
          <p:cNvSpPr/>
          <p:nvPr/>
        </p:nvSpPr>
        <p:spPr>
          <a:xfrm>
            <a:off x="3858817" y="5943063"/>
            <a:ext cx="767200" cy="3436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417" name="Google Shape;417;p43"/>
          <p:cNvPicPr preferRelativeResize="0"/>
          <p:nvPr/>
        </p:nvPicPr>
        <p:blipFill>
          <a:blip r:embed="rId3">
            <a:alphaModFix/>
          </a:blip>
          <a:stretch>
            <a:fillRect/>
          </a:stretch>
        </p:blipFill>
        <p:spPr>
          <a:xfrm>
            <a:off x="11286801" y="85601"/>
            <a:ext cx="782967" cy="733700"/>
          </a:xfrm>
          <a:prstGeom prst="rect">
            <a:avLst/>
          </a:prstGeom>
          <a:noFill/>
          <a:ln>
            <a:noFill/>
          </a:ln>
        </p:spPr>
      </p:pic>
      <p:sp>
        <p:nvSpPr>
          <p:cNvPr id="418" name="Google Shape;418;p43"/>
          <p:cNvSpPr txBox="1"/>
          <p:nvPr/>
        </p:nvSpPr>
        <p:spPr>
          <a:xfrm>
            <a:off x="3010400" y="6383567"/>
            <a:ext cx="6171200" cy="533600"/>
          </a:xfrm>
          <a:prstGeom prst="rect">
            <a:avLst/>
          </a:prstGeom>
          <a:noFill/>
          <a:ln>
            <a:noFill/>
          </a:ln>
        </p:spPr>
        <p:txBody>
          <a:bodyPr spcFirstLastPara="1" wrap="square" lIns="121900" tIns="121900" rIns="121900" bIns="121900" anchor="ctr" anchorCtr="0">
            <a:noAutofit/>
          </a:bodyPr>
          <a:lstStyle/>
          <a:p>
            <a:pPr algn="ctr"/>
            <a:r>
              <a:rPr lang="en" sz="1600" dirty="0">
                <a:solidFill>
                  <a:srgbClr val="9E9E9E"/>
                </a:solidFill>
              </a:rPr>
              <a:t>NTCIR-16 Conference, June 14-17, 2022, Tokyo, Japan</a:t>
            </a:r>
            <a:endParaRPr sz="1600" dirty="0">
              <a:solidFill>
                <a:srgbClr val="9E9E9E"/>
              </a:solidFill>
            </a:endParaRPr>
          </a:p>
        </p:txBody>
      </p:sp>
      <p:pic>
        <p:nvPicPr>
          <p:cNvPr id="12" name="Picture 2" descr="Tweets with replies by NTCIR (@NTCIR) / Twitter">
            <a:extLst>
              <a:ext uri="{FF2B5EF4-FFF2-40B4-BE49-F238E27FC236}">
                <a16:creationId xmlns:a16="http://schemas.microsoft.com/office/drawing/2014/main" id="{4968F8F3-A0F8-5024-5978-65298BFC0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12">
            <a:extLst>
              <a:ext uri="{FF2B5EF4-FFF2-40B4-BE49-F238E27FC236}">
                <a16:creationId xmlns:a16="http://schemas.microsoft.com/office/drawing/2014/main" id="{63E7ADA7-F3BC-10A8-21B4-A3C53A07224F}"/>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14" name="Picture 22" descr="Zeals Co., Ltd. | Portfolio | JAFCO Group Co., Ltd.">
            <a:extLst>
              <a:ext uri="{FF2B5EF4-FFF2-40B4-BE49-F238E27FC236}">
                <a16:creationId xmlns:a16="http://schemas.microsoft.com/office/drawing/2014/main" id="{11E0D85D-C948-0EF3-84A8-9ED463F551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416;p43">
            <a:extLst>
              <a:ext uri="{FF2B5EF4-FFF2-40B4-BE49-F238E27FC236}">
                <a16:creationId xmlns:a16="http://schemas.microsoft.com/office/drawing/2014/main" id="{98B0AFD5-7A43-4932-B431-EBB2C493CA9B}"/>
              </a:ext>
            </a:extLst>
          </p:cNvPr>
          <p:cNvSpPr/>
          <p:nvPr/>
        </p:nvSpPr>
        <p:spPr>
          <a:xfrm>
            <a:off x="2520764" y="5062053"/>
            <a:ext cx="1042400" cy="343600"/>
          </a:xfrm>
          <a:prstGeom prst="rect">
            <a:avLst/>
          </a:prstGeom>
          <a:noFill/>
          <a:ln w="38100" cap="flat" cmpd="sng">
            <a:solidFill>
              <a:srgbClr val="609DC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39" name="Google Shape;439;p44"/>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51</a:t>
            </a:fld>
            <a:endParaRPr sz="1333">
              <a:solidFill>
                <a:srgbClr val="B7B7B7"/>
              </a:solidFill>
            </a:endParaRPr>
          </a:p>
        </p:txBody>
      </p:sp>
      <p:sp>
        <p:nvSpPr>
          <p:cNvPr id="424" name="Google Shape;424;p44"/>
          <p:cNvSpPr txBox="1">
            <a:spLocks noGrp="1"/>
          </p:cNvSpPr>
          <p:nvPr>
            <p:ph type="ctrTitle" idx="4294967295"/>
          </p:nvPr>
        </p:nvSpPr>
        <p:spPr>
          <a:xfrm>
            <a:off x="0" y="112185"/>
            <a:ext cx="12192000" cy="1094316"/>
          </a:xfrm>
          <a:prstGeom prst="rect">
            <a:avLst/>
          </a:prstGeom>
        </p:spPr>
        <p:txBody>
          <a:bodyPr spcFirstLastPara="1" vert="horz" wrap="square" lIns="121900" tIns="121900" rIns="121900" bIns="121900" rtlCol="0" anchor="ctr" anchorCtr="0">
            <a:noAutofit/>
          </a:bodyPr>
          <a:lstStyle/>
          <a:p>
            <a:pPr algn="ctr">
              <a:spcBef>
                <a:spcPts val="0"/>
              </a:spcBef>
            </a:pPr>
            <a:r>
              <a:rPr lang="en" sz="5067">
                <a:latin typeface="Arial"/>
                <a:ea typeface="Arial"/>
                <a:cs typeface="Arial"/>
                <a:sym typeface="Arial"/>
              </a:rPr>
              <a:t>IMNTPU3- Translation </a:t>
            </a:r>
            <a:endParaRPr sz="5067">
              <a:latin typeface="Arial"/>
              <a:ea typeface="Arial"/>
              <a:cs typeface="Arial"/>
              <a:sym typeface="Arial"/>
            </a:endParaRPr>
          </a:p>
        </p:txBody>
      </p:sp>
      <p:grpSp>
        <p:nvGrpSpPr>
          <p:cNvPr id="425" name="Google Shape;425;p44"/>
          <p:cNvGrpSpPr/>
          <p:nvPr/>
        </p:nvGrpSpPr>
        <p:grpSpPr>
          <a:xfrm>
            <a:off x="1111954" y="1466268"/>
            <a:ext cx="9678647" cy="1289393"/>
            <a:chOff x="1889250" y="2306763"/>
            <a:chExt cx="5365500" cy="529975"/>
          </a:xfrm>
        </p:grpSpPr>
        <p:sp>
          <p:nvSpPr>
            <p:cNvPr id="426" name="Google Shape;426;p44"/>
            <p:cNvSpPr/>
            <p:nvPr/>
          </p:nvSpPr>
          <p:spPr>
            <a:xfrm>
              <a:off x="1889250" y="2316238"/>
              <a:ext cx="1485900" cy="520500"/>
            </a:xfrm>
            <a:prstGeom prst="roundRect">
              <a:avLst>
                <a:gd name="adj" fmla="val 16667"/>
              </a:avLst>
            </a:prstGeom>
            <a:solidFill>
              <a:srgbClr val="FFF2CC"/>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b="1"/>
                <a:t>Traditional Chinese</a:t>
              </a:r>
              <a:endParaRPr sz="3200" b="1"/>
            </a:p>
          </p:txBody>
        </p:sp>
        <p:sp>
          <p:nvSpPr>
            <p:cNvPr id="427" name="Google Shape;427;p44"/>
            <p:cNvSpPr/>
            <p:nvPr/>
          </p:nvSpPr>
          <p:spPr>
            <a:xfrm>
              <a:off x="3829050" y="2316238"/>
              <a:ext cx="1485900" cy="520500"/>
            </a:xfrm>
            <a:prstGeom prst="roundRect">
              <a:avLst>
                <a:gd name="adj" fmla="val 16667"/>
              </a:avLst>
            </a:prstGeom>
            <a:solidFill>
              <a:srgbClr val="D9EAD3"/>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b="1"/>
                <a:t>English</a:t>
              </a:r>
              <a:endParaRPr sz="3200" b="1"/>
            </a:p>
          </p:txBody>
        </p:sp>
        <p:sp>
          <p:nvSpPr>
            <p:cNvPr id="428" name="Google Shape;428;p44"/>
            <p:cNvSpPr/>
            <p:nvPr/>
          </p:nvSpPr>
          <p:spPr>
            <a:xfrm>
              <a:off x="5768850" y="2306763"/>
              <a:ext cx="1485900" cy="520500"/>
            </a:xfrm>
            <a:prstGeom prst="roundRect">
              <a:avLst>
                <a:gd name="adj" fmla="val 16667"/>
              </a:avLst>
            </a:prstGeom>
            <a:solidFill>
              <a:srgbClr val="F4CCCC"/>
            </a:solidFill>
            <a:ln w="2857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b="1"/>
                <a:t>Simplified Chinese</a:t>
              </a:r>
              <a:endParaRPr sz="3200" b="1"/>
            </a:p>
          </p:txBody>
        </p:sp>
      </p:grpSp>
      <p:cxnSp>
        <p:nvCxnSpPr>
          <p:cNvPr id="429" name="Google Shape;429;p44"/>
          <p:cNvCxnSpPr>
            <a:stCxn id="426" idx="3"/>
            <a:endCxn id="427" idx="1"/>
          </p:cNvCxnSpPr>
          <p:nvPr/>
        </p:nvCxnSpPr>
        <p:spPr>
          <a:xfrm>
            <a:off x="3792319" y="2122491"/>
            <a:ext cx="818800" cy="0"/>
          </a:xfrm>
          <a:prstGeom prst="straightConnector1">
            <a:avLst/>
          </a:prstGeom>
          <a:noFill/>
          <a:ln w="28575" cap="flat" cmpd="sng">
            <a:solidFill>
              <a:srgbClr val="595959"/>
            </a:solidFill>
            <a:prstDash val="solid"/>
            <a:round/>
            <a:headEnd type="none" w="med" len="med"/>
            <a:tailEnd type="triangle" w="med" len="med"/>
          </a:ln>
        </p:spPr>
      </p:cxnSp>
      <p:cxnSp>
        <p:nvCxnSpPr>
          <p:cNvPr id="430" name="Google Shape;430;p44"/>
          <p:cNvCxnSpPr/>
          <p:nvPr/>
        </p:nvCxnSpPr>
        <p:spPr>
          <a:xfrm>
            <a:off x="7288363" y="2111005"/>
            <a:ext cx="818800" cy="0"/>
          </a:xfrm>
          <a:prstGeom prst="straightConnector1">
            <a:avLst/>
          </a:prstGeom>
          <a:noFill/>
          <a:ln w="28575" cap="flat" cmpd="sng">
            <a:solidFill>
              <a:srgbClr val="595959"/>
            </a:solidFill>
            <a:prstDash val="solid"/>
            <a:round/>
            <a:headEnd type="none" w="med" len="med"/>
            <a:tailEnd type="triangle" w="med" len="med"/>
          </a:ln>
        </p:spPr>
      </p:cxnSp>
      <p:sp>
        <p:nvSpPr>
          <p:cNvPr id="431" name="Google Shape;431;p44"/>
          <p:cNvSpPr/>
          <p:nvPr/>
        </p:nvSpPr>
        <p:spPr>
          <a:xfrm>
            <a:off x="469767" y="3055100"/>
            <a:ext cx="3616000" cy="3018800"/>
          </a:xfrm>
          <a:prstGeom prst="rect">
            <a:avLst/>
          </a:prstGeom>
          <a:solidFill>
            <a:srgbClr val="FFF2CC"/>
          </a:solidFill>
          <a:ln>
            <a:noFill/>
          </a:ln>
        </p:spPr>
        <p:txBody>
          <a:bodyPr spcFirstLastPara="1" wrap="square" lIns="121900" tIns="121900" rIns="121900" bIns="121900" anchor="ctr" anchorCtr="0">
            <a:noAutofit/>
          </a:bodyPr>
          <a:lstStyle/>
          <a:p>
            <a:endParaRPr sz="2400"/>
          </a:p>
        </p:txBody>
      </p:sp>
      <p:sp>
        <p:nvSpPr>
          <p:cNvPr id="432" name="Google Shape;432;p44"/>
          <p:cNvSpPr txBox="1"/>
          <p:nvPr/>
        </p:nvSpPr>
        <p:spPr>
          <a:xfrm>
            <a:off x="628167" y="3369101"/>
            <a:ext cx="3299200" cy="2585026"/>
          </a:xfrm>
          <a:prstGeom prst="rect">
            <a:avLst/>
          </a:prstGeom>
          <a:noFill/>
          <a:ln>
            <a:noFill/>
          </a:ln>
        </p:spPr>
        <p:txBody>
          <a:bodyPr spcFirstLastPara="1" wrap="square" lIns="121900" tIns="121900" rIns="121900" bIns="121900" anchor="t" anchorCtr="0">
            <a:spAutoFit/>
          </a:bodyPr>
          <a:lstStyle/>
          <a:p>
            <a:pPr algn="just">
              <a:lnSpc>
                <a:spcPct val="150000"/>
              </a:lnSpc>
            </a:pPr>
            <a:r>
              <a:rPr lang="en" sz="2533">
                <a:solidFill>
                  <a:schemeClr val="dk1"/>
                </a:solidFill>
                <a:latin typeface="Calibri"/>
                <a:ea typeface="Calibri"/>
                <a:cs typeface="Calibri"/>
                <a:sym typeface="Calibri"/>
              </a:rPr>
              <a:t>“ 稅後純益 9.81 億元，YoY+36.36-%，税後 EPS2.62 元，優於預期。”</a:t>
            </a:r>
            <a:endParaRPr sz="2400">
              <a:latin typeface="Calibri"/>
              <a:ea typeface="Calibri"/>
              <a:cs typeface="Calibri"/>
              <a:sym typeface="Calibri"/>
            </a:endParaRPr>
          </a:p>
        </p:txBody>
      </p:sp>
      <p:sp>
        <p:nvSpPr>
          <p:cNvPr id="433" name="Google Shape;433;p44"/>
          <p:cNvSpPr/>
          <p:nvPr/>
        </p:nvSpPr>
        <p:spPr>
          <a:xfrm>
            <a:off x="4143284" y="3055100"/>
            <a:ext cx="3616000" cy="3018800"/>
          </a:xfrm>
          <a:prstGeom prst="rect">
            <a:avLst/>
          </a:prstGeom>
          <a:solidFill>
            <a:srgbClr val="D9EAD3"/>
          </a:solidFill>
          <a:ln>
            <a:noFill/>
          </a:ln>
        </p:spPr>
        <p:txBody>
          <a:bodyPr spcFirstLastPara="1" wrap="square" lIns="121900" tIns="121900" rIns="121900" bIns="121900" anchor="ctr" anchorCtr="0">
            <a:noAutofit/>
          </a:bodyPr>
          <a:lstStyle/>
          <a:p>
            <a:endParaRPr sz="2400"/>
          </a:p>
        </p:txBody>
      </p:sp>
      <p:sp>
        <p:nvSpPr>
          <p:cNvPr id="434" name="Google Shape;434;p44"/>
          <p:cNvSpPr/>
          <p:nvPr/>
        </p:nvSpPr>
        <p:spPr>
          <a:xfrm>
            <a:off x="7816833" y="3055100"/>
            <a:ext cx="3616000" cy="3018800"/>
          </a:xfrm>
          <a:prstGeom prst="rect">
            <a:avLst/>
          </a:prstGeom>
          <a:solidFill>
            <a:srgbClr val="F4CCCC"/>
          </a:solidFill>
          <a:ln>
            <a:noFill/>
          </a:ln>
        </p:spPr>
        <p:txBody>
          <a:bodyPr spcFirstLastPara="1" wrap="square" lIns="121900" tIns="121900" rIns="121900" bIns="121900" anchor="ctr" anchorCtr="0">
            <a:noAutofit/>
          </a:bodyPr>
          <a:lstStyle/>
          <a:p>
            <a:endParaRPr sz="2400"/>
          </a:p>
        </p:txBody>
      </p:sp>
      <p:sp>
        <p:nvSpPr>
          <p:cNvPr id="435" name="Google Shape;435;p44"/>
          <p:cNvSpPr txBox="1"/>
          <p:nvPr/>
        </p:nvSpPr>
        <p:spPr>
          <a:xfrm>
            <a:off x="4244900" y="3076500"/>
            <a:ext cx="3457600" cy="3169738"/>
          </a:xfrm>
          <a:prstGeom prst="rect">
            <a:avLst/>
          </a:prstGeom>
          <a:noFill/>
          <a:ln>
            <a:noFill/>
          </a:ln>
        </p:spPr>
        <p:txBody>
          <a:bodyPr spcFirstLastPara="1" wrap="square" lIns="121900" tIns="121900" rIns="121900" bIns="121900" anchor="t" anchorCtr="0">
            <a:spAutoFit/>
          </a:bodyPr>
          <a:lstStyle/>
          <a:p>
            <a:pPr algn="just">
              <a:lnSpc>
                <a:spcPct val="150000"/>
              </a:lnSpc>
            </a:pPr>
            <a:r>
              <a:rPr lang="en" sz="2533">
                <a:solidFill>
                  <a:schemeClr val="dk1"/>
                </a:solidFill>
                <a:latin typeface="Calibri"/>
                <a:ea typeface="Calibri"/>
                <a:cs typeface="Calibri"/>
                <a:sym typeface="Calibri"/>
              </a:rPr>
              <a:t>“The tax proceeds were $981 million, YoY+36.36 percent and EPS 2.62 percent, higher than expected. ”</a:t>
            </a:r>
            <a:endParaRPr sz="2533">
              <a:solidFill>
                <a:schemeClr val="dk1"/>
              </a:solidFill>
              <a:latin typeface="Calibri"/>
              <a:ea typeface="Calibri"/>
              <a:cs typeface="Calibri"/>
              <a:sym typeface="Calibri"/>
            </a:endParaRPr>
          </a:p>
        </p:txBody>
      </p:sp>
      <p:sp>
        <p:nvSpPr>
          <p:cNvPr id="436" name="Google Shape;436;p44"/>
          <p:cNvSpPr txBox="1"/>
          <p:nvPr/>
        </p:nvSpPr>
        <p:spPr>
          <a:xfrm>
            <a:off x="7975233" y="3369100"/>
            <a:ext cx="3299200" cy="2585026"/>
          </a:xfrm>
          <a:prstGeom prst="rect">
            <a:avLst/>
          </a:prstGeom>
          <a:noFill/>
          <a:ln>
            <a:noFill/>
          </a:ln>
        </p:spPr>
        <p:txBody>
          <a:bodyPr spcFirstLastPara="1" wrap="square" lIns="121900" tIns="121900" rIns="121900" bIns="121900" anchor="t" anchorCtr="0">
            <a:spAutoFit/>
          </a:bodyPr>
          <a:lstStyle/>
          <a:p>
            <a:pPr algn="just">
              <a:lnSpc>
                <a:spcPct val="150000"/>
              </a:lnSpc>
            </a:pPr>
            <a:r>
              <a:rPr lang="en" sz="2533">
                <a:solidFill>
                  <a:schemeClr val="dk1"/>
                </a:solidFill>
                <a:latin typeface="Calibri"/>
                <a:ea typeface="Calibri"/>
                <a:cs typeface="Calibri"/>
                <a:sym typeface="Calibri"/>
              </a:rPr>
              <a:t>“ 税后净利润为 9.81 亿美元，YoY+36.36%，扣除 ESP 2.62 税后利润比预期的要高。”</a:t>
            </a:r>
            <a:endParaRPr sz="2533">
              <a:solidFill>
                <a:schemeClr val="dk1"/>
              </a:solidFill>
              <a:latin typeface="Calibri"/>
              <a:ea typeface="Calibri"/>
              <a:cs typeface="Calibri"/>
              <a:sym typeface="Calibri"/>
            </a:endParaRPr>
          </a:p>
        </p:txBody>
      </p:sp>
      <p:pic>
        <p:nvPicPr>
          <p:cNvPr id="437" name="Google Shape;437;p44"/>
          <p:cNvPicPr preferRelativeResize="0"/>
          <p:nvPr/>
        </p:nvPicPr>
        <p:blipFill>
          <a:blip r:embed="rId3">
            <a:alphaModFix/>
          </a:blip>
          <a:stretch>
            <a:fillRect/>
          </a:stretch>
        </p:blipFill>
        <p:spPr>
          <a:xfrm>
            <a:off x="11286801" y="85601"/>
            <a:ext cx="782967" cy="733700"/>
          </a:xfrm>
          <a:prstGeom prst="rect">
            <a:avLst/>
          </a:prstGeom>
          <a:noFill/>
          <a:ln>
            <a:noFill/>
          </a:ln>
        </p:spPr>
      </p:pic>
      <p:sp>
        <p:nvSpPr>
          <p:cNvPr id="438" name="Google Shape;438;p44"/>
          <p:cNvSpPr txBox="1"/>
          <p:nvPr/>
        </p:nvSpPr>
        <p:spPr>
          <a:xfrm>
            <a:off x="3010400" y="6383567"/>
            <a:ext cx="6171200" cy="533600"/>
          </a:xfrm>
          <a:prstGeom prst="rect">
            <a:avLst/>
          </a:prstGeom>
          <a:noFill/>
          <a:ln>
            <a:noFill/>
          </a:ln>
        </p:spPr>
        <p:txBody>
          <a:bodyPr spcFirstLastPara="1" wrap="square" lIns="121900" tIns="121900" rIns="121900" bIns="121900" anchor="ctr" anchorCtr="0">
            <a:noAutofit/>
          </a:bodyPr>
          <a:lstStyle/>
          <a:p>
            <a:pPr algn="ctr"/>
            <a:r>
              <a:rPr lang="en" sz="1600">
                <a:solidFill>
                  <a:srgbClr val="9E9E9E"/>
                </a:solidFill>
              </a:rPr>
              <a:t>NTCIR-16 Conference, June 14-17, 2022, Tokyo, Japan</a:t>
            </a:r>
            <a:endParaRPr sz="1600">
              <a:solidFill>
                <a:srgbClr val="9E9E9E"/>
              </a:solidFill>
            </a:endParaRPr>
          </a:p>
        </p:txBody>
      </p:sp>
      <p:pic>
        <p:nvPicPr>
          <p:cNvPr id="18" name="Picture 2" descr="Tweets with replies by NTCIR (@NTCIR) / Twitter">
            <a:extLst>
              <a:ext uri="{FF2B5EF4-FFF2-40B4-BE49-F238E27FC236}">
                <a16:creationId xmlns:a16="http://schemas.microsoft.com/office/drawing/2014/main" id="{7255D723-53EB-F5E3-DACA-3281354C4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19" name="圖片 18">
            <a:extLst>
              <a:ext uri="{FF2B5EF4-FFF2-40B4-BE49-F238E27FC236}">
                <a16:creationId xmlns:a16="http://schemas.microsoft.com/office/drawing/2014/main" id="{C6EC0A1F-3416-B09F-D819-AAA505556959}"/>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20" name="Picture 22" descr="Zeals Co., Ltd. | Portfolio | JAFCO Group Co., Ltd.">
            <a:extLst>
              <a:ext uri="{FF2B5EF4-FFF2-40B4-BE49-F238E27FC236}">
                <a16:creationId xmlns:a16="http://schemas.microsoft.com/office/drawing/2014/main" id="{C0AC79F7-B6F7-0E46-C69E-3EE8D85E37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8" name="Google Shape;448;p45"/>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52</a:t>
            </a:fld>
            <a:endParaRPr sz="1333">
              <a:solidFill>
                <a:srgbClr val="B7B7B7"/>
              </a:solidFill>
            </a:endParaRPr>
          </a:p>
        </p:txBody>
      </p:sp>
      <p:sp>
        <p:nvSpPr>
          <p:cNvPr id="444" name="Google Shape;444;p45"/>
          <p:cNvSpPr txBox="1">
            <a:spLocks noGrp="1"/>
          </p:cNvSpPr>
          <p:nvPr>
            <p:ph type="ctrTitle" idx="4294967295"/>
          </p:nvPr>
        </p:nvSpPr>
        <p:spPr>
          <a:xfrm>
            <a:off x="0" y="112185"/>
            <a:ext cx="12192000" cy="1094316"/>
          </a:xfrm>
          <a:prstGeom prst="rect">
            <a:avLst/>
          </a:prstGeom>
        </p:spPr>
        <p:txBody>
          <a:bodyPr spcFirstLastPara="1" vert="horz" wrap="square" lIns="121900" tIns="121900" rIns="121900" bIns="121900" rtlCol="0" anchor="ctr" anchorCtr="0">
            <a:noAutofit/>
          </a:bodyPr>
          <a:lstStyle/>
          <a:p>
            <a:pPr algn="ctr">
              <a:spcBef>
                <a:spcPts val="0"/>
              </a:spcBef>
            </a:pPr>
            <a:r>
              <a:rPr lang="en" sz="5067">
                <a:latin typeface="Arial"/>
                <a:ea typeface="Arial"/>
                <a:cs typeface="Arial"/>
                <a:sym typeface="Arial"/>
              </a:rPr>
              <a:t>Performance- Chinese</a:t>
            </a:r>
            <a:endParaRPr sz="5067">
              <a:latin typeface="Arial"/>
              <a:ea typeface="Arial"/>
              <a:cs typeface="Arial"/>
              <a:sym typeface="Arial"/>
            </a:endParaRPr>
          </a:p>
        </p:txBody>
      </p:sp>
      <p:graphicFrame>
        <p:nvGraphicFramePr>
          <p:cNvPr id="445" name="Google Shape;445;p45"/>
          <p:cNvGraphicFramePr/>
          <p:nvPr/>
        </p:nvGraphicFramePr>
        <p:xfrm>
          <a:off x="314051" y="1520551"/>
          <a:ext cx="11563799" cy="4551600"/>
        </p:xfrm>
        <a:graphic>
          <a:graphicData uri="http://schemas.openxmlformats.org/drawingml/2006/table">
            <a:tbl>
              <a:tblPr>
                <a:noFill/>
              </a:tblPr>
              <a:tblGrid>
                <a:gridCol w="5520233">
                  <a:extLst>
                    <a:ext uri="{9D8B030D-6E8A-4147-A177-3AD203B41FA5}">
                      <a16:colId xmlns:a16="http://schemas.microsoft.com/office/drawing/2014/main" val="20000"/>
                    </a:ext>
                  </a:extLst>
                </a:gridCol>
                <a:gridCol w="2534733">
                  <a:extLst>
                    <a:ext uri="{9D8B030D-6E8A-4147-A177-3AD203B41FA5}">
                      <a16:colId xmlns:a16="http://schemas.microsoft.com/office/drawing/2014/main" val="20001"/>
                    </a:ext>
                  </a:extLst>
                </a:gridCol>
                <a:gridCol w="3508833">
                  <a:extLst>
                    <a:ext uri="{9D8B030D-6E8A-4147-A177-3AD203B41FA5}">
                      <a16:colId xmlns:a16="http://schemas.microsoft.com/office/drawing/2014/main" val="20002"/>
                    </a:ext>
                  </a:extLst>
                </a:gridCol>
              </a:tblGrid>
              <a:tr h="1137900">
                <a:tc>
                  <a:txBody>
                    <a:bodyPr/>
                    <a:lstStyle/>
                    <a:p>
                      <a:pPr marL="0" lvl="0" indent="0" algn="ctr" rtl="0">
                        <a:spcBef>
                          <a:spcPts val="0"/>
                        </a:spcBef>
                        <a:spcAft>
                          <a:spcPts val="0"/>
                        </a:spcAft>
                        <a:buNone/>
                      </a:pPr>
                      <a:r>
                        <a:rPr lang="en" sz="2900">
                          <a:solidFill>
                            <a:schemeClr val="dk1"/>
                          </a:solidFill>
                        </a:rPr>
                        <a:t>Run</a:t>
                      </a:r>
                      <a:endParaRPr sz="2900">
                        <a:solidFill>
                          <a:schemeClr val="dk1"/>
                        </a:solidFill>
                      </a:endParaRPr>
                    </a:p>
                  </a:txBody>
                  <a:tcPr marL="121900" marR="121900" marT="121900" marB="121900" anchor="ctr">
                    <a:solidFill>
                      <a:srgbClr val="D9D2E9"/>
                    </a:solidFill>
                  </a:tcPr>
                </a:tc>
                <a:tc>
                  <a:txBody>
                    <a:bodyPr/>
                    <a:lstStyle/>
                    <a:p>
                      <a:pPr marL="0" lvl="0" indent="0" algn="ctr" rtl="0">
                        <a:spcBef>
                          <a:spcPts val="0"/>
                        </a:spcBef>
                        <a:spcAft>
                          <a:spcPts val="0"/>
                        </a:spcAft>
                        <a:buNone/>
                      </a:pPr>
                      <a:r>
                        <a:rPr lang="en" sz="2900">
                          <a:solidFill>
                            <a:schemeClr val="dk1"/>
                          </a:solidFill>
                        </a:rPr>
                        <a:t>Dev Set</a:t>
                      </a:r>
                      <a:endParaRPr sz="2900">
                        <a:solidFill>
                          <a:schemeClr val="dk1"/>
                        </a:solidFill>
                      </a:endParaRPr>
                    </a:p>
                    <a:p>
                      <a:pPr marL="0" lvl="0" indent="0" algn="ctr" rtl="0">
                        <a:spcBef>
                          <a:spcPts val="0"/>
                        </a:spcBef>
                        <a:spcAft>
                          <a:spcPts val="0"/>
                        </a:spcAft>
                        <a:buNone/>
                      </a:pPr>
                      <a:r>
                        <a:rPr lang="en" sz="2900">
                          <a:solidFill>
                            <a:schemeClr val="dk1"/>
                          </a:solidFill>
                        </a:rPr>
                        <a:t>F1-Score(%)</a:t>
                      </a:r>
                      <a:endParaRPr sz="2900">
                        <a:solidFill>
                          <a:schemeClr val="dk1"/>
                        </a:solidFill>
                      </a:endParaRPr>
                    </a:p>
                  </a:txBody>
                  <a:tcPr marL="121900" marR="121900" marT="121900" marB="121900" anchor="ctr">
                    <a:solidFill>
                      <a:srgbClr val="D9D2E9"/>
                    </a:solidFill>
                  </a:tcPr>
                </a:tc>
                <a:tc>
                  <a:txBody>
                    <a:bodyPr/>
                    <a:lstStyle/>
                    <a:p>
                      <a:pPr marL="0" lvl="0" indent="0" algn="ctr" rtl="0">
                        <a:spcBef>
                          <a:spcPts val="0"/>
                        </a:spcBef>
                        <a:spcAft>
                          <a:spcPts val="0"/>
                        </a:spcAft>
                        <a:buClr>
                          <a:schemeClr val="dk1"/>
                        </a:buClr>
                        <a:buSzPts val="1100"/>
                        <a:buFont typeface="Arial"/>
                        <a:buNone/>
                      </a:pPr>
                      <a:r>
                        <a:rPr lang="en" sz="2900">
                          <a:solidFill>
                            <a:schemeClr val="dk1"/>
                          </a:solidFill>
                        </a:rPr>
                        <a:t>Test Set</a:t>
                      </a:r>
                      <a:endParaRPr sz="2900">
                        <a:solidFill>
                          <a:schemeClr val="dk1"/>
                        </a:solidFill>
                      </a:endParaRPr>
                    </a:p>
                    <a:p>
                      <a:pPr marL="0" lvl="0" indent="0" algn="ctr" rtl="0">
                        <a:spcBef>
                          <a:spcPts val="0"/>
                        </a:spcBef>
                        <a:spcAft>
                          <a:spcPts val="0"/>
                        </a:spcAft>
                        <a:buNone/>
                      </a:pPr>
                      <a:r>
                        <a:rPr lang="en" sz="2900">
                          <a:solidFill>
                            <a:schemeClr val="dk1"/>
                          </a:solidFill>
                        </a:rPr>
                        <a:t>F1-Score(%)</a:t>
                      </a:r>
                      <a:endParaRPr sz="2900">
                        <a:solidFill>
                          <a:schemeClr val="dk1"/>
                        </a:solidFill>
                      </a:endParaRPr>
                    </a:p>
                  </a:txBody>
                  <a:tcPr marL="121900" marR="121900" marT="121900" marB="121900" anchor="ctr">
                    <a:solidFill>
                      <a:srgbClr val="D9D2E9"/>
                    </a:solidFill>
                  </a:tcPr>
                </a:tc>
                <a:extLst>
                  <a:ext uri="{0D108BD9-81ED-4DB2-BD59-A6C34878D82A}">
                    <a16:rowId xmlns:a16="http://schemas.microsoft.com/office/drawing/2014/main" val="10000"/>
                  </a:ext>
                </a:extLst>
              </a:tr>
              <a:tr h="1137900">
                <a:tc>
                  <a:txBody>
                    <a:bodyPr/>
                    <a:lstStyle/>
                    <a:p>
                      <a:pPr marL="0" lvl="0" indent="0" algn="ctr" rtl="0">
                        <a:spcBef>
                          <a:spcPts val="0"/>
                        </a:spcBef>
                        <a:spcAft>
                          <a:spcPts val="0"/>
                        </a:spcAft>
                        <a:buNone/>
                      </a:pPr>
                      <a:r>
                        <a:rPr lang="en" sz="2900">
                          <a:solidFill>
                            <a:schemeClr val="dk1"/>
                          </a:solidFill>
                        </a:rPr>
                        <a:t>IMNTPU-1 (Baseline)</a:t>
                      </a:r>
                      <a:endParaRPr sz="2900">
                        <a:solidFill>
                          <a:schemeClr val="dk1"/>
                        </a:solidFill>
                      </a:endParaRPr>
                    </a:p>
                  </a:txBody>
                  <a:tcPr marL="121900" marR="121900" marT="121900" marB="121900" anchor="ctr">
                    <a:solidFill>
                      <a:srgbClr val="CFE2F3"/>
                    </a:solidFill>
                  </a:tcPr>
                </a:tc>
                <a:tc>
                  <a:txBody>
                    <a:bodyPr/>
                    <a:lstStyle/>
                    <a:p>
                      <a:pPr marL="0" lvl="0" indent="0" algn="ctr" rtl="0">
                        <a:spcBef>
                          <a:spcPts val="0"/>
                        </a:spcBef>
                        <a:spcAft>
                          <a:spcPts val="0"/>
                        </a:spcAft>
                        <a:buNone/>
                      </a:pPr>
                      <a:r>
                        <a:rPr lang="en" sz="2900"/>
                        <a:t>90.51</a:t>
                      </a:r>
                      <a:endParaRPr sz="2900"/>
                    </a:p>
                  </a:txBody>
                  <a:tcPr marL="121900" marR="121900" marT="121900" marB="121900" anchor="ctr"/>
                </a:tc>
                <a:tc>
                  <a:txBody>
                    <a:bodyPr/>
                    <a:lstStyle/>
                    <a:p>
                      <a:pPr marL="0" lvl="0" indent="0" algn="ctr" rtl="0">
                        <a:spcBef>
                          <a:spcPts val="0"/>
                        </a:spcBef>
                        <a:spcAft>
                          <a:spcPts val="0"/>
                        </a:spcAft>
                        <a:buNone/>
                      </a:pPr>
                      <a:r>
                        <a:rPr lang="en" sz="2900" b="1"/>
                        <a:t>93.18</a:t>
                      </a:r>
                      <a:endParaRPr sz="2900" b="1"/>
                    </a:p>
                  </a:txBody>
                  <a:tcPr marL="121900" marR="121900" marT="121900" marB="121900" anchor="ctr"/>
                </a:tc>
                <a:extLst>
                  <a:ext uri="{0D108BD9-81ED-4DB2-BD59-A6C34878D82A}">
                    <a16:rowId xmlns:a16="http://schemas.microsoft.com/office/drawing/2014/main" val="10001"/>
                  </a:ext>
                </a:extLst>
              </a:tr>
              <a:tr h="1137900">
                <a:tc>
                  <a:txBody>
                    <a:bodyPr/>
                    <a:lstStyle/>
                    <a:p>
                      <a:pPr marL="0" lvl="0" indent="0" algn="ctr" rtl="0">
                        <a:spcBef>
                          <a:spcPts val="0"/>
                        </a:spcBef>
                        <a:spcAft>
                          <a:spcPts val="0"/>
                        </a:spcAft>
                        <a:buNone/>
                      </a:pPr>
                      <a:r>
                        <a:rPr lang="en" sz="2900">
                          <a:solidFill>
                            <a:schemeClr val="dk1"/>
                          </a:solidFill>
                        </a:rPr>
                        <a:t>IMNTPU-2 (Double Redaction)</a:t>
                      </a:r>
                      <a:endParaRPr sz="2900">
                        <a:solidFill>
                          <a:schemeClr val="dk1"/>
                        </a:solidFill>
                      </a:endParaRPr>
                    </a:p>
                  </a:txBody>
                  <a:tcPr marL="121900" marR="121900" marT="121900" marB="121900" anchor="ctr">
                    <a:solidFill>
                      <a:srgbClr val="CFE2F3"/>
                    </a:solidFill>
                  </a:tcPr>
                </a:tc>
                <a:tc>
                  <a:txBody>
                    <a:bodyPr/>
                    <a:lstStyle/>
                    <a:p>
                      <a:pPr marL="0" lvl="0" indent="0" algn="ctr" rtl="0">
                        <a:spcBef>
                          <a:spcPts val="0"/>
                        </a:spcBef>
                        <a:spcAft>
                          <a:spcPts val="0"/>
                        </a:spcAft>
                        <a:buNone/>
                      </a:pPr>
                      <a:r>
                        <a:rPr lang="en" sz="2900"/>
                        <a:t>88.65</a:t>
                      </a:r>
                      <a:endParaRPr sz="2900"/>
                    </a:p>
                  </a:txBody>
                  <a:tcPr marL="121900" marR="121900" marT="121900" marB="121900" anchor="ctr"/>
                </a:tc>
                <a:tc>
                  <a:txBody>
                    <a:bodyPr/>
                    <a:lstStyle/>
                    <a:p>
                      <a:pPr marL="0" lvl="0" indent="0" algn="ctr" rtl="0">
                        <a:spcBef>
                          <a:spcPts val="0"/>
                        </a:spcBef>
                        <a:spcAft>
                          <a:spcPts val="0"/>
                        </a:spcAft>
                        <a:buNone/>
                      </a:pPr>
                      <a:r>
                        <a:rPr lang="en" sz="2900"/>
                        <a:t>91.64</a:t>
                      </a:r>
                      <a:endParaRPr sz="2900"/>
                    </a:p>
                  </a:txBody>
                  <a:tcPr marL="121900" marR="121900" marT="121900" marB="121900" anchor="ctr"/>
                </a:tc>
                <a:extLst>
                  <a:ext uri="{0D108BD9-81ED-4DB2-BD59-A6C34878D82A}">
                    <a16:rowId xmlns:a16="http://schemas.microsoft.com/office/drawing/2014/main" val="10002"/>
                  </a:ext>
                </a:extLst>
              </a:tr>
              <a:tr h="1137900">
                <a:tc>
                  <a:txBody>
                    <a:bodyPr/>
                    <a:lstStyle/>
                    <a:p>
                      <a:pPr marL="0" lvl="0" indent="0" algn="ctr" rtl="0">
                        <a:spcBef>
                          <a:spcPts val="0"/>
                        </a:spcBef>
                        <a:spcAft>
                          <a:spcPts val="0"/>
                        </a:spcAft>
                        <a:buNone/>
                      </a:pPr>
                      <a:r>
                        <a:rPr lang="en" sz="2900">
                          <a:solidFill>
                            <a:schemeClr val="dk1"/>
                          </a:solidFill>
                        </a:rPr>
                        <a:t>IMNTPU-3 (Translation)</a:t>
                      </a:r>
                      <a:endParaRPr sz="2900">
                        <a:solidFill>
                          <a:schemeClr val="dk1"/>
                        </a:solidFill>
                      </a:endParaRPr>
                    </a:p>
                  </a:txBody>
                  <a:tcPr marL="121900" marR="121900" marT="121900" marB="121900" anchor="ctr">
                    <a:solidFill>
                      <a:srgbClr val="CFE2F3"/>
                    </a:solidFill>
                  </a:tcPr>
                </a:tc>
                <a:tc>
                  <a:txBody>
                    <a:bodyPr/>
                    <a:lstStyle/>
                    <a:p>
                      <a:pPr marL="0" lvl="0" indent="0" algn="ctr" rtl="0">
                        <a:spcBef>
                          <a:spcPts val="0"/>
                        </a:spcBef>
                        <a:spcAft>
                          <a:spcPts val="0"/>
                        </a:spcAft>
                        <a:buNone/>
                      </a:pPr>
                      <a:r>
                        <a:rPr lang="en" sz="2900" b="1"/>
                        <a:t>92.16</a:t>
                      </a:r>
                      <a:endParaRPr sz="2900" b="1"/>
                    </a:p>
                  </a:txBody>
                  <a:tcPr marL="121900" marR="121900" marT="121900" marB="121900" anchor="ctr"/>
                </a:tc>
                <a:tc>
                  <a:txBody>
                    <a:bodyPr/>
                    <a:lstStyle/>
                    <a:p>
                      <a:pPr marL="0" lvl="0" indent="0" algn="ctr" rtl="0">
                        <a:spcBef>
                          <a:spcPts val="0"/>
                        </a:spcBef>
                        <a:spcAft>
                          <a:spcPts val="0"/>
                        </a:spcAft>
                        <a:buNone/>
                      </a:pPr>
                      <a:r>
                        <a:rPr lang="en" sz="2900"/>
                        <a:t>91.64</a:t>
                      </a:r>
                      <a:endParaRPr sz="2900"/>
                    </a:p>
                  </a:txBody>
                  <a:tcPr marL="121900" marR="121900" marT="121900" marB="121900" anchor="ctr"/>
                </a:tc>
                <a:extLst>
                  <a:ext uri="{0D108BD9-81ED-4DB2-BD59-A6C34878D82A}">
                    <a16:rowId xmlns:a16="http://schemas.microsoft.com/office/drawing/2014/main" val="10003"/>
                  </a:ext>
                </a:extLst>
              </a:tr>
            </a:tbl>
          </a:graphicData>
        </a:graphic>
      </p:graphicFrame>
      <p:pic>
        <p:nvPicPr>
          <p:cNvPr id="446" name="Google Shape;446;p45"/>
          <p:cNvPicPr preferRelativeResize="0"/>
          <p:nvPr/>
        </p:nvPicPr>
        <p:blipFill>
          <a:blip r:embed="rId3">
            <a:alphaModFix/>
          </a:blip>
          <a:stretch>
            <a:fillRect/>
          </a:stretch>
        </p:blipFill>
        <p:spPr>
          <a:xfrm>
            <a:off x="11286801" y="85601"/>
            <a:ext cx="782967" cy="733700"/>
          </a:xfrm>
          <a:prstGeom prst="rect">
            <a:avLst/>
          </a:prstGeom>
          <a:noFill/>
          <a:ln>
            <a:noFill/>
          </a:ln>
        </p:spPr>
      </p:pic>
      <p:sp>
        <p:nvSpPr>
          <p:cNvPr id="447" name="Google Shape;447;p45"/>
          <p:cNvSpPr txBox="1"/>
          <p:nvPr/>
        </p:nvSpPr>
        <p:spPr>
          <a:xfrm>
            <a:off x="3010400" y="6383567"/>
            <a:ext cx="6171200" cy="533600"/>
          </a:xfrm>
          <a:prstGeom prst="rect">
            <a:avLst/>
          </a:prstGeom>
          <a:noFill/>
          <a:ln>
            <a:noFill/>
          </a:ln>
        </p:spPr>
        <p:txBody>
          <a:bodyPr spcFirstLastPara="1" wrap="square" lIns="121900" tIns="121900" rIns="121900" bIns="121900" anchor="ctr" anchorCtr="0">
            <a:noAutofit/>
          </a:bodyPr>
          <a:lstStyle/>
          <a:p>
            <a:pPr algn="ctr"/>
            <a:r>
              <a:rPr lang="en" sz="1600">
                <a:solidFill>
                  <a:srgbClr val="9E9E9E"/>
                </a:solidFill>
              </a:rPr>
              <a:t>NTCIR-16 Conference, June 14-17, 2022, Tokyo, Japan</a:t>
            </a:r>
            <a:endParaRPr sz="1600">
              <a:solidFill>
                <a:srgbClr val="9E9E9E"/>
              </a:solidFill>
            </a:endParaRPr>
          </a:p>
        </p:txBody>
      </p:sp>
      <p:pic>
        <p:nvPicPr>
          <p:cNvPr id="7" name="Picture 2" descr="Tweets with replies by NTCIR (@NTCIR) / Twitter">
            <a:extLst>
              <a:ext uri="{FF2B5EF4-FFF2-40B4-BE49-F238E27FC236}">
                <a16:creationId xmlns:a16="http://schemas.microsoft.com/office/drawing/2014/main" id="{0B97BD87-5C0D-B0F9-6287-0E537FD21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a:extLst>
              <a:ext uri="{FF2B5EF4-FFF2-40B4-BE49-F238E27FC236}">
                <a16:creationId xmlns:a16="http://schemas.microsoft.com/office/drawing/2014/main" id="{890097F7-F438-B59D-CDE6-6AA0526E0A83}"/>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9" name="Picture 22" descr="Zeals Co., Ltd. | Portfolio | JAFCO Group Co., Ltd.">
            <a:extLst>
              <a:ext uri="{FF2B5EF4-FFF2-40B4-BE49-F238E27FC236}">
                <a16:creationId xmlns:a16="http://schemas.microsoft.com/office/drawing/2014/main" id="{8E7EA5F6-F8A2-DBAB-4656-5B2E1E355B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7" name="Google Shape;457;p46"/>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53</a:t>
            </a:fld>
            <a:endParaRPr sz="1333">
              <a:solidFill>
                <a:srgbClr val="B7B7B7"/>
              </a:solidFill>
            </a:endParaRPr>
          </a:p>
        </p:txBody>
      </p:sp>
      <p:sp>
        <p:nvSpPr>
          <p:cNvPr id="453" name="Google Shape;453;p46"/>
          <p:cNvSpPr txBox="1">
            <a:spLocks noGrp="1"/>
          </p:cNvSpPr>
          <p:nvPr>
            <p:ph type="ctrTitle" idx="4294967295"/>
          </p:nvPr>
        </p:nvSpPr>
        <p:spPr>
          <a:xfrm>
            <a:off x="0" y="12700"/>
            <a:ext cx="12192000" cy="1244600"/>
          </a:xfrm>
          <a:prstGeom prst="rect">
            <a:avLst/>
          </a:prstGeom>
        </p:spPr>
        <p:txBody>
          <a:bodyPr spcFirstLastPara="1" vert="horz" wrap="square" lIns="121900" tIns="121900" rIns="121900" bIns="121900" rtlCol="0" anchor="ctr" anchorCtr="0">
            <a:noAutofit/>
          </a:bodyPr>
          <a:lstStyle/>
          <a:p>
            <a:pPr algn="ctr">
              <a:spcBef>
                <a:spcPts val="0"/>
              </a:spcBef>
            </a:pPr>
            <a:r>
              <a:rPr lang="en" sz="5067" dirty="0">
                <a:latin typeface="Arial"/>
                <a:ea typeface="Arial"/>
                <a:cs typeface="Arial"/>
                <a:sym typeface="Arial"/>
              </a:rPr>
              <a:t>Performance- English</a:t>
            </a:r>
            <a:endParaRPr sz="5067" dirty="0">
              <a:latin typeface="Arial"/>
              <a:ea typeface="Arial"/>
              <a:cs typeface="Arial"/>
              <a:sym typeface="Arial"/>
            </a:endParaRPr>
          </a:p>
        </p:txBody>
      </p:sp>
      <p:graphicFrame>
        <p:nvGraphicFramePr>
          <p:cNvPr id="454" name="Google Shape;454;p46"/>
          <p:cNvGraphicFramePr/>
          <p:nvPr/>
        </p:nvGraphicFramePr>
        <p:xfrm>
          <a:off x="314084" y="2186651"/>
          <a:ext cx="11563799" cy="3413700"/>
        </p:xfrm>
        <a:graphic>
          <a:graphicData uri="http://schemas.openxmlformats.org/drawingml/2006/table">
            <a:tbl>
              <a:tblPr>
                <a:noFill/>
              </a:tblPr>
              <a:tblGrid>
                <a:gridCol w="5520233">
                  <a:extLst>
                    <a:ext uri="{9D8B030D-6E8A-4147-A177-3AD203B41FA5}">
                      <a16:colId xmlns:a16="http://schemas.microsoft.com/office/drawing/2014/main" val="20000"/>
                    </a:ext>
                  </a:extLst>
                </a:gridCol>
                <a:gridCol w="2534733">
                  <a:extLst>
                    <a:ext uri="{9D8B030D-6E8A-4147-A177-3AD203B41FA5}">
                      <a16:colId xmlns:a16="http://schemas.microsoft.com/office/drawing/2014/main" val="20001"/>
                    </a:ext>
                  </a:extLst>
                </a:gridCol>
                <a:gridCol w="3508833">
                  <a:extLst>
                    <a:ext uri="{9D8B030D-6E8A-4147-A177-3AD203B41FA5}">
                      <a16:colId xmlns:a16="http://schemas.microsoft.com/office/drawing/2014/main" val="20002"/>
                    </a:ext>
                  </a:extLst>
                </a:gridCol>
              </a:tblGrid>
              <a:tr h="1137900">
                <a:tc>
                  <a:txBody>
                    <a:bodyPr/>
                    <a:lstStyle/>
                    <a:p>
                      <a:pPr marL="0" lvl="0" indent="0" algn="ctr" rtl="0">
                        <a:spcBef>
                          <a:spcPts val="0"/>
                        </a:spcBef>
                        <a:spcAft>
                          <a:spcPts val="0"/>
                        </a:spcAft>
                        <a:buNone/>
                      </a:pPr>
                      <a:r>
                        <a:rPr lang="en" sz="2900">
                          <a:solidFill>
                            <a:schemeClr val="dk1"/>
                          </a:solidFill>
                        </a:rPr>
                        <a:t>Run</a:t>
                      </a:r>
                      <a:endParaRPr sz="2900">
                        <a:solidFill>
                          <a:schemeClr val="dk1"/>
                        </a:solidFill>
                      </a:endParaRPr>
                    </a:p>
                  </a:txBody>
                  <a:tcPr marL="121900" marR="121900" marT="121900" marB="121900" anchor="ctr">
                    <a:solidFill>
                      <a:srgbClr val="D9D2E9"/>
                    </a:solidFill>
                  </a:tcPr>
                </a:tc>
                <a:tc>
                  <a:txBody>
                    <a:bodyPr/>
                    <a:lstStyle/>
                    <a:p>
                      <a:pPr marL="0" lvl="0" indent="0" algn="ctr" rtl="0">
                        <a:spcBef>
                          <a:spcPts val="0"/>
                        </a:spcBef>
                        <a:spcAft>
                          <a:spcPts val="0"/>
                        </a:spcAft>
                        <a:buNone/>
                      </a:pPr>
                      <a:r>
                        <a:rPr lang="en" sz="2900">
                          <a:solidFill>
                            <a:schemeClr val="dk1"/>
                          </a:solidFill>
                        </a:rPr>
                        <a:t>Dev Set</a:t>
                      </a:r>
                      <a:endParaRPr sz="2900">
                        <a:solidFill>
                          <a:schemeClr val="dk1"/>
                        </a:solidFill>
                      </a:endParaRPr>
                    </a:p>
                    <a:p>
                      <a:pPr marL="0" lvl="0" indent="0" algn="ctr" rtl="0">
                        <a:spcBef>
                          <a:spcPts val="0"/>
                        </a:spcBef>
                        <a:spcAft>
                          <a:spcPts val="0"/>
                        </a:spcAft>
                        <a:buNone/>
                      </a:pPr>
                      <a:r>
                        <a:rPr lang="en" sz="2900">
                          <a:solidFill>
                            <a:schemeClr val="dk1"/>
                          </a:solidFill>
                        </a:rPr>
                        <a:t>F1-Score(%)</a:t>
                      </a:r>
                      <a:endParaRPr sz="2900">
                        <a:solidFill>
                          <a:schemeClr val="dk1"/>
                        </a:solidFill>
                      </a:endParaRPr>
                    </a:p>
                  </a:txBody>
                  <a:tcPr marL="121900" marR="121900" marT="121900" marB="121900" anchor="ctr">
                    <a:solidFill>
                      <a:srgbClr val="D9D2E9"/>
                    </a:solidFill>
                  </a:tcPr>
                </a:tc>
                <a:tc>
                  <a:txBody>
                    <a:bodyPr/>
                    <a:lstStyle/>
                    <a:p>
                      <a:pPr marL="0" lvl="0" indent="0" algn="ctr" rtl="0">
                        <a:spcBef>
                          <a:spcPts val="0"/>
                        </a:spcBef>
                        <a:spcAft>
                          <a:spcPts val="0"/>
                        </a:spcAft>
                        <a:buNone/>
                      </a:pPr>
                      <a:r>
                        <a:rPr lang="en" sz="2900">
                          <a:solidFill>
                            <a:schemeClr val="dk1"/>
                          </a:solidFill>
                        </a:rPr>
                        <a:t>Test Set</a:t>
                      </a:r>
                      <a:endParaRPr sz="2900">
                        <a:solidFill>
                          <a:schemeClr val="dk1"/>
                        </a:solidFill>
                      </a:endParaRPr>
                    </a:p>
                    <a:p>
                      <a:pPr marL="0" lvl="0" indent="0" algn="ctr" rtl="0">
                        <a:spcBef>
                          <a:spcPts val="0"/>
                        </a:spcBef>
                        <a:spcAft>
                          <a:spcPts val="0"/>
                        </a:spcAft>
                        <a:buNone/>
                      </a:pPr>
                      <a:r>
                        <a:rPr lang="en" sz="2900">
                          <a:solidFill>
                            <a:schemeClr val="dk1"/>
                          </a:solidFill>
                        </a:rPr>
                        <a:t>F1-Score(%)</a:t>
                      </a:r>
                      <a:endParaRPr sz="2900">
                        <a:solidFill>
                          <a:schemeClr val="dk1"/>
                        </a:solidFill>
                      </a:endParaRPr>
                    </a:p>
                  </a:txBody>
                  <a:tcPr marL="121900" marR="121900" marT="121900" marB="121900" anchor="ctr">
                    <a:solidFill>
                      <a:srgbClr val="D9D2E9"/>
                    </a:solidFill>
                  </a:tcPr>
                </a:tc>
                <a:extLst>
                  <a:ext uri="{0D108BD9-81ED-4DB2-BD59-A6C34878D82A}">
                    <a16:rowId xmlns:a16="http://schemas.microsoft.com/office/drawing/2014/main" val="10000"/>
                  </a:ext>
                </a:extLst>
              </a:tr>
              <a:tr h="1137900">
                <a:tc>
                  <a:txBody>
                    <a:bodyPr/>
                    <a:lstStyle/>
                    <a:p>
                      <a:pPr marL="0" lvl="0" indent="0" algn="ctr" rtl="0">
                        <a:spcBef>
                          <a:spcPts val="0"/>
                        </a:spcBef>
                        <a:spcAft>
                          <a:spcPts val="0"/>
                        </a:spcAft>
                        <a:buNone/>
                      </a:pPr>
                      <a:r>
                        <a:rPr lang="en" sz="2900">
                          <a:solidFill>
                            <a:schemeClr val="dk1"/>
                          </a:solidFill>
                        </a:rPr>
                        <a:t>IMNTPU-1(Baseline)</a:t>
                      </a:r>
                      <a:endParaRPr sz="2900">
                        <a:solidFill>
                          <a:schemeClr val="dk1"/>
                        </a:solidFill>
                      </a:endParaRPr>
                    </a:p>
                  </a:txBody>
                  <a:tcPr marL="121900" marR="121900" marT="121900" marB="121900" anchor="ctr">
                    <a:solidFill>
                      <a:srgbClr val="CFE2F3"/>
                    </a:solidFill>
                  </a:tcPr>
                </a:tc>
                <a:tc>
                  <a:txBody>
                    <a:bodyPr/>
                    <a:lstStyle/>
                    <a:p>
                      <a:pPr marL="0" lvl="0" indent="0" algn="ctr" rtl="0">
                        <a:spcBef>
                          <a:spcPts val="0"/>
                        </a:spcBef>
                        <a:spcAft>
                          <a:spcPts val="0"/>
                        </a:spcAft>
                        <a:buNone/>
                      </a:pPr>
                      <a:r>
                        <a:rPr lang="en" sz="2900"/>
                        <a:t>87.13</a:t>
                      </a:r>
                      <a:endParaRPr sz="2900"/>
                    </a:p>
                  </a:txBody>
                  <a:tcPr marL="121900" marR="121900" marT="121900" marB="121900" anchor="ctr"/>
                </a:tc>
                <a:tc>
                  <a:txBody>
                    <a:bodyPr/>
                    <a:lstStyle/>
                    <a:p>
                      <a:pPr marL="0" lvl="0" indent="0" algn="ctr" rtl="0">
                        <a:spcBef>
                          <a:spcPts val="0"/>
                        </a:spcBef>
                        <a:spcAft>
                          <a:spcPts val="0"/>
                        </a:spcAft>
                        <a:buNone/>
                      </a:pPr>
                      <a:r>
                        <a:rPr lang="en" sz="2900"/>
                        <a:t>88.39</a:t>
                      </a:r>
                      <a:endParaRPr sz="2900"/>
                    </a:p>
                  </a:txBody>
                  <a:tcPr marL="121900" marR="121900" marT="121900" marB="121900" anchor="ctr"/>
                </a:tc>
                <a:extLst>
                  <a:ext uri="{0D108BD9-81ED-4DB2-BD59-A6C34878D82A}">
                    <a16:rowId xmlns:a16="http://schemas.microsoft.com/office/drawing/2014/main" val="10001"/>
                  </a:ext>
                </a:extLst>
              </a:tr>
              <a:tr h="1137900">
                <a:tc>
                  <a:txBody>
                    <a:bodyPr/>
                    <a:lstStyle/>
                    <a:p>
                      <a:pPr marL="0" lvl="0" indent="0" algn="ctr" rtl="0">
                        <a:spcBef>
                          <a:spcPts val="0"/>
                        </a:spcBef>
                        <a:spcAft>
                          <a:spcPts val="0"/>
                        </a:spcAft>
                        <a:buNone/>
                      </a:pPr>
                      <a:r>
                        <a:rPr lang="en" sz="2900">
                          <a:solidFill>
                            <a:schemeClr val="dk1"/>
                          </a:solidFill>
                        </a:rPr>
                        <a:t>IMNTPU-2(Double Redaction)</a:t>
                      </a:r>
                      <a:endParaRPr sz="2900">
                        <a:solidFill>
                          <a:schemeClr val="dk1"/>
                        </a:solidFill>
                      </a:endParaRPr>
                    </a:p>
                  </a:txBody>
                  <a:tcPr marL="121900" marR="121900" marT="121900" marB="121900" anchor="ctr">
                    <a:solidFill>
                      <a:srgbClr val="CFE2F3"/>
                    </a:solidFill>
                  </a:tcPr>
                </a:tc>
                <a:tc>
                  <a:txBody>
                    <a:bodyPr/>
                    <a:lstStyle/>
                    <a:p>
                      <a:pPr marL="0" lvl="0" indent="0" algn="ctr" rtl="0">
                        <a:spcBef>
                          <a:spcPts val="0"/>
                        </a:spcBef>
                        <a:spcAft>
                          <a:spcPts val="0"/>
                        </a:spcAft>
                        <a:buNone/>
                      </a:pPr>
                      <a:r>
                        <a:rPr lang="en" sz="2900"/>
                        <a:t>88.82</a:t>
                      </a:r>
                      <a:endParaRPr sz="2900"/>
                    </a:p>
                  </a:txBody>
                  <a:tcPr marL="121900" marR="121900" marT="121900" marB="121900" anchor="ctr"/>
                </a:tc>
                <a:tc>
                  <a:txBody>
                    <a:bodyPr/>
                    <a:lstStyle/>
                    <a:p>
                      <a:pPr marL="0" lvl="0" indent="0" algn="ctr" rtl="0">
                        <a:spcBef>
                          <a:spcPts val="0"/>
                        </a:spcBef>
                        <a:spcAft>
                          <a:spcPts val="0"/>
                        </a:spcAft>
                        <a:buNone/>
                      </a:pPr>
                      <a:r>
                        <a:rPr lang="en" sz="2900" b="1"/>
                        <a:t>89.86</a:t>
                      </a:r>
                      <a:endParaRPr sz="2900" b="1"/>
                    </a:p>
                  </a:txBody>
                  <a:tcPr marL="121900" marR="121900" marT="121900" marB="121900" anchor="ctr"/>
                </a:tc>
                <a:extLst>
                  <a:ext uri="{0D108BD9-81ED-4DB2-BD59-A6C34878D82A}">
                    <a16:rowId xmlns:a16="http://schemas.microsoft.com/office/drawing/2014/main" val="10002"/>
                  </a:ext>
                </a:extLst>
              </a:tr>
            </a:tbl>
          </a:graphicData>
        </a:graphic>
      </p:graphicFrame>
      <p:pic>
        <p:nvPicPr>
          <p:cNvPr id="455" name="Google Shape;455;p46"/>
          <p:cNvPicPr preferRelativeResize="0"/>
          <p:nvPr/>
        </p:nvPicPr>
        <p:blipFill>
          <a:blip r:embed="rId3">
            <a:alphaModFix/>
          </a:blip>
          <a:stretch>
            <a:fillRect/>
          </a:stretch>
        </p:blipFill>
        <p:spPr>
          <a:xfrm>
            <a:off x="11286801" y="85601"/>
            <a:ext cx="782967" cy="733700"/>
          </a:xfrm>
          <a:prstGeom prst="rect">
            <a:avLst/>
          </a:prstGeom>
          <a:noFill/>
          <a:ln>
            <a:noFill/>
          </a:ln>
        </p:spPr>
      </p:pic>
      <p:sp>
        <p:nvSpPr>
          <p:cNvPr id="456" name="Google Shape;456;p46"/>
          <p:cNvSpPr txBox="1"/>
          <p:nvPr/>
        </p:nvSpPr>
        <p:spPr>
          <a:xfrm>
            <a:off x="3010400" y="6383567"/>
            <a:ext cx="6171200" cy="533600"/>
          </a:xfrm>
          <a:prstGeom prst="rect">
            <a:avLst/>
          </a:prstGeom>
          <a:noFill/>
          <a:ln>
            <a:noFill/>
          </a:ln>
        </p:spPr>
        <p:txBody>
          <a:bodyPr spcFirstLastPara="1" wrap="square" lIns="121900" tIns="121900" rIns="121900" bIns="121900" anchor="ctr" anchorCtr="0">
            <a:noAutofit/>
          </a:bodyPr>
          <a:lstStyle/>
          <a:p>
            <a:pPr algn="ctr"/>
            <a:r>
              <a:rPr lang="en" sz="1600">
                <a:solidFill>
                  <a:srgbClr val="9E9E9E"/>
                </a:solidFill>
              </a:rPr>
              <a:t>NTCIR-16 Conference, June 14-17, 2022, Tokyo, Japan</a:t>
            </a:r>
            <a:endParaRPr sz="1600">
              <a:solidFill>
                <a:srgbClr val="9E9E9E"/>
              </a:solidFill>
            </a:endParaRPr>
          </a:p>
        </p:txBody>
      </p:sp>
      <p:pic>
        <p:nvPicPr>
          <p:cNvPr id="7" name="Picture 2" descr="Tweets with replies by NTCIR (@NTCIR) / Twitter">
            <a:extLst>
              <a:ext uri="{FF2B5EF4-FFF2-40B4-BE49-F238E27FC236}">
                <a16:creationId xmlns:a16="http://schemas.microsoft.com/office/drawing/2014/main" id="{96F9EDB6-1408-70F6-8BC3-5A423B25B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a:extLst>
              <a:ext uri="{FF2B5EF4-FFF2-40B4-BE49-F238E27FC236}">
                <a16:creationId xmlns:a16="http://schemas.microsoft.com/office/drawing/2014/main" id="{D072646C-5CCE-DB43-5DFD-B825D3E867AC}"/>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9" name="Picture 22" descr="Zeals Co., Ltd. | Portfolio | JAFCO Group Co., Ltd.">
            <a:extLst>
              <a:ext uri="{FF2B5EF4-FFF2-40B4-BE49-F238E27FC236}">
                <a16:creationId xmlns:a16="http://schemas.microsoft.com/office/drawing/2014/main" id="{5A7BCD80-8B9D-C805-4A51-A37A2EAF2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6" name="Google Shape;466;p47"/>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54</a:t>
            </a:fld>
            <a:endParaRPr sz="1333">
              <a:solidFill>
                <a:srgbClr val="B7B7B7"/>
              </a:solidFill>
            </a:endParaRPr>
          </a:p>
        </p:txBody>
      </p:sp>
      <p:sp>
        <p:nvSpPr>
          <p:cNvPr id="462" name="Google Shape;462;p47"/>
          <p:cNvSpPr txBox="1">
            <a:spLocks noGrp="1"/>
          </p:cNvSpPr>
          <p:nvPr>
            <p:ph type="ctrTitle" idx="4294967295"/>
          </p:nvPr>
        </p:nvSpPr>
        <p:spPr>
          <a:xfrm>
            <a:off x="0" y="8468"/>
            <a:ext cx="12192000" cy="1259417"/>
          </a:xfrm>
          <a:prstGeom prst="rect">
            <a:avLst/>
          </a:prstGeom>
        </p:spPr>
        <p:txBody>
          <a:bodyPr spcFirstLastPara="1" vert="horz" wrap="square" lIns="121900" tIns="121900" rIns="121900" bIns="121900" rtlCol="0" anchor="ctr" anchorCtr="0">
            <a:noAutofit/>
          </a:bodyPr>
          <a:lstStyle/>
          <a:p>
            <a:pPr algn="ctr">
              <a:spcBef>
                <a:spcPts val="0"/>
              </a:spcBef>
            </a:pPr>
            <a:r>
              <a:rPr lang="en" sz="5067" dirty="0">
                <a:latin typeface="Arial"/>
                <a:ea typeface="Arial"/>
                <a:cs typeface="Arial"/>
                <a:sym typeface="Arial"/>
              </a:rPr>
              <a:t>Conclusions</a:t>
            </a:r>
            <a:endParaRPr sz="5067" dirty="0">
              <a:latin typeface="Arial"/>
              <a:ea typeface="Arial"/>
              <a:cs typeface="Arial"/>
              <a:sym typeface="Arial"/>
            </a:endParaRPr>
          </a:p>
        </p:txBody>
      </p:sp>
      <p:sp>
        <p:nvSpPr>
          <p:cNvPr id="463" name="Google Shape;463;p47"/>
          <p:cNvSpPr txBox="1"/>
          <p:nvPr/>
        </p:nvSpPr>
        <p:spPr>
          <a:xfrm>
            <a:off x="340400" y="1465134"/>
            <a:ext cx="11511200" cy="4124166"/>
          </a:xfrm>
          <a:prstGeom prst="rect">
            <a:avLst/>
          </a:prstGeom>
          <a:noFill/>
          <a:ln>
            <a:noFill/>
          </a:ln>
        </p:spPr>
        <p:txBody>
          <a:bodyPr spcFirstLastPara="1" wrap="square" lIns="121900" tIns="121900" rIns="121900" bIns="121900" anchor="t" anchorCtr="0">
            <a:spAutoFit/>
          </a:bodyPr>
          <a:lstStyle/>
          <a:p>
            <a:pPr marL="609585" indent="-482588" algn="just">
              <a:lnSpc>
                <a:spcPct val="150000"/>
              </a:lnSpc>
              <a:buClr>
                <a:schemeClr val="dk1"/>
              </a:buClr>
              <a:buSzPts val="2100"/>
              <a:buChar char="●"/>
            </a:pPr>
            <a:r>
              <a:rPr lang="en" sz="2800" dirty="0">
                <a:solidFill>
                  <a:schemeClr val="dk1"/>
                </a:solidFill>
              </a:rPr>
              <a:t>IMNTPU Submitted Three runs for NTCIR-16 FinNUM3</a:t>
            </a:r>
            <a:endParaRPr sz="2800" dirty="0">
              <a:solidFill>
                <a:schemeClr val="dk1"/>
              </a:solidFill>
            </a:endParaRPr>
          </a:p>
          <a:p>
            <a:pPr marL="1219170" lvl="1" indent="-482588" algn="just">
              <a:lnSpc>
                <a:spcPct val="150000"/>
              </a:lnSpc>
              <a:buClr>
                <a:schemeClr val="dk1"/>
              </a:buClr>
              <a:buSzPts val="2100"/>
              <a:buChar char="○"/>
            </a:pPr>
            <a:r>
              <a:rPr lang="en" sz="2800" dirty="0">
                <a:solidFill>
                  <a:schemeClr val="dk1"/>
                </a:solidFill>
              </a:rPr>
              <a:t>IMNTPU1- XLM-</a:t>
            </a:r>
            <a:r>
              <a:rPr lang="en" sz="2800" dirty="0" err="1">
                <a:solidFill>
                  <a:schemeClr val="dk1"/>
                </a:solidFill>
              </a:rPr>
              <a:t>RoBERTa</a:t>
            </a:r>
            <a:r>
              <a:rPr lang="en" sz="2800" dirty="0">
                <a:solidFill>
                  <a:schemeClr val="dk1"/>
                </a:solidFill>
              </a:rPr>
              <a:t> Baseline Model  </a:t>
            </a:r>
            <a:endParaRPr sz="2800" dirty="0">
              <a:solidFill>
                <a:schemeClr val="dk1"/>
              </a:solidFill>
            </a:endParaRPr>
          </a:p>
          <a:p>
            <a:pPr marL="1219170" lvl="1" indent="-482588" algn="just">
              <a:lnSpc>
                <a:spcPct val="150000"/>
              </a:lnSpc>
              <a:buClr>
                <a:schemeClr val="dk1"/>
              </a:buClr>
              <a:buSzPts val="2100"/>
              <a:buChar char="○"/>
            </a:pPr>
            <a:r>
              <a:rPr lang="en" sz="2800" dirty="0">
                <a:solidFill>
                  <a:schemeClr val="dk1"/>
                </a:solidFill>
              </a:rPr>
              <a:t>IMNTPU2- Double Redaction</a:t>
            </a:r>
            <a:endParaRPr sz="2800" dirty="0">
              <a:solidFill>
                <a:schemeClr val="dk1"/>
              </a:solidFill>
            </a:endParaRPr>
          </a:p>
          <a:p>
            <a:pPr marL="1219170" lvl="1" indent="-482588" algn="just">
              <a:lnSpc>
                <a:spcPct val="150000"/>
              </a:lnSpc>
              <a:buClr>
                <a:schemeClr val="dk1"/>
              </a:buClr>
              <a:buSzPts val="2100"/>
              <a:buChar char="○"/>
            </a:pPr>
            <a:r>
              <a:rPr lang="en" sz="2800" dirty="0">
                <a:solidFill>
                  <a:schemeClr val="dk1"/>
                </a:solidFill>
              </a:rPr>
              <a:t>IMNTPU3- Transaltion</a:t>
            </a:r>
            <a:endParaRPr sz="2800" dirty="0">
              <a:solidFill>
                <a:schemeClr val="dk1"/>
              </a:solidFill>
            </a:endParaRPr>
          </a:p>
          <a:p>
            <a:pPr marL="609585" indent="-482588" algn="just">
              <a:lnSpc>
                <a:spcPct val="150000"/>
              </a:lnSpc>
              <a:buSzPts val="2100"/>
              <a:buChar char="●"/>
            </a:pPr>
            <a:r>
              <a:rPr lang="en" sz="2800" dirty="0"/>
              <a:t>The performance with </a:t>
            </a:r>
            <a:r>
              <a:rPr lang="en" sz="2800" b="1" dirty="0">
                <a:solidFill>
                  <a:srgbClr val="4472C4"/>
                </a:solidFill>
              </a:rPr>
              <a:t>data augmentation</a:t>
            </a:r>
            <a:r>
              <a:rPr lang="en" sz="2800" dirty="0"/>
              <a:t> method (Double Redaction) in </a:t>
            </a:r>
            <a:r>
              <a:rPr lang="en" sz="2800" b="1" dirty="0">
                <a:solidFill>
                  <a:srgbClr val="4472C4"/>
                </a:solidFill>
              </a:rPr>
              <a:t>English</a:t>
            </a:r>
            <a:r>
              <a:rPr lang="en" sz="2800" dirty="0"/>
              <a:t> dataset is </a:t>
            </a:r>
            <a:r>
              <a:rPr lang="en" sz="2800" b="1" dirty="0">
                <a:solidFill>
                  <a:srgbClr val="4472C4"/>
                </a:solidFill>
              </a:rPr>
              <a:t>superior</a:t>
            </a:r>
            <a:r>
              <a:rPr lang="en" sz="2800" dirty="0"/>
              <a:t> than without data augmentation.</a:t>
            </a:r>
            <a:endParaRPr sz="2800" dirty="0"/>
          </a:p>
        </p:txBody>
      </p:sp>
      <p:pic>
        <p:nvPicPr>
          <p:cNvPr id="464" name="Google Shape;464;p47"/>
          <p:cNvPicPr preferRelativeResize="0"/>
          <p:nvPr/>
        </p:nvPicPr>
        <p:blipFill>
          <a:blip r:embed="rId3">
            <a:alphaModFix/>
          </a:blip>
          <a:stretch>
            <a:fillRect/>
          </a:stretch>
        </p:blipFill>
        <p:spPr>
          <a:xfrm>
            <a:off x="11286801" y="85601"/>
            <a:ext cx="782967" cy="733700"/>
          </a:xfrm>
          <a:prstGeom prst="rect">
            <a:avLst/>
          </a:prstGeom>
          <a:noFill/>
          <a:ln>
            <a:noFill/>
          </a:ln>
        </p:spPr>
      </p:pic>
      <p:sp>
        <p:nvSpPr>
          <p:cNvPr id="465" name="Google Shape;465;p47"/>
          <p:cNvSpPr txBox="1"/>
          <p:nvPr/>
        </p:nvSpPr>
        <p:spPr>
          <a:xfrm>
            <a:off x="3010400" y="6383567"/>
            <a:ext cx="6171200" cy="533600"/>
          </a:xfrm>
          <a:prstGeom prst="rect">
            <a:avLst/>
          </a:prstGeom>
          <a:noFill/>
          <a:ln>
            <a:noFill/>
          </a:ln>
        </p:spPr>
        <p:txBody>
          <a:bodyPr spcFirstLastPara="1" wrap="square" lIns="121900" tIns="121900" rIns="121900" bIns="121900" anchor="ctr" anchorCtr="0">
            <a:noAutofit/>
          </a:bodyPr>
          <a:lstStyle/>
          <a:p>
            <a:pPr algn="ctr"/>
            <a:r>
              <a:rPr lang="en" sz="1600">
                <a:solidFill>
                  <a:srgbClr val="9E9E9E"/>
                </a:solidFill>
              </a:rPr>
              <a:t>NTCIR-16 Conference, June 14-17, 2022, Tokyo, Japan</a:t>
            </a:r>
            <a:endParaRPr sz="1600">
              <a:solidFill>
                <a:srgbClr val="9E9E9E"/>
              </a:solidFill>
            </a:endParaRPr>
          </a:p>
        </p:txBody>
      </p:sp>
      <p:pic>
        <p:nvPicPr>
          <p:cNvPr id="7" name="Picture 2" descr="Tweets with replies by NTCIR (@NTCIR) / Twitter">
            <a:extLst>
              <a:ext uri="{FF2B5EF4-FFF2-40B4-BE49-F238E27FC236}">
                <a16:creationId xmlns:a16="http://schemas.microsoft.com/office/drawing/2014/main" id="{11156D07-D338-371A-F450-E1A0E04A5A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a:extLst>
              <a:ext uri="{FF2B5EF4-FFF2-40B4-BE49-F238E27FC236}">
                <a16:creationId xmlns:a16="http://schemas.microsoft.com/office/drawing/2014/main" id="{6C99A898-4C3B-6DB4-14D4-863FB181037C}"/>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9" name="Picture 22" descr="Zeals Co., Ltd. | Portfolio | JAFCO Group Co., Ltd.">
            <a:extLst>
              <a:ext uri="{FF2B5EF4-FFF2-40B4-BE49-F238E27FC236}">
                <a16:creationId xmlns:a16="http://schemas.microsoft.com/office/drawing/2014/main" id="{B963A1FA-B70C-DED3-05BC-2D1B6B6289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5" name="Google Shape;475;p48"/>
          <p:cNvSpPr txBox="1">
            <a:spLocks noGrp="1"/>
          </p:cNvSpPr>
          <p:nvPr>
            <p:ph type="sldNum" sz="quarter"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z="1333">
                <a:solidFill>
                  <a:srgbClr val="B7B7B7"/>
                </a:solidFill>
              </a:rPr>
              <a:pPr/>
              <a:t>55</a:t>
            </a:fld>
            <a:endParaRPr sz="1333">
              <a:solidFill>
                <a:srgbClr val="B7B7B7"/>
              </a:solidFill>
            </a:endParaRPr>
          </a:p>
        </p:txBody>
      </p:sp>
      <p:sp>
        <p:nvSpPr>
          <p:cNvPr id="471" name="Google Shape;471;p48"/>
          <p:cNvSpPr txBox="1">
            <a:spLocks noGrp="1"/>
          </p:cNvSpPr>
          <p:nvPr>
            <p:ph type="ctrTitle" idx="4294967295"/>
          </p:nvPr>
        </p:nvSpPr>
        <p:spPr>
          <a:xfrm>
            <a:off x="0" y="1"/>
            <a:ext cx="12192000" cy="1308100"/>
          </a:xfrm>
          <a:prstGeom prst="rect">
            <a:avLst/>
          </a:prstGeom>
        </p:spPr>
        <p:txBody>
          <a:bodyPr spcFirstLastPara="1" vert="horz" wrap="square" lIns="121900" tIns="121900" rIns="121900" bIns="121900" rtlCol="0" anchor="ctr" anchorCtr="0">
            <a:noAutofit/>
          </a:bodyPr>
          <a:lstStyle/>
          <a:p>
            <a:pPr algn="ctr">
              <a:spcBef>
                <a:spcPts val="0"/>
              </a:spcBef>
            </a:pPr>
            <a:r>
              <a:rPr lang="en" sz="5067" dirty="0">
                <a:latin typeface="Arial"/>
                <a:ea typeface="Arial"/>
                <a:cs typeface="Arial"/>
                <a:sym typeface="Arial"/>
              </a:rPr>
              <a:t>Contribution</a:t>
            </a:r>
            <a:endParaRPr sz="5067" dirty="0">
              <a:latin typeface="Arial"/>
              <a:ea typeface="Arial"/>
              <a:cs typeface="Arial"/>
              <a:sym typeface="Arial"/>
            </a:endParaRPr>
          </a:p>
        </p:txBody>
      </p:sp>
      <p:sp>
        <p:nvSpPr>
          <p:cNvPr id="472" name="Google Shape;472;p48"/>
          <p:cNvSpPr txBox="1"/>
          <p:nvPr/>
        </p:nvSpPr>
        <p:spPr>
          <a:xfrm>
            <a:off x="911167" y="1308767"/>
            <a:ext cx="10369600" cy="5202281"/>
          </a:xfrm>
          <a:prstGeom prst="rect">
            <a:avLst/>
          </a:prstGeom>
          <a:noFill/>
          <a:ln>
            <a:noFill/>
          </a:ln>
        </p:spPr>
        <p:txBody>
          <a:bodyPr spcFirstLastPara="1" wrap="square" lIns="121900" tIns="121900" rIns="121900" bIns="121900" anchor="t" anchorCtr="0">
            <a:spAutoFit/>
          </a:bodyPr>
          <a:lstStyle/>
          <a:p>
            <a:pPr marL="609585" indent="-474121">
              <a:lnSpc>
                <a:spcPct val="150000"/>
              </a:lnSpc>
              <a:buSzPts val="2000"/>
              <a:buChar char="●"/>
            </a:pPr>
            <a:r>
              <a:rPr lang="en" sz="3067" dirty="0"/>
              <a:t>The major contribution of the research is that data augmentation approach may help </a:t>
            </a:r>
            <a:r>
              <a:rPr lang="en" sz="3067" b="1" dirty="0"/>
              <a:t>reduce imbalanced situation</a:t>
            </a:r>
            <a:r>
              <a:rPr lang="en" sz="3067" dirty="0"/>
              <a:t>.</a:t>
            </a:r>
            <a:endParaRPr sz="3067" dirty="0"/>
          </a:p>
          <a:p>
            <a:pPr marL="609585" indent="-474121">
              <a:lnSpc>
                <a:spcPct val="150000"/>
              </a:lnSpc>
              <a:buSzPts val="2000"/>
              <a:buChar char="●"/>
            </a:pPr>
            <a:r>
              <a:rPr lang="en" sz="3067" dirty="0"/>
              <a:t>We have developed a novel method for data augmentation technique, which is</a:t>
            </a:r>
            <a:r>
              <a:rPr lang="en" sz="3067" dirty="0">
                <a:solidFill>
                  <a:srgbClr val="FF0000"/>
                </a:solidFill>
              </a:rPr>
              <a:t> </a:t>
            </a:r>
            <a:r>
              <a:rPr lang="en" sz="3067" b="1" dirty="0">
                <a:solidFill>
                  <a:srgbClr val="4472C4"/>
                </a:solidFill>
              </a:rPr>
              <a:t>double redaction</a:t>
            </a:r>
            <a:r>
              <a:rPr lang="en" sz="3067" dirty="0">
                <a:solidFill>
                  <a:srgbClr val="FF0000"/>
                </a:solidFill>
              </a:rPr>
              <a:t> </a:t>
            </a:r>
            <a:r>
              <a:rPr lang="en" sz="3067" dirty="0"/>
              <a:t>and </a:t>
            </a:r>
            <a:r>
              <a:rPr lang="en" sz="3067" b="1" dirty="0">
                <a:solidFill>
                  <a:srgbClr val="4472C4"/>
                </a:solidFill>
              </a:rPr>
              <a:t>translation</a:t>
            </a:r>
            <a:r>
              <a:rPr lang="en" sz="3067" dirty="0"/>
              <a:t> approach, and can decrease the issue of imbalanced dataset.</a:t>
            </a:r>
            <a:endParaRPr sz="3067" dirty="0"/>
          </a:p>
        </p:txBody>
      </p:sp>
      <p:pic>
        <p:nvPicPr>
          <p:cNvPr id="473" name="Google Shape;473;p48"/>
          <p:cNvPicPr preferRelativeResize="0"/>
          <p:nvPr/>
        </p:nvPicPr>
        <p:blipFill>
          <a:blip r:embed="rId3">
            <a:alphaModFix/>
          </a:blip>
          <a:stretch>
            <a:fillRect/>
          </a:stretch>
        </p:blipFill>
        <p:spPr>
          <a:xfrm>
            <a:off x="11286801" y="85601"/>
            <a:ext cx="782967" cy="733700"/>
          </a:xfrm>
          <a:prstGeom prst="rect">
            <a:avLst/>
          </a:prstGeom>
          <a:noFill/>
          <a:ln>
            <a:noFill/>
          </a:ln>
        </p:spPr>
      </p:pic>
      <p:sp>
        <p:nvSpPr>
          <p:cNvPr id="474" name="Google Shape;474;p48"/>
          <p:cNvSpPr txBox="1"/>
          <p:nvPr/>
        </p:nvSpPr>
        <p:spPr>
          <a:xfrm>
            <a:off x="3010400" y="6383567"/>
            <a:ext cx="6171200" cy="533600"/>
          </a:xfrm>
          <a:prstGeom prst="rect">
            <a:avLst/>
          </a:prstGeom>
          <a:noFill/>
          <a:ln>
            <a:noFill/>
          </a:ln>
        </p:spPr>
        <p:txBody>
          <a:bodyPr spcFirstLastPara="1" wrap="square" lIns="121900" tIns="121900" rIns="121900" bIns="121900" anchor="ctr" anchorCtr="0">
            <a:noAutofit/>
          </a:bodyPr>
          <a:lstStyle/>
          <a:p>
            <a:pPr algn="ctr"/>
            <a:r>
              <a:rPr lang="en" sz="1600">
                <a:solidFill>
                  <a:srgbClr val="9E9E9E"/>
                </a:solidFill>
              </a:rPr>
              <a:t>NTCIR-16 Conference, June 14-17, 2022, Tokyo, Japan</a:t>
            </a:r>
            <a:endParaRPr sz="1600">
              <a:solidFill>
                <a:srgbClr val="9E9E9E"/>
              </a:solidFill>
            </a:endParaRPr>
          </a:p>
        </p:txBody>
      </p:sp>
      <p:pic>
        <p:nvPicPr>
          <p:cNvPr id="7" name="Picture 2" descr="Tweets with replies by NTCIR (@NTCIR) / Twitter">
            <a:extLst>
              <a:ext uri="{FF2B5EF4-FFF2-40B4-BE49-F238E27FC236}">
                <a16:creationId xmlns:a16="http://schemas.microsoft.com/office/drawing/2014/main" id="{E717380F-2AFC-60C1-526E-18AB0D6AF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 y="-148828"/>
            <a:ext cx="1130767" cy="1130767"/>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a:extLst>
              <a:ext uri="{FF2B5EF4-FFF2-40B4-BE49-F238E27FC236}">
                <a16:creationId xmlns:a16="http://schemas.microsoft.com/office/drawing/2014/main" id="{DC8499D5-F562-8BA8-326C-1D52378199DB}"/>
              </a:ext>
            </a:extLst>
          </p:cNvPr>
          <p:cNvPicPr>
            <a:picLocks noChangeAspect="1"/>
          </p:cNvPicPr>
          <p:nvPr/>
        </p:nvPicPr>
        <p:blipFill rotWithShape="1">
          <a:blip r:embed="rId5">
            <a:extLst>
              <a:ext uri="{28A0092B-C50C-407E-A947-70E740481C1C}">
                <a14:useLocalDpi xmlns:a14="http://schemas.microsoft.com/office/drawing/2010/main" val="0"/>
              </a:ext>
            </a:extLst>
          </a:blip>
          <a:srcRect l="33024" t="8978" r="34030" b="7163"/>
          <a:stretch/>
        </p:blipFill>
        <p:spPr>
          <a:xfrm>
            <a:off x="10701221" y="135251"/>
            <a:ext cx="477380" cy="636484"/>
          </a:xfrm>
          <a:prstGeom prst="rect">
            <a:avLst/>
          </a:prstGeom>
        </p:spPr>
      </p:pic>
      <p:pic>
        <p:nvPicPr>
          <p:cNvPr id="9" name="Picture 22" descr="Zeals Co., Ltd. | Portfolio | JAFCO Group Co., Ltd.">
            <a:extLst>
              <a:ext uri="{FF2B5EF4-FFF2-40B4-BE49-F238E27FC236}">
                <a16:creationId xmlns:a16="http://schemas.microsoft.com/office/drawing/2014/main" id="{E05205B8-6BF7-EE22-6A43-EE93E98CA7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6800" y="813876"/>
            <a:ext cx="791779" cy="3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D2CCFE-3CBB-C3C2-6F5F-68165C0EB0E7}"/>
              </a:ext>
            </a:extLst>
          </p:cNvPr>
          <p:cNvSpPr>
            <a:spLocks noGrp="1"/>
          </p:cNvSpPr>
          <p:nvPr>
            <p:ph type="sldNum" sz="quarter" idx="12"/>
          </p:nvPr>
        </p:nvSpPr>
        <p:spPr/>
        <p:txBody>
          <a:bodyPr/>
          <a:lstStyle/>
          <a:p>
            <a:fld id="{5D6FF71F-CF6A-4C46-8F9B-61D49EEA70E3}" type="slidenum">
              <a:rPr lang="en-US" smtClean="0"/>
              <a:t>56</a:t>
            </a:fld>
            <a:endParaRPr lang="en-US"/>
          </a:p>
        </p:txBody>
      </p:sp>
      <p:pic>
        <p:nvPicPr>
          <p:cNvPr id="5" name="Picture 4">
            <a:extLst>
              <a:ext uri="{FF2B5EF4-FFF2-40B4-BE49-F238E27FC236}">
                <a16:creationId xmlns:a16="http://schemas.microsoft.com/office/drawing/2014/main" id="{1FE224DE-AEC0-3E2D-16D5-899E7E62370E}"/>
              </a:ext>
            </a:extLst>
          </p:cNvPr>
          <p:cNvPicPr>
            <a:picLocks noChangeAspect="1"/>
          </p:cNvPicPr>
          <p:nvPr/>
        </p:nvPicPr>
        <p:blipFill>
          <a:blip r:embed="rId2"/>
          <a:stretch>
            <a:fillRect/>
          </a:stretch>
        </p:blipFill>
        <p:spPr>
          <a:xfrm>
            <a:off x="5685789" y="0"/>
            <a:ext cx="4747846" cy="6858000"/>
          </a:xfrm>
          <a:prstGeom prst="rect">
            <a:avLst/>
          </a:prstGeom>
        </p:spPr>
      </p:pic>
      <p:sp>
        <p:nvSpPr>
          <p:cNvPr id="6" name="Title 1">
            <a:extLst>
              <a:ext uri="{FF2B5EF4-FFF2-40B4-BE49-F238E27FC236}">
                <a16:creationId xmlns:a16="http://schemas.microsoft.com/office/drawing/2014/main" id="{82EE7FD7-0C37-5E79-3E1F-9F81015B6FD1}"/>
              </a:ext>
            </a:extLst>
          </p:cNvPr>
          <p:cNvSpPr txBox="1">
            <a:spLocks/>
          </p:cNvSpPr>
          <p:nvPr/>
        </p:nvSpPr>
        <p:spPr>
          <a:xfrm>
            <a:off x="239103" y="2704719"/>
            <a:ext cx="5311775" cy="3516199"/>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4800" b="1" kern="1200">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sz="5400" dirty="0">
                <a:solidFill>
                  <a:srgbClr val="C00000"/>
                </a:solidFill>
              </a:rPr>
              <a:t>NTCIR-16 </a:t>
            </a:r>
            <a:br>
              <a:rPr lang="en-US" sz="5400" dirty="0">
                <a:solidFill>
                  <a:srgbClr val="C00000"/>
                </a:solidFill>
              </a:rPr>
            </a:br>
            <a:r>
              <a:rPr lang="en-US" sz="5400" dirty="0">
                <a:solidFill>
                  <a:srgbClr val="C00000"/>
                </a:solidFill>
              </a:rPr>
              <a:t>Best Poster Presentation Award</a:t>
            </a:r>
          </a:p>
        </p:txBody>
      </p:sp>
      <p:sp>
        <p:nvSpPr>
          <p:cNvPr id="7" name="矩形 40">
            <a:extLst>
              <a:ext uri="{FF2B5EF4-FFF2-40B4-BE49-F238E27FC236}">
                <a16:creationId xmlns:a16="http://schemas.microsoft.com/office/drawing/2014/main" id="{4B8CDC10-0EF8-B5A0-7A68-59DAC7CEDC0E}"/>
              </a:ext>
            </a:extLst>
          </p:cNvPr>
          <p:cNvSpPr/>
          <p:nvPr/>
        </p:nvSpPr>
        <p:spPr>
          <a:xfrm>
            <a:off x="2158507" y="1674359"/>
            <a:ext cx="1742785" cy="1015663"/>
          </a:xfrm>
          <a:prstGeom prst="rect">
            <a:avLst/>
          </a:prstGeom>
        </p:spPr>
        <p:txBody>
          <a:bodyPr wrap="none">
            <a:spAutoFit/>
          </a:bodyPr>
          <a:lstStyle/>
          <a:p>
            <a:r>
              <a:rPr lang="en-US" altLang="zh-TW" sz="6000" b="1" dirty="0">
                <a:solidFill>
                  <a:srgbClr val="C00000"/>
                </a:solidFill>
              </a:rPr>
              <a:t>2022</a:t>
            </a:r>
            <a:endParaRPr lang="zh-TW" altLang="en-US" sz="6000" b="1" dirty="0">
              <a:solidFill>
                <a:srgbClr val="C00000"/>
              </a:solidFill>
            </a:endParaRPr>
          </a:p>
        </p:txBody>
      </p:sp>
      <p:pic>
        <p:nvPicPr>
          <p:cNvPr id="8" name="Google Shape;89;p1">
            <a:extLst>
              <a:ext uri="{FF2B5EF4-FFF2-40B4-BE49-F238E27FC236}">
                <a16:creationId xmlns:a16="http://schemas.microsoft.com/office/drawing/2014/main" id="{D86A4149-6FEC-470D-69C0-FF2869C07F2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t="29085" b="24379"/>
          <a:stretch/>
        </p:blipFill>
        <p:spPr>
          <a:xfrm>
            <a:off x="2073507" y="427177"/>
            <a:ext cx="1912784" cy="1217494"/>
          </a:xfrm>
          <a:prstGeom prst="rect">
            <a:avLst/>
          </a:prstGeom>
          <a:noFill/>
          <a:ln>
            <a:noFill/>
          </a:ln>
        </p:spPr>
      </p:pic>
    </p:spTree>
    <p:extLst>
      <p:ext uri="{BB962C8B-B14F-4D97-AF65-F5344CB8AC3E}">
        <p14:creationId xmlns:p14="http://schemas.microsoft.com/office/powerpoint/2010/main" val="260285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7F0A-C635-DB4B-B7F9-5C9D9D3B8B1E}"/>
              </a:ext>
            </a:extLst>
          </p:cNvPr>
          <p:cNvSpPr>
            <a:spLocks noGrp="1"/>
          </p:cNvSpPr>
          <p:nvPr>
            <p:ph type="title"/>
          </p:nvPr>
        </p:nvSpPr>
        <p:spPr/>
        <p:txBody>
          <a:bodyPr>
            <a:normAutofit/>
          </a:bodyPr>
          <a:lstStyle/>
          <a:p>
            <a:r>
              <a:rPr lang="en-US" sz="6600" dirty="0"/>
              <a:t>Summary</a:t>
            </a:r>
          </a:p>
        </p:txBody>
      </p:sp>
      <p:sp>
        <p:nvSpPr>
          <p:cNvPr id="3" name="Content Placeholder 2">
            <a:extLst>
              <a:ext uri="{FF2B5EF4-FFF2-40B4-BE49-F238E27FC236}">
                <a16:creationId xmlns:a16="http://schemas.microsoft.com/office/drawing/2014/main" id="{AE1FF0B8-9D70-E143-B9B8-FB291114403D}"/>
              </a:ext>
            </a:extLst>
          </p:cNvPr>
          <p:cNvSpPr>
            <a:spLocks noGrp="1"/>
          </p:cNvSpPr>
          <p:nvPr>
            <p:ph idx="1"/>
          </p:nvPr>
        </p:nvSpPr>
        <p:spPr/>
        <p:txBody>
          <a:bodyPr>
            <a:normAutofit/>
          </a:bodyPr>
          <a:lstStyle/>
          <a:p>
            <a:pPr marL="320040" indent="-320040"/>
            <a:r>
              <a:rPr lang="en-US" sz="4400" dirty="0"/>
              <a:t>NTCIR Evaluation </a:t>
            </a:r>
            <a:r>
              <a:rPr lang="en-US" sz="3400" dirty="0"/>
              <a:t>of Information Access Technologies</a:t>
            </a:r>
          </a:p>
          <a:p>
            <a:pPr marL="777240" lvl="1" indent="-320040"/>
            <a:r>
              <a:rPr lang="en-US" sz="4000" dirty="0"/>
              <a:t>NTCIR 16 (2021-2022)</a:t>
            </a:r>
          </a:p>
          <a:p>
            <a:pPr marL="777240" lvl="1" indent="-320040"/>
            <a:r>
              <a:rPr lang="en-US" sz="4000" dirty="0"/>
              <a:t>NTCIR 17 (2022-2023)</a:t>
            </a:r>
          </a:p>
          <a:p>
            <a:pPr marL="320040" indent="-320040"/>
            <a:r>
              <a:rPr lang="en-US" sz="4400" dirty="0"/>
              <a:t>Dialogue System </a:t>
            </a:r>
          </a:p>
          <a:p>
            <a:pPr marL="320040" indent="-320040"/>
            <a:r>
              <a:rPr lang="en-US" sz="4400" dirty="0"/>
              <a:t>Financial Technology</a:t>
            </a:r>
            <a:endParaRPr lang="en-US" sz="4000" dirty="0"/>
          </a:p>
        </p:txBody>
      </p:sp>
      <p:sp>
        <p:nvSpPr>
          <p:cNvPr id="4" name="Slide Number Placeholder 3">
            <a:extLst>
              <a:ext uri="{FF2B5EF4-FFF2-40B4-BE49-F238E27FC236}">
                <a16:creationId xmlns:a16="http://schemas.microsoft.com/office/drawing/2014/main" id="{944F6EF3-100B-094B-BE5B-979F6BD5D30F}"/>
              </a:ext>
            </a:extLst>
          </p:cNvPr>
          <p:cNvSpPr>
            <a:spLocks noGrp="1"/>
          </p:cNvSpPr>
          <p:nvPr>
            <p:ph type="sldNum" sz="quarter" idx="12"/>
          </p:nvPr>
        </p:nvSpPr>
        <p:spPr/>
        <p:txBody>
          <a:bodyPr/>
          <a:lstStyle/>
          <a:p>
            <a:fld id="{5D6FF71F-CF6A-4C46-8F9B-61D49EEA70E3}" type="slidenum">
              <a:rPr lang="en-US" smtClean="0"/>
              <a:t>57</a:t>
            </a:fld>
            <a:endParaRPr lang="en-US"/>
          </a:p>
        </p:txBody>
      </p:sp>
    </p:spTree>
    <p:extLst>
      <p:ext uri="{BB962C8B-B14F-4D97-AF65-F5344CB8AC3E}">
        <p14:creationId xmlns:p14="http://schemas.microsoft.com/office/powerpoint/2010/main" val="3362889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FBC6-97AA-2E4C-A292-A9E9C6076E51}"/>
              </a:ext>
            </a:extLst>
          </p:cNvPr>
          <p:cNvSpPr>
            <a:spLocks noGrp="1"/>
          </p:cNvSpPr>
          <p:nvPr>
            <p:ph type="title"/>
          </p:nvPr>
        </p:nvSpPr>
        <p:spPr>
          <a:xfrm>
            <a:off x="534389" y="135104"/>
            <a:ext cx="11222181" cy="934041"/>
          </a:xfrm>
        </p:spPr>
        <p:txBody>
          <a:bodyPr>
            <a:normAutofit/>
          </a:bodyPr>
          <a:lstStyle/>
          <a:p>
            <a:r>
              <a:rPr lang="en-US" altLang="zh-TW" dirty="0"/>
              <a:t>Acknowledgments: </a:t>
            </a:r>
            <a:r>
              <a:rPr lang="en-US" dirty="0"/>
              <a:t>Research Projects</a:t>
            </a:r>
          </a:p>
        </p:txBody>
      </p:sp>
      <p:sp>
        <p:nvSpPr>
          <p:cNvPr id="3" name="Content Placeholder 2">
            <a:extLst>
              <a:ext uri="{FF2B5EF4-FFF2-40B4-BE49-F238E27FC236}">
                <a16:creationId xmlns:a16="http://schemas.microsoft.com/office/drawing/2014/main" id="{35D0BBEB-DB11-EC41-B41D-6CB7BB048565}"/>
              </a:ext>
            </a:extLst>
          </p:cNvPr>
          <p:cNvSpPr>
            <a:spLocks noGrp="1"/>
          </p:cNvSpPr>
          <p:nvPr>
            <p:ph idx="1"/>
          </p:nvPr>
        </p:nvSpPr>
        <p:spPr>
          <a:xfrm>
            <a:off x="553146" y="1308294"/>
            <a:ext cx="11222181" cy="5253949"/>
          </a:xfrm>
        </p:spPr>
        <p:txBody>
          <a:bodyPr>
            <a:normAutofit fontScale="55000" lnSpcReduction="20000"/>
          </a:bodyPr>
          <a:lstStyle/>
          <a:p>
            <a:pPr>
              <a:lnSpc>
                <a:spcPct val="120000"/>
              </a:lnSpc>
              <a:spcAft>
                <a:spcPts val="600"/>
              </a:spcAft>
            </a:pPr>
            <a:r>
              <a:rPr lang="zh-TW" altLang="en-US" b="0" dirty="0"/>
              <a:t>計畫主持人，應用 </a:t>
            </a:r>
            <a:r>
              <a:rPr lang="en-US" b="0" dirty="0"/>
              <a:t>AI </a:t>
            </a:r>
            <a:r>
              <a:rPr lang="zh-TW" altLang="en-US" b="0" dirty="0"/>
              <a:t>技術建構加密貨幣反洗錢知識圖譜：少樣本學習模型 </a:t>
            </a:r>
            <a:r>
              <a:rPr lang="en-US" altLang="zh-TW" b="0" dirty="0"/>
              <a:t>(</a:t>
            </a:r>
            <a:r>
              <a:rPr lang="en-US" b="0" dirty="0"/>
              <a:t>Applying AI technology to construct knowledge graphs of cryptocurrency anti-money laundering: a few-shot learning model)，</a:t>
            </a:r>
          </a:p>
          <a:p>
            <a:pPr lvl="1">
              <a:lnSpc>
                <a:spcPct val="120000"/>
              </a:lnSpc>
              <a:spcAft>
                <a:spcPts val="600"/>
              </a:spcAft>
            </a:pPr>
            <a:r>
              <a:rPr lang="zh-TW" altLang="en-US" b="0" dirty="0"/>
              <a:t>科技部 </a:t>
            </a:r>
            <a:r>
              <a:rPr lang="en-US" altLang="zh-TW" b="0" dirty="0"/>
              <a:t>(</a:t>
            </a:r>
            <a:r>
              <a:rPr lang="zh-TW" altLang="en-US" b="0" dirty="0"/>
              <a:t>人文司 </a:t>
            </a:r>
            <a:r>
              <a:rPr lang="en-US" altLang="zh-TW" b="0" dirty="0"/>
              <a:t>- </a:t>
            </a:r>
            <a:r>
              <a:rPr lang="zh-TW" altLang="en-US" b="0" dirty="0"/>
              <a:t>商事財經法</a:t>
            </a:r>
            <a:r>
              <a:rPr lang="en-US" altLang="zh-TW" b="0" dirty="0"/>
              <a:t>)</a:t>
            </a:r>
            <a:r>
              <a:rPr lang="zh-TW" altLang="en-US" b="0" dirty="0"/>
              <a:t>，</a:t>
            </a:r>
            <a:r>
              <a:rPr lang="en-US" altLang="zh-TW" b="0" dirty="0"/>
              <a:t>110-2410-</a:t>
            </a:r>
            <a:r>
              <a:rPr lang="en-US" b="0" dirty="0"/>
              <a:t>H-305-013-MY2，2021/08/01~2023/07/31 [</a:t>
            </a:r>
            <a:r>
              <a:rPr lang="zh-TW" altLang="en-US" b="0" dirty="0"/>
              <a:t>核定經費 </a:t>
            </a:r>
            <a:r>
              <a:rPr lang="en-US" altLang="zh-TW" b="0" dirty="0"/>
              <a:t>(</a:t>
            </a:r>
            <a:r>
              <a:rPr lang="zh-TW" altLang="en-US" b="0" dirty="0"/>
              <a:t>新台幣</a:t>
            </a:r>
            <a:r>
              <a:rPr lang="en-US" altLang="zh-TW" b="0" dirty="0"/>
              <a:t>)</a:t>
            </a:r>
            <a:r>
              <a:rPr lang="zh-TW" altLang="en-US" b="0" dirty="0"/>
              <a:t>：</a:t>
            </a:r>
            <a:r>
              <a:rPr lang="en-US" altLang="zh-TW" b="0" dirty="0"/>
              <a:t>1,022,000]</a:t>
            </a:r>
          </a:p>
          <a:p>
            <a:pPr>
              <a:lnSpc>
                <a:spcPct val="120000"/>
              </a:lnSpc>
              <a:spcAft>
                <a:spcPts val="600"/>
              </a:spcAft>
            </a:pPr>
            <a:r>
              <a:rPr lang="zh-TW" altLang="en-US" b="0" dirty="0"/>
              <a:t>子計畫共同主持人，深化企業永續</a:t>
            </a:r>
            <a:r>
              <a:rPr lang="en-US" altLang="zh-TW" b="0" dirty="0"/>
              <a:t>-</a:t>
            </a:r>
            <a:r>
              <a:rPr lang="zh-TW" altLang="en-US" b="0" dirty="0"/>
              <a:t>由人工智慧、財務與策略觀點打造企業永續績效 </a:t>
            </a:r>
            <a:r>
              <a:rPr lang="en-US" altLang="zh-TW" b="0" dirty="0"/>
              <a:t>(</a:t>
            </a:r>
            <a:r>
              <a:rPr lang="en-US" b="0" dirty="0"/>
              <a:t>Deepen Corporate Sustainability: Enhance the Performance of Corporate Sustainability from AI, Financial, and Strategic Perspectives)：</a:t>
            </a:r>
            <a:r>
              <a:rPr lang="zh-TW" altLang="en-US" b="0" dirty="0"/>
              <a:t>子計畫二：人工智慧企業永續評鑑與跨語言永續績效報告書生成式模型 </a:t>
            </a:r>
            <a:r>
              <a:rPr lang="en-US" altLang="zh-TW" b="0" dirty="0"/>
              <a:t>(</a:t>
            </a:r>
            <a:r>
              <a:rPr lang="en-US" b="0" dirty="0"/>
              <a:t>AI for Corporate Sustainability Assessment and Cross Language Corporate Sustainability Reports Generative Model)</a:t>
            </a:r>
          </a:p>
          <a:p>
            <a:pPr lvl="1">
              <a:lnSpc>
                <a:spcPct val="120000"/>
              </a:lnSpc>
              <a:spcAft>
                <a:spcPts val="600"/>
              </a:spcAft>
            </a:pPr>
            <a:r>
              <a:rPr lang="zh-TW" altLang="en-US" b="0" dirty="0"/>
              <a:t>國立臺北大學，</a:t>
            </a:r>
            <a:r>
              <a:rPr lang="en-US" altLang="zh-TW" b="0" dirty="0"/>
              <a:t>111-</a:t>
            </a:r>
            <a:r>
              <a:rPr lang="en-US" b="0" dirty="0"/>
              <a:t>NTPU_ORDA-F-001，2022/01/01~2022/12/31 [</a:t>
            </a:r>
            <a:r>
              <a:rPr lang="zh-TW" altLang="en-US" b="0" dirty="0"/>
              <a:t>經費總額 </a:t>
            </a:r>
            <a:r>
              <a:rPr lang="en-US" altLang="zh-TW" b="0" dirty="0"/>
              <a:t>(</a:t>
            </a:r>
            <a:r>
              <a:rPr lang="zh-TW" altLang="en-US" b="0" dirty="0"/>
              <a:t>新台幣</a:t>
            </a:r>
            <a:r>
              <a:rPr lang="en-US" altLang="zh-TW" b="0" dirty="0"/>
              <a:t>)</a:t>
            </a:r>
            <a:r>
              <a:rPr lang="zh-TW" altLang="en-US" b="0" dirty="0"/>
              <a:t>： </a:t>
            </a:r>
            <a:r>
              <a:rPr lang="en-US" altLang="zh-TW" b="0" dirty="0"/>
              <a:t>3,228,500]</a:t>
            </a:r>
          </a:p>
          <a:p>
            <a:pPr>
              <a:lnSpc>
                <a:spcPct val="120000"/>
              </a:lnSpc>
              <a:spcAft>
                <a:spcPts val="600"/>
              </a:spcAft>
            </a:pPr>
            <a:r>
              <a:rPr lang="zh-TW" altLang="en-US" b="0" dirty="0"/>
              <a:t>子計畫主持人，人工智慧方法分析企業科技創新導入</a:t>
            </a:r>
            <a:r>
              <a:rPr lang="en-US" altLang="zh-TW" b="0" dirty="0"/>
              <a:t>- </a:t>
            </a:r>
            <a:r>
              <a:rPr lang="zh-TW" altLang="en-US" b="0" dirty="0"/>
              <a:t>專利文字分析與影像分析應用 </a:t>
            </a:r>
            <a:r>
              <a:rPr lang="en-US" altLang="zh-TW" b="0" dirty="0"/>
              <a:t>(</a:t>
            </a:r>
            <a:r>
              <a:rPr lang="en-US" b="0" dirty="0"/>
              <a:t>Artificial intelligence methods applied for analyzing the introduction of technological innovation: Patent text analysis and image analysis)：</a:t>
            </a:r>
            <a:r>
              <a:rPr lang="zh-TW" altLang="en-US" b="0" dirty="0"/>
              <a:t>子計畫三：應用人工智慧於專利文本分析金融科技知識圖譜 </a:t>
            </a:r>
            <a:r>
              <a:rPr lang="en-US" altLang="zh-TW" b="0" dirty="0"/>
              <a:t>(</a:t>
            </a:r>
            <a:r>
              <a:rPr lang="en-US" b="0" dirty="0"/>
              <a:t>Artificial Intelligence for FinTech Knowledge Graph from Patent Textual Analytics)</a:t>
            </a:r>
          </a:p>
          <a:p>
            <a:pPr lvl="1">
              <a:lnSpc>
                <a:spcPct val="120000"/>
              </a:lnSpc>
              <a:spcAft>
                <a:spcPts val="600"/>
              </a:spcAft>
            </a:pPr>
            <a:r>
              <a:rPr lang="zh-TW" altLang="en-US" b="0" dirty="0"/>
              <a:t>國立臺北大學，</a:t>
            </a:r>
            <a:r>
              <a:rPr lang="en-US" altLang="zh-TW" b="0" dirty="0"/>
              <a:t>111-</a:t>
            </a:r>
            <a:r>
              <a:rPr lang="en-US" b="0" dirty="0"/>
              <a:t>NTPU_ORDA-F-003，2022/01/01~2022/12/31 [</a:t>
            </a:r>
            <a:r>
              <a:rPr lang="zh-TW" altLang="en-US" b="0" dirty="0"/>
              <a:t>經費總額 </a:t>
            </a:r>
            <a:r>
              <a:rPr lang="en-US" altLang="zh-TW" b="0" dirty="0"/>
              <a:t>(</a:t>
            </a:r>
            <a:r>
              <a:rPr lang="zh-TW" altLang="en-US" b="0" dirty="0"/>
              <a:t>新台幣</a:t>
            </a:r>
            <a:r>
              <a:rPr lang="en-US" altLang="zh-TW" b="0" dirty="0"/>
              <a:t>)</a:t>
            </a:r>
            <a:r>
              <a:rPr lang="zh-TW" altLang="en-US" b="0" dirty="0"/>
              <a:t>： </a:t>
            </a:r>
            <a:r>
              <a:rPr lang="en-US" altLang="zh-TW" b="0" dirty="0"/>
              <a:t>1,291,950]</a:t>
            </a:r>
          </a:p>
          <a:p>
            <a:pPr>
              <a:lnSpc>
                <a:spcPct val="120000"/>
              </a:lnSpc>
              <a:spcAft>
                <a:spcPts val="600"/>
              </a:spcAft>
            </a:pPr>
            <a:r>
              <a:rPr lang="zh-TW" altLang="en-US" b="0" dirty="0"/>
              <a:t>子計畫共同主持人，企業永續動機、價值攸關性與人工智慧於企業永續績效評比之應用 </a:t>
            </a:r>
            <a:r>
              <a:rPr lang="en-US" altLang="zh-TW" b="0" dirty="0"/>
              <a:t>(</a:t>
            </a:r>
            <a:r>
              <a:rPr lang="en-US" b="0" dirty="0"/>
              <a:t>Corporate Sustainability: Motivations, Value Relevance, and the Application of AI in the Assessment)：</a:t>
            </a:r>
            <a:r>
              <a:rPr lang="zh-TW" altLang="en-US" b="0" dirty="0"/>
              <a:t>子計畫二：人工智慧 </a:t>
            </a:r>
            <a:r>
              <a:rPr lang="en-US" b="0" dirty="0"/>
              <a:t>AI </a:t>
            </a:r>
            <a:r>
              <a:rPr lang="zh-TW" altLang="en-US" b="0" dirty="0"/>
              <a:t>於企業永續評比之應用 </a:t>
            </a:r>
            <a:r>
              <a:rPr lang="en-US" altLang="zh-TW" b="0" dirty="0"/>
              <a:t>(</a:t>
            </a:r>
            <a:r>
              <a:rPr lang="en-US" b="0" dirty="0"/>
              <a:t>An application of artificial intelligence (AI) in the corporate sustainability assessment)</a:t>
            </a:r>
          </a:p>
          <a:p>
            <a:pPr lvl="1">
              <a:lnSpc>
                <a:spcPct val="120000"/>
              </a:lnSpc>
              <a:spcAft>
                <a:spcPts val="600"/>
              </a:spcAft>
            </a:pPr>
            <a:r>
              <a:rPr lang="zh-TW" altLang="en-US" b="0" dirty="0"/>
              <a:t>國立臺北大學，</a:t>
            </a:r>
            <a:r>
              <a:rPr lang="en-US" altLang="zh-TW" b="0" dirty="0"/>
              <a:t>110-</a:t>
            </a:r>
            <a:r>
              <a:rPr lang="en-US" b="0" dirty="0"/>
              <a:t>NTPU_ORDA-F-001，2021/01/01~2021/12/31 [</a:t>
            </a:r>
            <a:r>
              <a:rPr lang="zh-TW" altLang="en-US" b="0" dirty="0"/>
              <a:t>經費總額 </a:t>
            </a:r>
            <a:r>
              <a:rPr lang="en-US" altLang="zh-TW" b="0" dirty="0"/>
              <a:t>(</a:t>
            </a:r>
            <a:r>
              <a:rPr lang="zh-TW" altLang="en-US" b="0" dirty="0"/>
              <a:t>新台幣</a:t>
            </a:r>
            <a:r>
              <a:rPr lang="en-US" altLang="zh-TW" b="0" dirty="0"/>
              <a:t>)</a:t>
            </a:r>
            <a:r>
              <a:rPr lang="zh-TW" altLang="en-US" b="0" dirty="0"/>
              <a:t>： </a:t>
            </a:r>
            <a:r>
              <a:rPr lang="en-US" altLang="zh-TW" b="0" dirty="0"/>
              <a:t>3,240,000]</a:t>
            </a:r>
            <a:endParaRPr lang="en-US" b="0" dirty="0"/>
          </a:p>
        </p:txBody>
      </p:sp>
      <p:sp>
        <p:nvSpPr>
          <p:cNvPr id="4" name="Slide Number Placeholder 3">
            <a:extLst>
              <a:ext uri="{FF2B5EF4-FFF2-40B4-BE49-F238E27FC236}">
                <a16:creationId xmlns:a16="http://schemas.microsoft.com/office/drawing/2014/main" id="{7EF62AFB-FDB8-BE4F-AC2D-BE37A94E4161}"/>
              </a:ext>
            </a:extLst>
          </p:cNvPr>
          <p:cNvSpPr>
            <a:spLocks noGrp="1"/>
          </p:cNvSpPr>
          <p:nvPr>
            <p:ph type="sldNum" sz="quarter" idx="12"/>
          </p:nvPr>
        </p:nvSpPr>
        <p:spPr/>
        <p:txBody>
          <a:bodyPr/>
          <a:lstStyle/>
          <a:p>
            <a:fld id="{5D6FF71F-CF6A-4C46-8F9B-61D49EEA70E3}" type="slidenum">
              <a:rPr lang="en-US" smtClean="0"/>
              <a:t>58</a:t>
            </a:fld>
            <a:endParaRPr lang="en-US"/>
          </a:p>
        </p:txBody>
      </p:sp>
    </p:spTree>
    <p:extLst>
      <p:ext uri="{BB962C8B-B14F-4D97-AF65-F5344CB8AC3E}">
        <p14:creationId xmlns:p14="http://schemas.microsoft.com/office/powerpoint/2010/main" val="105546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7D42-C071-0746-9E64-B1C0514B91D2}"/>
              </a:ext>
            </a:extLst>
          </p:cNvPr>
          <p:cNvSpPr>
            <a:spLocks noGrp="1"/>
          </p:cNvSpPr>
          <p:nvPr>
            <p:ph type="ctrTitle"/>
          </p:nvPr>
        </p:nvSpPr>
        <p:spPr>
          <a:xfrm>
            <a:off x="443345" y="1290798"/>
            <a:ext cx="11305310" cy="1588621"/>
          </a:xfrm>
        </p:spPr>
        <p:txBody>
          <a:bodyPr>
            <a:normAutofit/>
          </a:bodyPr>
          <a:lstStyle/>
          <a:p>
            <a:pPr>
              <a:lnSpc>
                <a:spcPct val="100000"/>
              </a:lnSpc>
            </a:pPr>
            <a:r>
              <a:rPr lang="en-US" altLang="zh-TW" sz="4800" dirty="0">
                <a:solidFill>
                  <a:srgbClr val="C00000"/>
                </a:solidFill>
                <a:latin typeface="Calibri" panose="020F0502020204030204" pitchFamily="34" charset="0"/>
                <a:ea typeface="Heiti TC Medium" pitchFamily="2" charset="-128"/>
                <a:cs typeface="Calibri" panose="020F0502020204030204" pitchFamily="34" charset="0"/>
              </a:rPr>
              <a:t>NTCIR Evaluation of Dialogue System and Financial Technology</a:t>
            </a:r>
            <a:endParaRPr lang="en-US" sz="4800" dirty="0">
              <a:solidFill>
                <a:srgbClr val="C00000"/>
              </a:solidFill>
              <a:latin typeface="Calibri" panose="020F0502020204030204" pitchFamily="34" charset="0"/>
              <a:ea typeface="Heiti TC Medium" pitchFamily="2"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61075702-275C-EC48-88A7-DE704319104B}"/>
              </a:ext>
            </a:extLst>
          </p:cNvPr>
          <p:cNvSpPr>
            <a:spLocks noGrp="1"/>
          </p:cNvSpPr>
          <p:nvPr>
            <p:ph type="sldNum" sz="quarter" idx="12"/>
          </p:nvPr>
        </p:nvSpPr>
        <p:spPr/>
        <p:txBody>
          <a:bodyPr/>
          <a:lstStyle/>
          <a:p>
            <a:fld id="{5D6FF71F-CF6A-4C46-8F9B-61D49EEA70E3}" type="slidenum">
              <a:rPr lang="en-US" smtClean="0"/>
              <a:t>59</a:t>
            </a:fld>
            <a:endParaRPr lang="en-US"/>
          </a:p>
        </p:txBody>
      </p:sp>
      <p:pic>
        <p:nvPicPr>
          <p:cNvPr id="6" name="Picture 4" descr="http://mail.tku.edu.tw/myday/images/Myday_Photo.jpg">
            <a:extLst>
              <a:ext uri="{FF2B5EF4-FFF2-40B4-BE49-F238E27FC236}">
                <a16:creationId xmlns:a16="http://schemas.microsoft.com/office/drawing/2014/main" id="{B70FF53B-DC87-8947-814D-5F9D6A8FEBF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3466" y="4467459"/>
            <a:ext cx="1061722" cy="1314513"/>
          </a:xfrm>
          <a:prstGeom prst="rect">
            <a:avLst/>
          </a:prstGeom>
          <a:noFill/>
        </p:spPr>
      </p:pic>
      <p:pic>
        <p:nvPicPr>
          <p:cNvPr id="7" name="Picture 6">
            <a:extLst>
              <a:ext uri="{FF2B5EF4-FFF2-40B4-BE49-F238E27FC236}">
                <a16:creationId xmlns:a16="http://schemas.microsoft.com/office/drawing/2014/main" id="{CF23D206-BC99-514C-B5C0-F6D5C1296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7C060C21-0FBF-B146-9B75-B6BC75ABEB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2" name="Picture 11">
            <a:extLst>
              <a:ext uri="{FF2B5EF4-FFF2-40B4-BE49-F238E27FC236}">
                <a16:creationId xmlns:a16="http://schemas.microsoft.com/office/drawing/2014/main" id="{747B0886-1BC9-EB4E-BC19-DB63E8DC71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pic>
        <p:nvPicPr>
          <p:cNvPr id="13" name="Picture 12">
            <a:extLst>
              <a:ext uri="{FF2B5EF4-FFF2-40B4-BE49-F238E27FC236}">
                <a16:creationId xmlns:a16="http://schemas.microsoft.com/office/drawing/2014/main" id="{825AFF68-55EF-E644-899B-629CA3F69F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7662" y="4869076"/>
            <a:ext cx="421513" cy="511280"/>
          </a:xfrm>
          <a:prstGeom prst="rect">
            <a:avLst/>
          </a:prstGeom>
        </p:spPr>
      </p:pic>
      <p:pic>
        <p:nvPicPr>
          <p:cNvPr id="14" name="Picture 13">
            <a:extLst>
              <a:ext uri="{FF2B5EF4-FFF2-40B4-BE49-F238E27FC236}">
                <a16:creationId xmlns:a16="http://schemas.microsoft.com/office/drawing/2014/main" id="{210AD5AA-B6EC-A04D-81ED-A4C97458382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647" y="5301392"/>
            <a:ext cx="511280" cy="511280"/>
          </a:xfrm>
          <a:prstGeom prst="rect">
            <a:avLst/>
          </a:prstGeom>
        </p:spPr>
      </p:pic>
      <p:pic>
        <p:nvPicPr>
          <p:cNvPr id="15" name="Picture 14">
            <a:extLst>
              <a:ext uri="{FF2B5EF4-FFF2-40B4-BE49-F238E27FC236}">
                <a16:creationId xmlns:a16="http://schemas.microsoft.com/office/drawing/2014/main" id="{34598370-D331-5E4F-99AD-2E8F20E16BF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2842" y="5296698"/>
            <a:ext cx="511280" cy="511280"/>
          </a:xfrm>
          <a:prstGeom prst="rect">
            <a:avLst/>
          </a:prstGeom>
        </p:spPr>
      </p:pic>
      <p:pic>
        <p:nvPicPr>
          <p:cNvPr id="16" name="Picture 15">
            <a:extLst>
              <a:ext uri="{FF2B5EF4-FFF2-40B4-BE49-F238E27FC236}">
                <a16:creationId xmlns:a16="http://schemas.microsoft.com/office/drawing/2014/main" id="{5CB14793-FA5C-C64B-8D83-F964E12EC4A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0309" y="4397487"/>
            <a:ext cx="953813" cy="430151"/>
          </a:xfrm>
          <a:prstGeom prst="rect">
            <a:avLst/>
          </a:prstGeom>
        </p:spPr>
      </p:pic>
      <p:sp>
        <p:nvSpPr>
          <p:cNvPr id="21" name="文字方塊 5">
            <a:extLst>
              <a:ext uri="{FF2B5EF4-FFF2-40B4-BE49-F238E27FC236}">
                <a16:creationId xmlns:a16="http://schemas.microsoft.com/office/drawing/2014/main" id="{C694E8BC-63ED-2449-86D8-D3A9F8075CE1}"/>
              </a:ext>
            </a:extLst>
          </p:cNvPr>
          <p:cNvSpPr txBox="1">
            <a:spLocks noChangeArrowheads="1"/>
          </p:cNvSpPr>
          <p:nvPr/>
        </p:nvSpPr>
        <p:spPr bwMode="auto">
          <a:xfrm>
            <a:off x="1109433" y="3016128"/>
            <a:ext cx="997313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400" dirty="0">
                <a:solidFill>
                  <a:srgbClr val="7F7F7F"/>
                </a:solidFill>
              </a:rPr>
              <a:t>Host: </a:t>
            </a:r>
            <a:r>
              <a:rPr lang="zh-TW" altLang="en-US" sz="1400" dirty="0">
                <a:solidFill>
                  <a:srgbClr val="7F7F7F"/>
                </a:solidFill>
                <a:latin typeface="Heiti TC Medium" pitchFamily="2" charset="-128"/>
                <a:ea typeface="Heiti TC Medium" pitchFamily="2" charset="-128"/>
              </a:rPr>
              <a:t>吳怡瑾 教授 </a:t>
            </a:r>
            <a:r>
              <a:rPr lang="en-US" altLang="zh-TW" sz="1400" dirty="0">
                <a:solidFill>
                  <a:srgbClr val="7F7F7F"/>
                </a:solidFill>
              </a:rPr>
              <a:t>(Prof. Nancy I-Chin Wu) </a:t>
            </a:r>
            <a:br>
              <a:rPr lang="en-US" altLang="zh-TW" sz="1400" dirty="0">
                <a:solidFill>
                  <a:srgbClr val="7F7F7F"/>
                </a:solidFill>
              </a:rPr>
            </a:br>
            <a:r>
              <a:rPr lang="en-US" altLang="zh-TW" sz="1400" dirty="0">
                <a:solidFill>
                  <a:srgbClr val="7F7F7F"/>
                </a:solidFill>
              </a:rPr>
              <a:t>Graduate Institute of Library &amp; Information Studies, National Taiwan Normal University (NTNU)</a:t>
            </a:r>
          </a:p>
          <a:p>
            <a:pPr algn="ctr" eaLnBrk="1" hangingPunct="1">
              <a:spcBef>
                <a:spcPct val="0"/>
              </a:spcBef>
              <a:buFontTx/>
              <a:buNone/>
            </a:pPr>
            <a:r>
              <a:rPr lang="en-US" altLang="zh-TW" sz="1400" dirty="0">
                <a:solidFill>
                  <a:srgbClr val="7F7F7F"/>
                </a:solidFill>
              </a:rPr>
              <a:t>Time: 13:30-15:30, September 16, 2022 (Friday)</a:t>
            </a:r>
          </a:p>
          <a:p>
            <a:pPr algn="ctr" eaLnBrk="1" hangingPunct="1">
              <a:spcBef>
                <a:spcPct val="0"/>
              </a:spcBef>
              <a:buFontTx/>
              <a:buNone/>
            </a:pPr>
            <a:r>
              <a:rPr kumimoji="0" lang="en-US" altLang="zh-TW" sz="1400" dirty="0">
                <a:solidFill>
                  <a:srgbClr val="7F7F7F"/>
                </a:solidFill>
              </a:rPr>
              <a:t>Place: </a:t>
            </a:r>
            <a:r>
              <a:rPr lang="en-US" altLang="zh-TW" sz="1400" dirty="0">
                <a:solidFill>
                  <a:srgbClr val="7F7F7F"/>
                </a:solidFill>
              </a:rPr>
              <a:t>Graduate Institute of Library &amp; Information Studies, NTNU</a:t>
            </a:r>
            <a:endParaRPr kumimoji="0" lang="en-US" altLang="zh-TW" sz="1200" dirty="0">
              <a:solidFill>
                <a:srgbClr val="7F7F7F"/>
              </a:solidFill>
            </a:endParaRPr>
          </a:p>
        </p:txBody>
      </p:sp>
      <p:sp>
        <p:nvSpPr>
          <p:cNvPr id="22" name="Subtitle 2">
            <a:extLst>
              <a:ext uri="{FF2B5EF4-FFF2-40B4-BE49-F238E27FC236}">
                <a16:creationId xmlns:a16="http://schemas.microsoft.com/office/drawing/2014/main" id="{2C23060F-0A47-D24C-9F7A-0C2FB4D1A2E2}"/>
              </a:ext>
            </a:extLst>
          </p:cNvPr>
          <p:cNvSpPr>
            <a:spLocks noGrp="1"/>
          </p:cNvSpPr>
          <p:nvPr>
            <p:ph type="subTitle" idx="1"/>
          </p:nvPr>
        </p:nvSpPr>
        <p:spPr>
          <a:xfrm>
            <a:off x="2252861" y="4265091"/>
            <a:ext cx="7686279" cy="2659848"/>
          </a:xfrm>
        </p:spPr>
        <p:txBody>
          <a:bodyPr>
            <a:normAutofit fontScale="25000" lnSpcReduction="20000"/>
          </a:bodyPr>
          <a:lstStyle/>
          <a:p>
            <a:pPr algn="ctr">
              <a:lnSpc>
                <a:spcPct val="120000"/>
              </a:lnSpc>
              <a:spcBef>
                <a:spcPts val="0"/>
              </a:spcBef>
            </a:pPr>
            <a:r>
              <a:rPr lang="zh-TW" altLang="en-US" sz="14400" b="1" dirty="0">
                <a:solidFill>
                  <a:srgbClr val="898989"/>
                </a:solidFill>
                <a:latin typeface="HEITI TC MEDIUM" pitchFamily="2" charset="-128"/>
                <a:ea typeface="HEITI TC MEDIUM" pitchFamily="2" charset="-128"/>
                <a:hlinkClick r:id="rId10"/>
              </a:rPr>
              <a:t>戴敏育</a:t>
            </a:r>
            <a:r>
              <a:rPr lang="en-US" altLang="zh-TW" sz="14400" b="1" dirty="0">
                <a:solidFill>
                  <a:srgbClr val="898989"/>
                </a:solidFill>
                <a:latin typeface="HEITI TC MEDIUM" pitchFamily="2" charset="-128"/>
                <a:ea typeface="HEITI TC MEDIUM" pitchFamily="2" charset="-128"/>
              </a:rPr>
              <a:t> </a:t>
            </a:r>
            <a:r>
              <a:rPr lang="zh-TW" altLang="en-US" sz="14400" dirty="0">
                <a:solidFill>
                  <a:schemeClr val="accent1"/>
                </a:solidFill>
                <a:latin typeface="Heiti TC Medium" pitchFamily="2" charset="-128"/>
                <a:ea typeface="Heiti TC Medium" pitchFamily="2" charset="-128"/>
                <a:cs typeface="Calibri" panose="020F0502020204030204" pitchFamily="34" charset="0"/>
              </a:rPr>
              <a:t>副教授</a:t>
            </a:r>
            <a:endParaRPr lang="en-US" altLang="zh-TW" sz="14400" dirty="0">
              <a:solidFill>
                <a:schemeClr val="accent1"/>
              </a:solidFill>
              <a:latin typeface="Heiti TC Medium" pitchFamily="2" charset="-128"/>
              <a:ea typeface="Heiti TC Medium" pitchFamily="2" charset="-128"/>
              <a:cs typeface="Calibri" panose="020F0502020204030204" pitchFamily="34" charset="0"/>
            </a:endParaRPr>
          </a:p>
          <a:p>
            <a:pPr algn="ctr">
              <a:lnSpc>
                <a:spcPct val="120000"/>
              </a:lnSpc>
              <a:spcBef>
                <a:spcPts val="0"/>
              </a:spcBef>
            </a:pPr>
            <a:r>
              <a:rPr lang="en-US" altLang="zh-TW" sz="14000" b="1" dirty="0">
                <a:solidFill>
                  <a:srgbClr val="898989"/>
                </a:solidFill>
                <a:cs typeface="Calibri" panose="020F0502020204030204" pitchFamily="34" charset="0"/>
                <a:hlinkClick r:id="rId11"/>
              </a:rPr>
              <a:t>Min-Yuh Day</a:t>
            </a:r>
            <a:r>
              <a:rPr lang="en-US" altLang="zh-TW" sz="140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0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000" dirty="0">
                <a:solidFill>
                  <a:schemeClr val="accent1"/>
                </a:solidFill>
                <a:latin typeface="Calibri" panose="020F0502020204030204" pitchFamily="34" charset="0"/>
                <a:ea typeface="標楷體" pitchFamily="65" charset="-120"/>
                <a:cs typeface="Calibri" panose="020F0502020204030204" pitchFamily="34" charset="0"/>
              </a:rPr>
              <a:t>, Associate</a:t>
            </a:r>
            <a:r>
              <a:rPr lang="zh-TW" altLang="en-US" sz="140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000" dirty="0">
                <a:solidFill>
                  <a:schemeClr val="accent1"/>
                </a:solidFill>
                <a:latin typeface="Calibri" panose="020F0502020204030204" pitchFamily="34" charset="0"/>
                <a:ea typeface="標楷體" pitchFamily="65" charset="-120"/>
                <a:cs typeface="Calibri" panose="020F0502020204030204" pitchFamily="34" charset="0"/>
              </a:rPr>
              <a:t>Professor</a:t>
            </a:r>
            <a:endParaRPr kumimoji="0" lang="en-US" altLang="zh-TW" sz="14000" dirty="0">
              <a:solidFill>
                <a:schemeClr val="accent1"/>
              </a:solidFill>
              <a:latin typeface="Calibri" panose="020F0502020204030204" pitchFamily="34" charset="0"/>
              <a:ea typeface="標楷體" pitchFamily="65" charset="-120"/>
              <a:cs typeface="Calibri" panose="020F0502020204030204" pitchFamily="34" charset="0"/>
            </a:endParaRPr>
          </a:p>
          <a:p>
            <a:pPr algn="ctr">
              <a:lnSpc>
                <a:spcPct val="120000"/>
              </a:lnSpc>
              <a:spcBef>
                <a:spcPts val="600"/>
              </a:spcBef>
            </a:pPr>
            <a:r>
              <a:rPr lang="zh-TW" altLang="en-US" sz="14400" b="1" dirty="0">
                <a:latin typeface="HEITI TC MEDIUM" pitchFamily="2" charset="-128"/>
                <a:ea typeface="HEITI TC MEDIUM" pitchFamily="2" charset="-128"/>
                <a:cs typeface="DFKai-SB" panose="03000509000000000000" pitchFamily="49" charset="-120"/>
                <a:hlinkClick r:id="rId12"/>
              </a:rPr>
              <a:t>國立臺北大學</a:t>
            </a:r>
            <a:r>
              <a:rPr lang="zh-TW" altLang="en-US" sz="14400" b="1" dirty="0">
                <a:latin typeface="HEITI TC MEDIUM" pitchFamily="2" charset="-128"/>
                <a:ea typeface="HEITI TC MEDIUM" pitchFamily="2" charset="-128"/>
                <a:cs typeface="DFKai-SB" panose="03000509000000000000" pitchFamily="49" charset="-120"/>
              </a:rPr>
              <a:t> </a:t>
            </a:r>
            <a:r>
              <a:rPr lang="zh-TW" altLang="en-US" sz="14400" b="1" dirty="0">
                <a:latin typeface="HEITI TC MEDIUM" pitchFamily="2" charset="-128"/>
                <a:ea typeface="HEITI TC MEDIUM" pitchFamily="2" charset="-128"/>
                <a:cs typeface="DFKai-SB" panose="03000509000000000000" pitchFamily="49" charset="-120"/>
                <a:hlinkClick r:id="rId13"/>
              </a:rPr>
              <a:t>資訊管理研究所</a:t>
            </a:r>
            <a:endParaRPr lang="en-US" altLang="zh-TW" sz="14400" b="1" dirty="0">
              <a:latin typeface="HEITI TC MEDIUM" pitchFamily="2" charset="-128"/>
              <a:ea typeface="HEITI TC MEDIUM" pitchFamily="2" charset="-128"/>
              <a:cs typeface="DFKai-SB" panose="03000509000000000000" pitchFamily="49" charset="-120"/>
            </a:endParaRPr>
          </a:p>
          <a:p>
            <a:pPr algn="ctr">
              <a:lnSpc>
                <a:spcPct val="120000"/>
              </a:lnSpc>
              <a:spcBef>
                <a:spcPts val="600"/>
              </a:spcBef>
            </a:pPr>
            <a:r>
              <a:rPr lang="en-US" sz="8000" b="1" dirty="0">
                <a:latin typeface="Calibri" panose="020F0502020204030204" pitchFamily="34" charset="0"/>
                <a:cs typeface="Calibri" panose="020F0502020204030204" pitchFamily="34" charset="0"/>
                <a:hlinkClick r:id="rId14"/>
              </a:rPr>
              <a:t>Institute of Information Management</a:t>
            </a:r>
            <a:r>
              <a:rPr lang="en-US" sz="8000" b="1" dirty="0">
                <a:latin typeface="Calibri" panose="020F0502020204030204" pitchFamily="34" charset="0"/>
                <a:cs typeface="Calibri" panose="020F0502020204030204" pitchFamily="34" charset="0"/>
              </a:rPr>
              <a:t>, </a:t>
            </a:r>
            <a:r>
              <a:rPr lang="en-US" sz="8000" b="1" dirty="0">
                <a:latin typeface="Calibri" panose="020F0502020204030204" pitchFamily="34" charset="0"/>
                <a:cs typeface="Calibri" panose="020F0502020204030204" pitchFamily="34" charset="0"/>
                <a:hlinkClick r:id="rId12"/>
              </a:rPr>
              <a:t>National Taipei University</a:t>
            </a:r>
            <a:endParaRPr lang="en-US" altLang="zh-TW" sz="8000" b="1" dirty="0">
              <a:solidFill>
                <a:srgbClr val="898989"/>
              </a:solidFill>
              <a:latin typeface="Calibri" panose="020F0502020204030204" pitchFamily="34" charset="0"/>
              <a:cs typeface="Calibri" panose="020F0502020204030204" pitchFamily="34" charset="0"/>
              <a:hlinkClick r:id="rId15"/>
            </a:endParaRPr>
          </a:p>
          <a:p>
            <a:pPr algn="ctr">
              <a:lnSpc>
                <a:spcPct val="120000"/>
              </a:lnSpc>
              <a:spcBef>
                <a:spcPts val="600"/>
              </a:spcBef>
            </a:pPr>
            <a:r>
              <a:rPr lang="en-US" sz="4000" b="0" dirty="0">
                <a:latin typeface="Arial" panose="020B0604020202020204" pitchFamily="34" charset="0"/>
                <a:cs typeface="Arial" panose="020B0604020202020204" pitchFamily="34" charset="0"/>
                <a:hlinkClick r:id="rId16"/>
              </a:rPr>
              <a:t>https://web.ntpu.edu.tw/~myday</a:t>
            </a:r>
            <a:endParaRPr lang="en-US" sz="4000" b="0" dirty="0">
              <a:latin typeface="Arial" panose="020B0604020202020204" pitchFamily="34" charset="0"/>
              <a:cs typeface="Arial" panose="020B0604020202020204" pitchFamily="34" charset="0"/>
            </a:endParaRPr>
          </a:p>
          <a:p>
            <a:pPr algn="ctr">
              <a:lnSpc>
                <a:spcPct val="120000"/>
              </a:lnSpc>
              <a:spcBef>
                <a:spcPts val="600"/>
              </a:spcBef>
            </a:pPr>
            <a:r>
              <a:rPr lang="en-US" altLang="zh-TW" sz="3700" dirty="0">
                <a:solidFill>
                  <a:srgbClr val="898989"/>
                </a:solidFill>
                <a:cs typeface="Times New Roman" pitchFamily="18" charset="0"/>
              </a:rPr>
              <a:t>2022-09-16</a:t>
            </a:r>
            <a:endParaRPr lang="en-US" sz="3700" dirty="0">
              <a:solidFill>
                <a:schemeClr val="bg1">
                  <a:lumMod val="65000"/>
                </a:schemeClr>
              </a:solidFill>
              <a:latin typeface="Calibri" panose="020F0502020204030204" pitchFamily="34" charset="0"/>
              <a:cs typeface="Calibri" panose="020F0502020204030204" pitchFamily="34" charset="0"/>
            </a:endParaRPr>
          </a:p>
        </p:txBody>
      </p:sp>
      <p:sp>
        <p:nvSpPr>
          <p:cNvPr id="3" name="圓角矩形 30">
            <a:extLst>
              <a:ext uri="{FF2B5EF4-FFF2-40B4-BE49-F238E27FC236}">
                <a16:creationId xmlns:a16="http://schemas.microsoft.com/office/drawing/2014/main" id="{6445FBED-0EE1-8554-1B8F-E849775AB0EF}"/>
              </a:ext>
            </a:extLst>
          </p:cNvPr>
          <p:cNvSpPr/>
          <p:nvPr/>
        </p:nvSpPr>
        <p:spPr>
          <a:xfrm>
            <a:off x="4212356" y="94476"/>
            <a:ext cx="3767289" cy="884065"/>
          </a:xfrm>
          <a:prstGeom prst="roundRect">
            <a:avLst>
              <a:gd name="adj" fmla="val 9334"/>
            </a:avLst>
          </a:prstGeom>
          <a:solidFill>
            <a:srgbClr val="FFC000"/>
          </a:solidFill>
          <a:ln w="190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6000" b="1" dirty="0">
                <a:solidFill>
                  <a:srgbClr val="C00000"/>
                </a:solidFill>
                <a:latin typeface="Calibri" panose="020F0502020204030204" pitchFamily="34" charset="0"/>
                <a:cs typeface="Calibri" panose="020F0502020204030204" pitchFamily="34" charset="0"/>
              </a:rPr>
              <a:t>Q &amp; A</a:t>
            </a:r>
            <a:endParaRPr kumimoji="1" lang="zh-TW" altLang="en-US" sz="6000" b="1" dirty="0">
              <a:solidFill>
                <a:srgbClr val="C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B76BB08-4018-76B1-CA98-9350DE5E8FB1}"/>
              </a:ext>
            </a:extLst>
          </p:cNvPr>
          <p:cNvPicPr>
            <a:picLocks noChangeAspect="1"/>
          </p:cNvPicPr>
          <p:nvPr/>
        </p:nvPicPr>
        <p:blipFill>
          <a:blip r:embed="rId17"/>
          <a:stretch>
            <a:fillRect/>
          </a:stretch>
        </p:blipFill>
        <p:spPr>
          <a:xfrm>
            <a:off x="99632" y="130051"/>
            <a:ext cx="953813" cy="953813"/>
          </a:xfrm>
          <a:prstGeom prst="rect">
            <a:avLst/>
          </a:prstGeom>
        </p:spPr>
      </p:pic>
    </p:spTree>
    <p:extLst>
      <p:ext uri="{BB962C8B-B14F-4D97-AF65-F5344CB8AC3E}">
        <p14:creationId xmlns:p14="http://schemas.microsoft.com/office/powerpoint/2010/main" val="328137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8837-5A9C-378D-A0A6-C56CD6860FFE}"/>
              </a:ext>
            </a:extLst>
          </p:cNvPr>
          <p:cNvSpPr>
            <a:spLocks noGrp="1"/>
          </p:cNvSpPr>
          <p:nvPr>
            <p:ph type="title"/>
          </p:nvPr>
        </p:nvSpPr>
        <p:spPr>
          <a:xfrm>
            <a:off x="534389" y="135105"/>
            <a:ext cx="11222181" cy="742226"/>
          </a:xfrm>
        </p:spPr>
        <p:txBody>
          <a:bodyPr>
            <a:normAutofit fontScale="90000"/>
          </a:bodyPr>
          <a:lstStyle/>
          <a:p>
            <a:r>
              <a:rPr lang="en-US" dirty="0"/>
              <a:t>NTCIR Evaluation Forum</a:t>
            </a:r>
          </a:p>
        </p:txBody>
      </p:sp>
      <p:sp>
        <p:nvSpPr>
          <p:cNvPr id="4" name="Slide Number Placeholder 3">
            <a:extLst>
              <a:ext uri="{FF2B5EF4-FFF2-40B4-BE49-F238E27FC236}">
                <a16:creationId xmlns:a16="http://schemas.microsoft.com/office/drawing/2014/main" id="{A6EC9EA1-71A3-8AB5-FC71-B7E7465793B8}"/>
              </a:ext>
            </a:extLst>
          </p:cNvPr>
          <p:cNvSpPr>
            <a:spLocks noGrp="1"/>
          </p:cNvSpPr>
          <p:nvPr>
            <p:ph type="sldNum" sz="quarter" idx="12"/>
          </p:nvPr>
        </p:nvSpPr>
        <p:spPr/>
        <p:txBody>
          <a:bodyPr/>
          <a:lstStyle/>
          <a:p>
            <a:fld id="{5D6FF71F-CF6A-4C46-8F9B-61D49EEA70E3}" type="slidenum">
              <a:rPr lang="en-US" smtClean="0"/>
              <a:t>6</a:t>
            </a:fld>
            <a:endParaRPr lang="en-US"/>
          </a:p>
        </p:txBody>
      </p:sp>
      <p:sp>
        <p:nvSpPr>
          <p:cNvPr id="6" name="TextBox 5">
            <a:extLst>
              <a:ext uri="{FF2B5EF4-FFF2-40B4-BE49-F238E27FC236}">
                <a16:creationId xmlns:a16="http://schemas.microsoft.com/office/drawing/2014/main" id="{98DF6469-708D-1CBF-952E-C64938966677}"/>
              </a:ext>
            </a:extLst>
          </p:cNvPr>
          <p:cNvSpPr txBox="1"/>
          <p:nvPr/>
        </p:nvSpPr>
        <p:spPr>
          <a:xfrm>
            <a:off x="2557875" y="6613857"/>
            <a:ext cx="7076250"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err="1">
                <a:solidFill>
                  <a:schemeClr val="bg1">
                    <a:lumMod val="75000"/>
                  </a:schemeClr>
                </a:solidFill>
              </a:rPr>
              <a:t>Takehiro</a:t>
            </a:r>
            <a:r>
              <a:rPr lang="en-US" sz="1200" dirty="0">
                <a:solidFill>
                  <a:schemeClr val="bg1">
                    <a:lumMod val="75000"/>
                  </a:schemeClr>
                </a:solidFill>
              </a:rPr>
              <a:t> Yamamoto and </a:t>
            </a:r>
            <a:r>
              <a:rPr lang="en-US" sz="1200" dirty="0" err="1">
                <a:solidFill>
                  <a:schemeClr val="bg1">
                    <a:lumMod val="75000"/>
                  </a:schemeClr>
                </a:solidFill>
              </a:rPr>
              <a:t>Zhicheng</a:t>
            </a:r>
            <a:r>
              <a:rPr lang="en-US" sz="1200" dirty="0">
                <a:solidFill>
                  <a:schemeClr val="bg1">
                    <a:lumMod val="75000"/>
                  </a:schemeClr>
                </a:solidFill>
              </a:rPr>
              <a:t> Dou (2022), Overview of NTCIR-16, NTCIR-16 Proceedings</a:t>
            </a:r>
          </a:p>
        </p:txBody>
      </p:sp>
      <p:pic>
        <p:nvPicPr>
          <p:cNvPr id="5" name="Picture 4">
            <a:extLst>
              <a:ext uri="{FF2B5EF4-FFF2-40B4-BE49-F238E27FC236}">
                <a16:creationId xmlns:a16="http://schemas.microsoft.com/office/drawing/2014/main" id="{8A7A99D1-1461-2718-0E2F-C1C458187368}"/>
              </a:ext>
            </a:extLst>
          </p:cNvPr>
          <p:cNvPicPr>
            <a:picLocks noChangeAspect="1"/>
          </p:cNvPicPr>
          <p:nvPr/>
        </p:nvPicPr>
        <p:blipFill>
          <a:blip r:embed="rId2"/>
          <a:stretch>
            <a:fillRect/>
          </a:stretch>
        </p:blipFill>
        <p:spPr>
          <a:xfrm>
            <a:off x="1321446" y="2582102"/>
            <a:ext cx="9648066" cy="3697251"/>
          </a:xfrm>
          <a:prstGeom prst="rect">
            <a:avLst/>
          </a:prstGeom>
        </p:spPr>
      </p:pic>
      <p:sp>
        <p:nvSpPr>
          <p:cNvPr id="7" name="Content Placeholder 2">
            <a:extLst>
              <a:ext uri="{FF2B5EF4-FFF2-40B4-BE49-F238E27FC236}">
                <a16:creationId xmlns:a16="http://schemas.microsoft.com/office/drawing/2014/main" id="{8E65DCFF-A7F4-AB96-07D0-5ABDDAEF70D5}"/>
              </a:ext>
            </a:extLst>
          </p:cNvPr>
          <p:cNvSpPr>
            <a:spLocks noGrp="1"/>
          </p:cNvSpPr>
          <p:nvPr>
            <p:ph idx="1"/>
          </p:nvPr>
        </p:nvSpPr>
        <p:spPr>
          <a:xfrm>
            <a:off x="534389" y="982171"/>
            <a:ext cx="11222181" cy="1657344"/>
          </a:xfrm>
        </p:spPr>
        <p:txBody>
          <a:bodyPr>
            <a:normAutofit lnSpcReduction="10000"/>
          </a:bodyPr>
          <a:lstStyle/>
          <a:p>
            <a:pPr marL="320040" indent="-320040"/>
            <a:r>
              <a:rPr lang="en-US" dirty="0"/>
              <a:t>Research groups gather together and tackle </a:t>
            </a:r>
            <a:r>
              <a:rPr lang="en-US" dirty="0">
                <a:solidFill>
                  <a:srgbClr val="FF0000"/>
                </a:solidFill>
              </a:rPr>
              <a:t>the same problems</a:t>
            </a:r>
            <a:br>
              <a:rPr lang="en-US" dirty="0">
                <a:solidFill>
                  <a:srgbClr val="FF0000"/>
                </a:solidFill>
              </a:rPr>
            </a:br>
            <a:r>
              <a:rPr lang="en-US" dirty="0"/>
              <a:t>(</a:t>
            </a:r>
            <a:r>
              <a:rPr lang="en-US" dirty="0">
                <a:solidFill>
                  <a:srgbClr val="FF0000"/>
                </a:solidFill>
              </a:rPr>
              <a:t>problem definition, test collection, evaluation measure</a:t>
            </a:r>
            <a:r>
              <a:rPr lang="en-US" dirty="0"/>
              <a:t>, etc.)</a:t>
            </a:r>
          </a:p>
          <a:p>
            <a:pPr marL="320040" indent="-320040"/>
            <a:r>
              <a:rPr lang="en-US" dirty="0"/>
              <a:t>The systems can be compared across participants</a:t>
            </a:r>
          </a:p>
        </p:txBody>
      </p:sp>
      <p:sp>
        <p:nvSpPr>
          <p:cNvPr id="9" name="TextBox 8">
            <a:extLst>
              <a:ext uri="{FF2B5EF4-FFF2-40B4-BE49-F238E27FC236}">
                <a16:creationId xmlns:a16="http://schemas.microsoft.com/office/drawing/2014/main" id="{E76DABFA-2DC4-2013-8137-54BEE466A179}"/>
              </a:ext>
            </a:extLst>
          </p:cNvPr>
          <p:cNvSpPr txBox="1"/>
          <p:nvPr/>
        </p:nvSpPr>
        <p:spPr>
          <a:xfrm>
            <a:off x="3045619" y="6202196"/>
            <a:ext cx="6100762" cy="461665"/>
          </a:xfrm>
          <a:prstGeom prst="rect">
            <a:avLst/>
          </a:prstGeom>
          <a:noFill/>
        </p:spPr>
        <p:txBody>
          <a:bodyPr wrap="square">
            <a:spAutoFit/>
          </a:bodyPr>
          <a:lstStyle/>
          <a:p>
            <a:pPr algn="ctr"/>
            <a:r>
              <a:rPr lang="en-US" sz="2400" b="1" dirty="0">
                <a:solidFill>
                  <a:schemeClr val="accent1"/>
                </a:solidFill>
              </a:rPr>
              <a:t>Share results, exchange ideas</a:t>
            </a:r>
          </a:p>
        </p:txBody>
      </p:sp>
    </p:spTree>
    <p:extLst>
      <p:ext uri="{BB962C8B-B14F-4D97-AF65-F5344CB8AC3E}">
        <p14:creationId xmlns:p14="http://schemas.microsoft.com/office/powerpoint/2010/main" val="3386165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C863-4E67-E144-9B0E-37A7E6E4039F}"/>
              </a:ext>
            </a:extLst>
          </p:cNvPr>
          <p:cNvSpPr>
            <a:spLocks noGrp="1"/>
          </p:cNvSpPr>
          <p:nvPr>
            <p:ph type="title"/>
          </p:nvPr>
        </p:nvSpPr>
        <p:spPr>
          <a:xfrm>
            <a:off x="484908" y="56102"/>
            <a:ext cx="11222181" cy="689486"/>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0524A52D-31A0-3140-9325-CC38F727F882}"/>
              </a:ext>
            </a:extLst>
          </p:cNvPr>
          <p:cNvSpPr>
            <a:spLocks noGrp="1"/>
          </p:cNvSpPr>
          <p:nvPr>
            <p:ph idx="1"/>
          </p:nvPr>
        </p:nvSpPr>
        <p:spPr>
          <a:xfrm>
            <a:off x="582891" y="919871"/>
            <a:ext cx="11124198" cy="5642373"/>
          </a:xfrm>
        </p:spPr>
        <p:txBody>
          <a:bodyPr>
            <a:noAutofit/>
          </a:bodyPr>
          <a:lstStyle/>
          <a:p>
            <a:pPr fontAlgn="t">
              <a:lnSpc>
                <a:spcPct val="120000"/>
              </a:lnSpc>
              <a:spcAft>
                <a:spcPts val="0"/>
              </a:spcAft>
            </a:pPr>
            <a:r>
              <a:rPr lang="en-US" sz="1800" b="0" dirty="0" err="1"/>
              <a:t>Takehiro</a:t>
            </a:r>
            <a:r>
              <a:rPr lang="en-US" sz="1800" b="0" dirty="0"/>
              <a:t> Yamamoto and </a:t>
            </a:r>
            <a:r>
              <a:rPr lang="en-US" sz="1800" b="0" dirty="0" err="1"/>
              <a:t>Zhicheng</a:t>
            </a:r>
            <a:r>
              <a:rPr lang="en-US" sz="1800" b="0"/>
              <a:t> Dou (</a:t>
            </a:r>
            <a:r>
              <a:rPr lang="en-US" sz="1800" b="0" dirty="0"/>
              <a:t>2022), "Overview of NTCIR-16", in Proceedings of the 16th NTCIR Conference on Evaluation of Information Access Technologies (NTCIR-16), Tokyo Japan, June 14-17, 2022. </a:t>
            </a:r>
          </a:p>
          <a:p>
            <a:pPr fontAlgn="t">
              <a:lnSpc>
                <a:spcPct val="120000"/>
              </a:lnSpc>
              <a:spcAft>
                <a:spcPts val="0"/>
              </a:spcAft>
            </a:pPr>
            <a:r>
              <a:rPr lang="en-US" sz="1800" b="0" dirty="0" err="1"/>
              <a:t>Sijie</a:t>
            </a:r>
            <a:r>
              <a:rPr lang="en-US" sz="1800" b="0" dirty="0"/>
              <a:t> Tao and Tetsuya Sakai (2022), "Overview of the NTCIR-16 Dialogue Evaluation (DialEval-2) Task", in Proceedings of the 16th NTCIR Conference on Evaluation of Information Access Technologies (NTCIR-16), Tokyo Japan, June 14-17, 2022.</a:t>
            </a:r>
          </a:p>
          <a:p>
            <a:pPr fontAlgn="t">
              <a:lnSpc>
                <a:spcPct val="120000"/>
              </a:lnSpc>
              <a:spcAft>
                <a:spcPts val="0"/>
              </a:spcAft>
            </a:pPr>
            <a:r>
              <a:rPr lang="en-US" sz="1800" b="0" dirty="0"/>
              <a:t>Chung-Chi Chen, Hen-</a:t>
            </a:r>
            <a:r>
              <a:rPr lang="en-US" sz="1800" b="0" dirty="0" err="1"/>
              <a:t>Hsen</a:t>
            </a:r>
            <a:r>
              <a:rPr lang="en-US" sz="1800" b="0" dirty="0"/>
              <a:t> Huang, Yu-</a:t>
            </a:r>
            <a:r>
              <a:rPr lang="en-US" sz="1800" b="0" dirty="0" err="1"/>
              <a:t>Lieh</a:t>
            </a:r>
            <a:r>
              <a:rPr lang="en-US" sz="1800" b="0" dirty="0"/>
              <a:t> Huang, </a:t>
            </a:r>
            <a:r>
              <a:rPr lang="en-US" sz="1800" b="0" dirty="0" err="1"/>
              <a:t>Hiroya</a:t>
            </a:r>
            <a:r>
              <a:rPr lang="en-US" sz="1800" b="0" dirty="0"/>
              <a:t> </a:t>
            </a:r>
            <a:r>
              <a:rPr lang="en-US" sz="1800" b="0" dirty="0" err="1"/>
              <a:t>Takamura</a:t>
            </a:r>
            <a:r>
              <a:rPr lang="en-US" sz="1800" b="0" dirty="0"/>
              <a:t> and </a:t>
            </a:r>
            <a:r>
              <a:rPr lang="en-US" sz="1800" b="0" dirty="0" err="1"/>
              <a:t>Hsin-Hsi</a:t>
            </a:r>
            <a:r>
              <a:rPr lang="en-US" sz="1800" b="0" dirty="0"/>
              <a:t> Chen (2022), "Overview of the NTCIR-16 FinNum-3 Task: Investor’s and Manager’s Fine-grained Claim Detection", in Proceedings of the 16th NTCIR Conference on Evaluation of Information Access Technologies (NTCIR-16), Tokyo Japan, June 14-17, 2022.</a:t>
            </a:r>
          </a:p>
          <a:p>
            <a:pPr fontAlgn="t">
              <a:lnSpc>
                <a:spcPct val="120000"/>
              </a:lnSpc>
              <a:spcAft>
                <a:spcPts val="0"/>
              </a:spcAft>
            </a:pPr>
            <a:r>
              <a:rPr lang="en-US" sz="1800" b="0" dirty="0"/>
              <a:t>Ting-Yun Hsiao, Yung-Wei Teng, Pei-</a:t>
            </a:r>
            <a:r>
              <a:rPr lang="en-US" sz="1800" b="0" dirty="0" err="1"/>
              <a:t>Tz</a:t>
            </a:r>
            <a:r>
              <a:rPr lang="en-US" sz="1800" b="0" dirty="0"/>
              <a:t> Chiu, Mike Tian-Jian Jiang, and Min-Yuh Day (2022), "IMNTPU Dialogue System Evaluation at the NTCIR-16 DialEval-2 Dialogue Quality and Nugget Detection", in Proceedings of the 16th NTCIR Conference on Evaluation of Information Access Technologies (NTCIR-16), Tokyo Japan, June 14-17, 2022.</a:t>
            </a:r>
          </a:p>
          <a:p>
            <a:pPr fontAlgn="t">
              <a:lnSpc>
                <a:spcPct val="120000"/>
              </a:lnSpc>
              <a:spcAft>
                <a:spcPts val="0"/>
              </a:spcAft>
            </a:pPr>
            <a:r>
              <a:rPr lang="en-US" sz="1800" b="0" dirty="0"/>
              <a:t>Yung-Wei Teng, Pei-</a:t>
            </a:r>
            <a:r>
              <a:rPr lang="en-US" sz="1800" b="0" dirty="0" err="1"/>
              <a:t>Tz</a:t>
            </a:r>
            <a:r>
              <a:rPr lang="en-US" sz="1800" b="0" dirty="0"/>
              <a:t> Chiu, Ting-Yun Hsiao, Mike Tian-Jian Jiang, and Min-Yuh Day (2022), "IMNTPU at the NTCIR-16 FinNum-3 Task: Data augmentation for financial </a:t>
            </a:r>
            <a:r>
              <a:rPr lang="en-US" sz="1800" b="0" dirty="0" err="1"/>
              <a:t>Numclaim</a:t>
            </a:r>
            <a:r>
              <a:rPr lang="en-US" sz="1800" b="0" dirty="0"/>
              <a:t> classification", in Proceedings of the 16th NTCIR Conference on Evaluation of Information Access Technologies (NTCIR-16), Tokyo Japan, June 14-17, 2022. </a:t>
            </a:r>
          </a:p>
        </p:txBody>
      </p:sp>
      <p:sp>
        <p:nvSpPr>
          <p:cNvPr id="4" name="Slide Number Placeholder 3">
            <a:extLst>
              <a:ext uri="{FF2B5EF4-FFF2-40B4-BE49-F238E27FC236}">
                <a16:creationId xmlns:a16="http://schemas.microsoft.com/office/drawing/2014/main" id="{229AAB85-22EF-124A-8AE1-C0F4C34BE271}"/>
              </a:ext>
            </a:extLst>
          </p:cNvPr>
          <p:cNvSpPr>
            <a:spLocks noGrp="1"/>
          </p:cNvSpPr>
          <p:nvPr>
            <p:ph type="sldNum" sz="quarter" idx="12"/>
          </p:nvPr>
        </p:nvSpPr>
        <p:spPr/>
        <p:txBody>
          <a:bodyPr/>
          <a:lstStyle/>
          <a:p>
            <a:fld id="{5D6FF71F-CF6A-4C46-8F9B-61D49EEA70E3}" type="slidenum">
              <a:rPr lang="en-US" smtClean="0"/>
              <a:t>60</a:t>
            </a:fld>
            <a:endParaRPr lang="en-US"/>
          </a:p>
        </p:txBody>
      </p:sp>
    </p:spTree>
    <p:extLst>
      <p:ext uri="{BB962C8B-B14F-4D97-AF65-F5344CB8AC3E}">
        <p14:creationId xmlns:p14="http://schemas.microsoft.com/office/powerpoint/2010/main" val="6442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8837-5A9C-378D-A0A6-C56CD6860FFE}"/>
              </a:ext>
            </a:extLst>
          </p:cNvPr>
          <p:cNvSpPr>
            <a:spLocks noGrp="1"/>
          </p:cNvSpPr>
          <p:nvPr>
            <p:ph type="title"/>
          </p:nvPr>
        </p:nvSpPr>
        <p:spPr>
          <a:xfrm>
            <a:off x="534389" y="135105"/>
            <a:ext cx="11222181" cy="742226"/>
          </a:xfrm>
        </p:spPr>
        <p:txBody>
          <a:bodyPr>
            <a:normAutofit fontScale="90000"/>
          </a:bodyPr>
          <a:lstStyle/>
          <a:p>
            <a:r>
              <a:rPr lang="en-US" dirty="0"/>
              <a:t>History of NTCIR Tasks</a:t>
            </a:r>
          </a:p>
        </p:txBody>
      </p:sp>
      <p:sp>
        <p:nvSpPr>
          <p:cNvPr id="4" name="Slide Number Placeholder 3">
            <a:extLst>
              <a:ext uri="{FF2B5EF4-FFF2-40B4-BE49-F238E27FC236}">
                <a16:creationId xmlns:a16="http://schemas.microsoft.com/office/drawing/2014/main" id="{A6EC9EA1-71A3-8AB5-FC71-B7E7465793B8}"/>
              </a:ext>
            </a:extLst>
          </p:cNvPr>
          <p:cNvSpPr>
            <a:spLocks noGrp="1"/>
          </p:cNvSpPr>
          <p:nvPr>
            <p:ph type="sldNum" sz="quarter" idx="12"/>
          </p:nvPr>
        </p:nvSpPr>
        <p:spPr/>
        <p:txBody>
          <a:bodyPr/>
          <a:lstStyle/>
          <a:p>
            <a:fld id="{5D6FF71F-CF6A-4C46-8F9B-61D49EEA70E3}" type="slidenum">
              <a:rPr lang="en-US" smtClean="0"/>
              <a:t>7</a:t>
            </a:fld>
            <a:endParaRPr lang="en-US"/>
          </a:p>
        </p:txBody>
      </p:sp>
      <p:sp>
        <p:nvSpPr>
          <p:cNvPr id="6" name="TextBox 5">
            <a:extLst>
              <a:ext uri="{FF2B5EF4-FFF2-40B4-BE49-F238E27FC236}">
                <a16:creationId xmlns:a16="http://schemas.microsoft.com/office/drawing/2014/main" id="{98DF6469-708D-1CBF-952E-C64938966677}"/>
              </a:ext>
            </a:extLst>
          </p:cNvPr>
          <p:cNvSpPr txBox="1"/>
          <p:nvPr/>
        </p:nvSpPr>
        <p:spPr>
          <a:xfrm>
            <a:off x="2557875" y="6613857"/>
            <a:ext cx="7076250"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err="1">
                <a:solidFill>
                  <a:schemeClr val="bg1">
                    <a:lumMod val="75000"/>
                  </a:schemeClr>
                </a:solidFill>
              </a:rPr>
              <a:t>Takehiro</a:t>
            </a:r>
            <a:r>
              <a:rPr lang="en-US" sz="1200" dirty="0">
                <a:solidFill>
                  <a:schemeClr val="bg1">
                    <a:lumMod val="75000"/>
                  </a:schemeClr>
                </a:solidFill>
              </a:rPr>
              <a:t> Yamamoto and </a:t>
            </a:r>
            <a:r>
              <a:rPr lang="en-US" sz="1200" dirty="0" err="1">
                <a:solidFill>
                  <a:schemeClr val="bg1">
                    <a:lumMod val="75000"/>
                  </a:schemeClr>
                </a:solidFill>
              </a:rPr>
              <a:t>Zhicheng</a:t>
            </a:r>
            <a:r>
              <a:rPr lang="en-US" sz="1200" dirty="0">
                <a:solidFill>
                  <a:schemeClr val="bg1">
                    <a:lumMod val="75000"/>
                  </a:schemeClr>
                </a:solidFill>
              </a:rPr>
              <a:t> Dou (2022), Overview of NTCIR-16, NTCIR-16 Proceedings</a:t>
            </a:r>
          </a:p>
        </p:txBody>
      </p:sp>
      <p:graphicFrame>
        <p:nvGraphicFramePr>
          <p:cNvPr id="3" name="object 4">
            <a:extLst>
              <a:ext uri="{FF2B5EF4-FFF2-40B4-BE49-F238E27FC236}">
                <a16:creationId xmlns:a16="http://schemas.microsoft.com/office/drawing/2014/main" id="{7F948AC1-7813-9D0C-2A09-09FF167F0949}"/>
              </a:ext>
            </a:extLst>
          </p:cNvPr>
          <p:cNvGraphicFramePr>
            <a:graphicFrameLocks noGrp="1"/>
          </p:cNvGraphicFramePr>
          <p:nvPr>
            <p:extLst>
              <p:ext uri="{D42A27DB-BD31-4B8C-83A1-F6EECF244321}">
                <p14:modId xmlns:p14="http://schemas.microsoft.com/office/powerpoint/2010/main" val="185554293"/>
              </p:ext>
            </p:extLst>
          </p:nvPr>
        </p:nvGraphicFramePr>
        <p:xfrm>
          <a:off x="1650683" y="877331"/>
          <a:ext cx="9121396" cy="5684918"/>
        </p:xfrm>
        <a:graphic>
          <a:graphicData uri="http://schemas.openxmlformats.org/drawingml/2006/table">
            <a:tbl>
              <a:tblPr firstRow="1" bandRow="1">
                <a:tableStyleId>{2D5ABB26-0587-4C30-8999-92F81FD0307C}</a:tableStyleId>
              </a:tblPr>
              <a:tblGrid>
                <a:gridCol w="2481494">
                  <a:extLst>
                    <a:ext uri="{9D8B030D-6E8A-4147-A177-3AD203B41FA5}">
                      <a16:colId xmlns:a16="http://schemas.microsoft.com/office/drawing/2014/main" val="20000"/>
                    </a:ext>
                  </a:extLst>
                </a:gridCol>
                <a:gridCol w="414993">
                  <a:extLst>
                    <a:ext uri="{9D8B030D-6E8A-4147-A177-3AD203B41FA5}">
                      <a16:colId xmlns:a16="http://schemas.microsoft.com/office/drawing/2014/main" val="20001"/>
                    </a:ext>
                  </a:extLst>
                </a:gridCol>
                <a:gridCol w="414993">
                  <a:extLst>
                    <a:ext uri="{9D8B030D-6E8A-4147-A177-3AD203B41FA5}">
                      <a16:colId xmlns:a16="http://schemas.microsoft.com/office/drawing/2014/main" val="20002"/>
                    </a:ext>
                  </a:extLst>
                </a:gridCol>
                <a:gridCol w="414994">
                  <a:extLst>
                    <a:ext uri="{9D8B030D-6E8A-4147-A177-3AD203B41FA5}">
                      <a16:colId xmlns:a16="http://schemas.microsoft.com/office/drawing/2014/main" val="20003"/>
                    </a:ext>
                  </a:extLst>
                </a:gridCol>
                <a:gridCol w="414994">
                  <a:extLst>
                    <a:ext uri="{9D8B030D-6E8A-4147-A177-3AD203B41FA5}">
                      <a16:colId xmlns:a16="http://schemas.microsoft.com/office/drawing/2014/main" val="20004"/>
                    </a:ext>
                  </a:extLst>
                </a:gridCol>
                <a:gridCol w="414994">
                  <a:extLst>
                    <a:ext uri="{9D8B030D-6E8A-4147-A177-3AD203B41FA5}">
                      <a16:colId xmlns:a16="http://schemas.microsoft.com/office/drawing/2014/main" val="20005"/>
                    </a:ext>
                  </a:extLst>
                </a:gridCol>
                <a:gridCol w="414994">
                  <a:extLst>
                    <a:ext uri="{9D8B030D-6E8A-4147-A177-3AD203B41FA5}">
                      <a16:colId xmlns:a16="http://schemas.microsoft.com/office/drawing/2014/main" val="20006"/>
                    </a:ext>
                  </a:extLst>
                </a:gridCol>
                <a:gridCol w="414994">
                  <a:extLst>
                    <a:ext uri="{9D8B030D-6E8A-4147-A177-3AD203B41FA5}">
                      <a16:colId xmlns:a16="http://schemas.microsoft.com/office/drawing/2014/main" val="20007"/>
                    </a:ext>
                  </a:extLst>
                </a:gridCol>
                <a:gridCol w="414994">
                  <a:extLst>
                    <a:ext uri="{9D8B030D-6E8A-4147-A177-3AD203B41FA5}">
                      <a16:colId xmlns:a16="http://schemas.microsoft.com/office/drawing/2014/main" val="20008"/>
                    </a:ext>
                  </a:extLst>
                </a:gridCol>
                <a:gridCol w="414994">
                  <a:extLst>
                    <a:ext uri="{9D8B030D-6E8A-4147-A177-3AD203B41FA5}">
                      <a16:colId xmlns:a16="http://schemas.microsoft.com/office/drawing/2014/main" val="20009"/>
                    </a:ext>
                  </a:extLst>
                </a:gridCol>
                <a:gridCol w="414994">
                  <a:extLst>
                    <a:ext uri="{9D8B030D-6E8A-4147-A177-3AD203B41FA5}">
                      <a16:colId xmlns:a16="http://schemas.microsoft.com/office/drawing/2014/main" val="20010"/>
                    </a:ext>
                  </a:extLst>
                </a:gridCol>
                <a:gridCol w="414994">
                  <a:extLst>
                    <a:ext uri="{9D8B030D-6E8A-4147-A177-3AD203B41FA5}">
                      <a16:colId xmlns:a16="http://schemas.microsoft.com/office/drawing/2014/main" val="20011"/>
                    </a:ext>
                  </a:extLst>
                </a:gridCol>
                <a:gridCol w="414994">
                  <a:extLst>
                    <a:ext uri="{9D8B030D-6E8A-4147-A177-3AD203B41FA5}">
                      <a16:colId xmlns:a16="http://schemas.microsoft.com/office/drawing/2014/main" val="20012"/>
                    </a:ext>
                  </a:extLst>
                </a:gridCol>
                <a:gridCol w="414994">
                  <a:extLst>
                    <a:ext uri="{9D8B030D-6E8A-4147-A177-3AD203B41FA5}">
                      <a16:colId xmlns:a16="http://schemas.microsoft.com/office/drawing/2014/main" val="20013"/>
                    </a:ext>
                  </a:extLst>
                </a:gridCol>
                <a:gridCol w="414994">
                  <a:extLst>
                    <a:ext uri="{9D8B030D-6E8A-4147-A177-3AD203B41FA5}">
                      <a16:colId xmlns:a16="http://schemas.microsoft.com/office/drawing/2014/main" val="20014"/>
                    </a:ext>
                  </a:extLst>
                </a:gridCol>
                <a:gridCol w="414994">
                  <a:extLst>
                    <a:ext uri="{9D8B030D-6E8A-4147-A177-3AD203B41FA5}">
                      <a16:colId xmlns:a16="http://schemas.microsoft.com/office/drawing/2014/main" val="20015"/>
                    </a:ext>
                  </a:extLst>
                </a:gridCol>
                <a:gridCol w="414994">
                  <a:extLst>
                    <a:ext uri="{9D8B030D-6E8A-4147-A177-3AD203B41FA5}">
                      <a16:colId xmlns:a16="http://schemas.microsoft.com/office/drawing/2014/main" val="20016"/>
                    </a:ext>
                  </a:extLst>
                </a:gridCol>
              </a:tblGrid>
              <a:tr h="124333">
                <a:tc>
                  <a:txBody>
                    <a:bodyPr/>
                    <a:lstStyle/>
                    <a:p>
                      <a:pPr marL="3175">
                        <a:lnSpc>
                          <a:spcPct val="100000"/>
                        </a:lnSpc>
                        <a:spcBef>
                          <a:spcPts val="170"/>
                        </a:spcBef>
                      </a:pPr>
                      <a:r>
                        <a:rPr sz="500" b="1" dirty="0">
                          <a:latin typeface="Times New Roman"/>
                          <a:cs typeface="Times New Roman"/>
                        </a:rPr>
                        <a:t>Year</a:t>
                      </a:r>
                      <a:endParaRPr sz="500" dirty="0">
                        <a:latin typeface="Times New Roman"/>
                        <a:cs typeface="Times New Roman"/>
                      </a:endParaRPr>
                    </a:p>
                  </a:txBody>
                  <a:tcPr marL="0" marR="0" marT="21590" marB="0">
                    <a:lnT w="28575">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b="1" dirty="0">
                          <a:latin typeface="Times New Roman"/>
                          <a:cs typeface="Times New Roman"/>
                        </a:rPr>
                        <a:t>1999</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b="1" dirty="0">
                          <a:latin typeface="Times New Roman"/>
                          <a:cs typeface="Times New Roman"/>
                        </a:rPr>
                        <a:t>2001</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b="1" dirty="0">
                          <a:latin typeface="Times New Roman"/>
                          <a:cs typeface="Times New Roman"/>
                        </a:rPr>
                        <a:t>2002</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b="1" dirty="0">
                          <a:latin typeface="Times New Roman"/>
                          <a:cs typeface="Times New Roman"/>
                        </a:rPr>
                        <a:t>2004</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b="1" dirty="0">
                          <a:latin typeface="Times New Roman"/>
                          <a:cs typeface="Times New Roman"/>
                        </a:rPr>
                        <a:t>2005</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b="1" dirty="0">
                          <a:latin typeface="Times New Roman"/>
                          <a:cs typeface="Times New Roman"/>
                        </a:rPr>
                        <a:t>2007</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b="1" dirty="0">
                          <a:latin typeface="Times New Roman"/>
                          <a:cs typeface="Times New Roman"/>
                        </a:rPr>
                        <a:t>2008</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b="1" dirty="0">
                          <a:latin typeface="Times New Roman"/>
                          <a:cs typeface="Times New Roman"/>
                        </a:rPr>
                        <a:t>2010</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b="1" dirty="0">
                          <a:latin typeface="Times New Roman"/>
                          <a:cs typeface="Times New Roman"/>
                        </a:rPr>
                        <a:t>2011</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solidFill>
                      <a:srgbClr val="D9D9D9"/>
                    </a:solidFill>
                  </a:tcPr>
                </a:tc>
                <a:tc>
                  <a:txBody>
                    <a:bodyPr/>
                    <a:lstStyle/>
                    <a:p>
                      <a:pPr marR="130810" algn="r">
                        <a:lnSpc>
                          <a:spcPct val="100000"/>
                        </a:lnSpc>
                        <a:spcBef>
                          <a:spcPts val="170"/>
                        </a:spcBef>
                      </a:pPr>
                      <a:r>
                        <a:rPr sz="500" b="1" dirty="0">
                          <a:latin typeface="Times New Roman"/>
                          <a:cs typeface="Times New Roman"/>
                        </a:rPr>
                        <a:t>2013</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tcPr>
                </a:tc>
                <a:tc>
                  <a:txBody>
                    <a:bodyPr/>
                    <a:lstStyle/>
                    <a:p>
                      <a:pPr marR="130810" algn="r">
                        <a:lnSpc>
                          <a:spcPct val="100000"/>
                        </a:lnSpc>
                        <a:spcBef>
                          <a:spcPts val="170"/>
                        </a:spcBef>
                      </a:pPr>
                      <a:r>
                        <a:rPr sz="500" b="1" dirty="0">
                          <a:latin typeface="Times New Roman"/>
                          <a:cs typeface="Times New Roman"/>
                        </a:rPr>
                        <a:t>2014</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solidFill>
                      <a:srgbClr val="D9D9D9"/>
                    </a:solidFill>
                  </a:tcPr>
                </a:tc>
                <a:tc>
                  <a:txBody>
                    <a:bodyPr/>
                    <a:lstStyle/>
                    <a:p>
                      <a:pPr marR="130810" algn="r">
                        <a:lnSpc>
                          <a:spcPct val="100000"/>
                        </a:lnSpc>
                        <a:spcBef>
                          <a:spcPts val="170"/>
                        </a:spcBef>
                      </a:pPr>
                      <a:r>
                        <a:rPr sz="500" b="1" dirty="0">
                          <a:latin typeface="Times New Roman"/>
                          <a:cs typeface="Times New Roman"/>
                        </a:rPr>
                        <a:t>2016</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tcPr>
                </a:tc>
                <a:tc>
                  <a:txBody>
                    <a:bodyPr/>
                    <a:lstStyle/>
                    <a:p>
                      <a:pPr marR="130810" algn="r">
                        <a:lnSpc>
                          <a:spcPct val="100000"/>
                        </a:lnSpc>
                        <a:spcBef>
                          <a:spcPts val="170"/>
                        </a:spcBef>
                      </a:pPr>
                      <a:r>
                        <a:rPr sz="500" b="1" dirty="0">
                          <a:latin typeface="Times New Roman"/>
                          <a:cs typeface="Times New Roman"/>
                        </a:rPr>
                        <a:t>2017</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solidFill>
                      <a:srgbClr val="D9D9D9"/>
                    </a:solidFill>
                  </a:tcPr>
                </a:tc>
                <a:tc>
                  <a:txBody>
                    <a:bodyPr/>
                    <a:lstStyle/>
                    <a:p>
                      <a:pPr marR="130810" algn="r">
                        <a:lnSpc>
                          <a:spcPct val="100000"/>
                        </a:lnSpc>
                        <a:spcBef>
                          <a:spcPts val="170"/>
                        </a:spcBef>
                      </a:pPr>
                      <a:r>
                        <a:rPr sz="500" b="1" dirty="0">
                          <a:latin typeface="Times New Roman"/>
                          <a:cs typeface="Times New Roman"/>
                        </a:rPr>
                        <a:t>2019</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tcPr>
                </a:tc>
                <a:tc>
                  <a:txBody>
                    <a:bodyPr/>
                    <a:lstStyle/>
                    <a:p>
                      <a:pPr marR="130810" algn="r">
                        <a:lnSpc>
                          <a:spcPct val="100000"/>
                        </a:lnSpc>
                        <a:spcBef>
                          <a:spcPts val="170"/>
                        </a:spcBef>
                      </a:pPr>
                      <a:r>
                        <a:rPr sz="500" b="1" dirty="0">
                          <a:latin typeface="Times New Roman"/>
                          <a:cs typeface="Times New Roman"/>
                        </a:rPr>
                        <a:t>2020</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b="1" dirty="0">
                          <a:latin typeface="Times New Roman"/>
                          <a:cs typeface="Times New Roman"/>
                        </a:rPr>
                        <a:t>2022</a:t>
                      </a:r>
                      <a:endParaRPr sz="500">
                        <a:latin typeface="Times New Roman"/>
                        <a:cs typeface="Times New Roman"/>
                      </a:endParaRPr>
                    </a:p>
                  </a:txBody>
                  <a:tcPr marL="0" marR="0" marT="21590" marB="0">
                    <a:lnT w="28575">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24333">
                <a:tc>
                  <a:txBody>
                    <a:bodyPr/>
                    <a:lstStyle/>
                    <a:p>
                      <a:pPr marL="3175">
                        <a:lnSpc>
                          <a:spcPct val="100000"/>
                        </a:lnSpc>
                        <a:spcBef>
                          <a:spcPts val="170"/>
                        </a:spcBef>
                      </a:pPr>
                      <a:r>
                        <a:rPr sz="500" b="1" spc="-5" dirty="0">
                          <a:latin typeface="Times New Roman"/>
                          <a:cs typeface="Times New Roman"/>
                        </a:rPr>
                        <a:t>Task/NTCIR</a:t>
                      </a:r>
                      <a:r>
                        <a:rPr sz="500" b="1" spc="-20" dirty="0">
                          <a:latin typeface="Times New Roman"/>
                          <a:cs typeface="Times New Roman"/>
                        </a:rPr>
                        <a:t> </a:t>
                      </a:r>
                      <a:r>
                        <a:rPr sz="500" b="1" spc="-10" dirty="0">
                          <a:latin typeface="Times New Roman"/>
                          <a:cs typeface="Times New Roman"/>
                        </a:rPr>
                        <a:t>round</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5</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7</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9</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170"/>
                        </a:spcBef>
                      </a:pPr>
                      <a:r>
                        <a:rPr sz="500" dirty="0">
                          <a:latin typeface="Times New Roman"/>
                          <a:cs typeface="Times New Roman"/>
                        </a:rPr>
                        <a:t>10</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marR="163195" algn="r">
                        <a:lnSpc>
                          <a:spcPct val="100000"/>
                        </a:lnSpc>
                        <a:spcBef>
                          <a:spcPts val="170"/>
                        </a:spcBef>
                      </a:pPr>
                      <a:r>
                        <a:rPr sz="500" dirty="0">
                          <a:latin typeface="Times New Roman"/>
                          <a:cs typeface="Times New Roman"/>
                        </a:rPr>
                        <a:t>11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170"/>
                        </a:spcBef>
                      </a:pPr>
                      <a:r>
                        <a:rPr sz="500" dirty="0">
                          <a:latin typeface="Times New Roman"/>
                          <a:cs typeface="Times New Roman"/>
                        </a:rPr>
                        <a:t>12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marR="163195" algn="r">
                        <a:lnSpc>
                          <a:spcPct val="100000"/>
                        </a:lnSpc>
                        <a:spcBef>
                          <a:spcPts val="170"/>
                        </a:spcBef>
                      </a:pPr>
                      <a:r>
                        <a:rPr sz="500" dirty="0">
                          <a:latin typeface="Times New Roman"/>
                          <a:cs typeface="Times New Roman"/>
                        </a:rPr>
                        <a:t>13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170"/>
                        </a:spcBef>
                      </a:pPr>
                      <a:r>
                        <a:rPr sz="500" dirty="0">
                          <a:latin typeface="Times New Roman"/>
                          <a:cs typeface="Times New Roman"/>
                        </a:rPr>
                        <a:t>14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marR="163195" algn="r">
                        <a:lnSpc>
                          <a:spcPct val="100000"/>
                        </a:lnSpc>
                        <a:spcBef>
                          <a:spcPts val="170"/>
                        </a:spcBef>
                      </a:pPr>
                      <a:r>
                        <a:rPr sz="500" dirty="0">
                          <a:latin typeface="Times New Roman"/>
                          <a:cs typeface="Times New Roman"/>
                        </a:rPr>
                        <a:t>15</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16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24333">
                <a:tc>
                  <a:txBody>
                    <a:bodyPr/>
                    <a:lstStyle/>
                    <a:p>
                      <a:pPr marL="3175">
                        <a:lnSpc>
                          <a:spcPct val="100000"/>
                        </a:lnSpc>
                        <a:spcBef>
                          <a:spcPts val="170"/>
                        </a:spcBef>
                      </a:pPr>
                      <a:r>
                        <a:rPr sz="500" b="1" dirty="0">
                          <a:latin typeface="Times New Roman"/>
                          <a:cs typeface="Times New Roman"/>
                        </a:rPr>
                        <a:t>T</a:t>
                      </a:r>
                      <a:r>
                        <a:rPr sz="500" b="1" spc="-15" dirty="0">
                          <a:latin typeface="Times New Roman"/>
                          <a:cs typeface="Times New Roman"/>
                        </a:rPr>
                        <a:t>o</a:t>
                      </a:r>
                      <a:r>
                        <a:rPr sz="500" b="1" dirty="0">
                          <a:latin typeface="Times New Roman"/>
                          <a:cs typeface="Times New Roman"/>
                        </a:rPr>
                        <a:t>tal</a:t>
                      </a:r>
                      <a:r>
                        <a:rPr sz="500" b="1" spc="-5" dirty="0">
                          <a:latin typeface="Times New Roman"/>
                          <a:cs typeface="Times New Roman"/>
                        </a:rPr>
                        <a:t> n</a:t>
                      </a:r>
                      <a:r>
                        <a:rPr sz="500" b="1" spc="-20" dirty="0">
                          <a:latin typeface="Times New Roman"/>
                          <a:cs typeface="Times New Roman"/>
                        </a:rPr>
                        <a:t>u</a:t>
                      </a:r>
                      <a:r>
                        <a:rPr sz="500" b="1" spc="-15" dirty="0">
                          <a:latin typeface="Times New Roman"/>
                          <a:cs typeface="Times New Roman"/>
                        </a:rPr>
                        <a:t>m</a:t>
                      </a:r>
                      <a:r>
                        <a:rPr sz="500" b="1" spc="-5" dirty="0">
                          <a:latin typeface="Times New Roman"/>
                          <a:cs typeface="Times New Roman"/>
                        </a:rPr>
                        <a:t>b</a:t>
                      </a:r>
                      <a:r>
                        <a:rPr sz="500" b="1" dirty="0">
                          <a:latin typeface="Times New Roman"/>
                          <a:cs typeface="Times New Roman"/>
                        </a:rPr>
                        <a:t>er</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37</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39</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61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74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79</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81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80</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66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102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marR="146050" algn="r">
                        <a:lnSpc>
                          <a:spcPct val="100000"/>
                        </a:lnSpc>
                        <a:spcBef>
                          <a:spcPts val="170"/>
                        </a:spcBef>
                      </a:pPr>
                      <a:r>
                        <a:rPr sz="500" dirty="0">
                          <a:latin typeface="Times New Roman"/>
                          <a:cs typeface="Times New Roman"/>
                        </a:rPr>
                        <a:t>108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marR="163195" algn="r">
                        <a:lnSpc>
                          <a:spcPct val="100000"/>
                        </a:lnSpc>
                        <a:spcBef>
                          <a:spcPts val="170"/>
                        </a:spcBef>
                      </a:pPr>
                      <a:r>
                        <a:rPr sz="500" dirty="0">
                          <a:latin typeface="Times New Roman"/>
                          <a:cs typeface="Times New Roman"/>
                        </a:rPr>
                        <a:t>93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170"/>
                        </a:spcBef>
                      </a:pPr>
                      <a:r>
                        <a:rPr sz="500" dirty="0">
                          <a:latin typeface="Times New Roman"/>
                          <a:cs typeface="Times New Roman"/>
                        </a:rPr>
                        <a:t>97</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marR="163195" algn="r">
                        <a:lnSpc>
                          <a:spcPct val="100000"/>
                        </a:lnSpc>
                        <a:spcBef>
                          <a:spcPts val="170"/>
                        </a:spcBef>
                      </a:pPr>
                      <a:r>
                        <a:rPr sz="500" dirty="0">
                          <a:latin typeface="Times New Roman"/>
                          <a:cs typeface="Times New Roman"/>
                        </a:rPr>
                        <a:t>71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170"/>
                        </a:spcBef>
                      </a:pPr>
                      <a:r>
                        <a:rPr sz="500" dirty="0">
                          <a:latin typeface="Times New Roman"/>
                          <a:cs typeface="Times New Roman"/>
                        </a:rPr>
                        <a:t>47</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marR="163195" algn="r">
                        <a:lnSpc>
                          <a:spcPct val="100000"/>
                        </a:lnSpc>
                        <a:spcBef>
                          <a:spcPts val="170"/>
                        </a:spcBef>
                      </a:pPr>
                      <a:r>
                        <a:rPr sz="500" dirty="0">
                          <a:latin typeface="Times New Roman"/>
                          <a:cs typeface="Times New Roman"/>
                        </a:rPr>
                        <a:t>52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53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24333">
                <a:tc>
                  <a:txBody>
                    <a:bodyPr/>
                    <a:lstStyle/>
                    <a:p>
                      <a:pPr marL="3175">
                        <a:lnSpc>
                          <a:spcPct val="100000"/>
                        </a:lnSpc>
                        <a:spcBef>
                          <a:spcPts val="170"/>
                        </a:spcBef>
                      </a:pPr>
                      <a:r>
                        <a:rPr sz="500" spc="-5" dirty="0">
                          <a:latin typeface="Times New Roman"/>
                          <a:cs typeface="Times New Roman"/>
                        </a:rPr>
                        <a:t>Automatic</a:t>
                      </a:r>
                      <a:r>
                        <a:rPr sz="500" spc="-25" dirty="0">
                          <a:latin typeface="Times New Roman"/>
                          <a:cs typeface="Times New Roman"/>
                        </a:rPr>
                        <a:t> </a:t>
                      </a:r>
                      <a:r>
                        <a:rPr sz="500" dirty="0">
                          <a:latin typeface="Times New Roman"/>
                          <a:cs typeface="Times New Roman"/>
                        </a:rPr>
                        <a:t>Term</a:t>
                      </a:r>
                      <a:r>
                        <a:rPr sz="500" spc="-20" dirty="0">
                          <a:latin typeface="Times New Roman"/>
                          <a:cs typeface="Times New Roman"/>
                        </a:rPr>
                        <a:t> </a:t>
                      </a:r>
                      <a:r>
                        <a:rPr sz="500" spc="-5" dirty="0">
                          <a:latin typeface="Times New Roman"/>
                          <a:cs typeface="Times New Roman"/>
                        </a:rPr>
                        <a:t>Recognition</a:t>
                      </a:r>
                      <a:r>
                        <a:rPr sz="500" spc="25" dirty="0">
                          <a:latin typeface="Times New Roman"/>
                          <a:cs typeface="Times New Roman"/>
                        </a:rPr>
                        <a:t> </a:t>
                      </a:r>
                      <a:r>
                        <a:rPr sz="500" spc="5" dirty="0">
                          <a:latin typeface="Times New Roman"/>
                          <a:cs typeface="Times New Roman"/>
                        </a:rPr>
                        <a:t>and</a:t>
                      </a:r>
                      <a:r>
                        <a:rPr sz="500" spc="-15" dirty="0">
                          <a:latin typeface="Times New Roman"/>
                          <a:cs typeface="Times New Roman"/>
                        </a:rPr>
                        <a:t> </a:t>
                      </a:r>
                      <a:r>
                        <a:rPr sz="500" spc="-10" dirty="0">
                          <a:latin typeface="Times New Roman"/>
                          <a:cs typeface="Times New Roman"/>
                        </a:rPr>
                        <a:t>Role</a:t>
                      </a:r>
                      <a:r>
                        <a:rPr sz="500" spc="15" dirty="0">
                          <a:latin typeface="Times New Roman"/>
                          <a:cs typeface="Times New Roman"/>
                        </a:rPr>
                        <a:t> </a:t>
                      </a:r>
                      <a:r>
                        <a:rPr sz="500" spc="-5" dirty="0">
                          <a:latin typeface="Times New Roman"/>
                          <a:cs typeface="Times New Roman"/>
                        </a:rPr>
                        <a:t>Analysis</a:t>
                      </a:r>
                      <a:r>
                        <a:rPr sz="500" spc="25" dirty="0">
                          <a:latin typeface="Times New Roman"/>
                          <a:cs typeface="Times New Roman"/>
                        </a:rPr>
                        <a:t> </a:t>
                      </a:r>
                      <a:r>
                        <a:rPr sz="500" spc="-5" dirty="0">
                          <a:latin typeface="Times New Roman"/>
                          <a:cs typeface="Times New Roman"/>
                        </a:rPr>
                        <a:t>(TMREC)</a:t>
                      </a:r>
                      <a:r>
                        <a:rPr sz="500" spc="-15" dirty="0">
                          <a:latin typeface="Times New Roman"/>
                          <a:cs typeface="Times New Roman"/>
                        </a:rPr>
                        <a:t> </a:t>
                      </a:r>
                      <a:r>
                        <a:rPr sz="500" dirty="0">
                          <a:latin typeface="Times New Roman"/>
                          <a:cs typeface="Times New Roman"/>
                        </a:rPr>
                        <a:t>(1)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9</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24333">
                <a:tc>
                  <a:txBody>
                    <a:bodyPr/>
                    <a:lstStyle/>
                    <a:p>
                      <a:pPr marL="3175">
                        <a:lnSpc>
                          <a:spcPct val="100000"/>
                        </a:lnSpc>
                        <a:spcBef>
                          <a:spcPts val="170"/>
                        </a:spcBef>
                      </a:pPr>
                      <a:r>
                        <a:rPr sz="500" spc="-5" dirty="0">
                          <a:latin typeface="Times New Roman"/>
                          <a:cs typeface="Times New Roman"/>
                        </a:rPr>
                        <a:t>Ad</a:t>
                      </a:r>
                      <a:r>
                        <a:rPr sz="500" spc="-10" dirty="0">
                          <a:latin typeface="Times New Roman"/>
                          <a:cs typeface="Times New Roman"/>
                        </a:rPr>
                        <a:t> </a:t>
                      </a:r>
                      <a:r>
                        <a:rPr sz="500" dirty="0">
                          <a:latin typeface="Times New Roman"/>
                          <a:cs typeface="Times New Roman"/>
                        </a:rPr>
                        <a:t>hoc/Crosslingual</a:t>
                      </a:r>
                      <a:r>
                        <a:rPr sz="500" spc="-25" dirty="0">
                          <a:latin typeface="Times New Roman"/>
                          <a:cs typeface="Times New Roman"/>
                        </a:rPr>
                        <a:t> </a:t>
                      </a:r>
                      <a:r>
                        <a:rPr sz="500" dirty="0">
                          <a:latin typeface="Times New Roman"/>
                          <a:cs typeface="Times New Roman"/>
                        </a:rPr>
                        <a:t>IR</a:t>
                      </a:r>
                      <a:r>
                        <a:rPr sz="500" spc="-15" dirty="0">
                          <a:latin typeface="Times New Roman"/>
                          <a:cs typeface="Times New Roman"/>
                        </a:rPr>
                        <a:t> </a:t>
                      </a:r>
                      <a:r>
                        <a:rPr sz="500" dirty="0">
                          <a:latin typeface="Times New Roman"/>
                          <a:cs typeface="Times New Roman"/>
                        </a:rPr>
                        <a:t>(1)</a:t>
                      </a:r>
                      <a:r>
                        <a:rPr sz="500" spc="-10" dirty="0">
                          <a:latin typeface="Times New Roman"/>
                          <a:cs typeface="Times New Roman"/>
                        </a:rPr>
                        <a:t> </a:t>
                      </a:r>
                      <a:r>
                        <a:rPr sz="500" dirty="0">
                          <a:latin typeface="Times New Roman"/>
                          <a:cs typeface="Times New Roman"/>
                        </a:rPr>
                        <a:t>-&gt;</a:t>
                      </a:r>
                      <a:r>
                        <a:rPr sz="500" spc="-5" dirty="0">
                          <a:latin typeface="Times New Roman"/>
                          <a:cs typeface="Times New Roman"/>
                        </a:rPr>
                        <a:t> </a:t>
                      </a:r>
                      <a:r>
                        <a:rPr sz="500" dirty="0">
                          <a:latin typeface="Times New Roman"/>
                          <a:cs typeface="Times New Roman"/>
                        </a:rPr>
                        <a:t>Chinese/English/Japanese</a:t>
                      </a:r>
                      <a:r>
                        <a:rPr sz="500" spc="-30" dirty="0">
                          <a:latin typeface="Times New Roman"/>
                          <a:cs typeface="Times New Roman"/>
                        </a:rPr>
                        <a:t> </a:t>
                      </a:r>
                      <a:r>
                        <a:rPr sz="500" dirty="0">
                          <a:latin typeface="Times New Roman"/>
                          <a:cs typeface="Times New Roman"/>
                        </a:rPr>
                        <a:t>IR</a:t>
                      </a:r>
                      <a:r>
                        <a:rPr sz="500" spc="-10" dirty="0">
                          <a:latin typeface="Times New Roman"/>
                          <a:cs typeface="Times New Roman"/>
                        </a:rPr>
                        <a:t> </a:t>
                      </a:r>
                      <a:r>
                        <a:rPr sz="500" dirty="0">
                          <a:latin typeface="Times New Roman"/>
                          <a:cs typeface="Times New Roman"/>
                        </a:rPr>
                        <a:t>(2)</a:t>
                      </a:r>
                      <a:r>
                        <a:rPr sz="500" spc="-10" dirty="0">
                          <a:latin typeface="Times New Roman"/>
                          <a:cs typeface="Times New Roman"/>
                        </a:rPr>
                        <a:t> </a:t>
                      </a:r>
                      <a:r>
                        <a:rPr sz="500" dirty="0">
                          <a:latin typeface="Times New Roman"/>
                          <a:cs typeface="Times New Roman"/>
                        </a:rPr>
                        <a:t>-&gt;</a:t>
                      </a:r>
                      <a:r>
                        <a:rPr sz="500" spc="-5" dirty="0">
                          <a:latin typeface="Times New Roman"/>
                          <a:cs typeface="Times New Roman"/>
                        </a:rPr>
                        <a:t> CLIR</a:t>
                      </a:r>
                      <a:r>
                        <a:rPr sz="500" spc="-15" dirty="0">
                          <a:latin typeface="Times New Roman"/>
                          <a:cs typeface="Times New Roman"/>
                        </a:rPr>
                        <a:t> </a:t>
                      </a:r>
                      <a:r>
                        <a:rPr sz="500" dirty="0">
                          <a:latin typeface="Times New Roman"/>
                          <a:cs typeface="Times New Roman"/>
                        </a:rPr>
                        <a:t>(3-6)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28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30</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20</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26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25</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22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24333">
                <a:tc>
                  <a:txBody>
                    <a:bodyPr/>
                    <a:lstStyle/>
                    <a:p>
                      <a:pPr marL="3175">
                        <a:lnSpc>
                          <a:spcPct val="100000"/>
                        </a:lnSpc>
                        <a:spcBef>
                          <a:spcPts val="170"/>
                        </a:spcBef>
                      </a:pPr>
                      <a:r>
                        <a:rPr sz="500" spc="-5" dirty="0">
                          <a:latin typeface="Times New Roman"/>
                          <a:cs typeface="Times New Roman"/>
                        </a:rPr>
                        <a:t>Text</a:t>
                      </a:r>
                      <a:r>
                        <a:rPr sz="500" spc="-15" dirty="0">
                          <a:latin typeface="Times New Roman"/>
                          <a:cs typeface="Times New Roman"/>
                        </a:rPr>
                        <a:t> </a:t>
                      </a:r>
                      <a:r>
                        <a:rPr sz="500" spc="-5" dirty="0">
                          <a:latin typeface="Times New Roman"/>
                          <a:cs typeface="Times New Roman"/>
                        </a:rPr>
                        <a:t>Summarization</a:t>
                      </a:r>
                      <a:r>
                        <a:rPr sz="500" spc="-30" dirty="0">
                          <a:latin typeface="Times New Roman"/>
                          <a:cs typeface="Times New Roman"/>
                        </a:rPr>
                        <a:t> </a:t>
                      </a:r>
                      <a:r>
                        <a:rPr sz="500" dirty="0">
                          <a:latin typeface="Times New Roman"/>
                          <a:cs typeface="Times New Roman"/>
                        </a:rPr>
                        <a:t>Challenge</a:t>
                      </a:r>
                      <a:r>
                        <a:rPr sz="500" spc="-40" dirty="0">
                          <a:latin typeface="Times New Roman"/>
                          <a:cs typeface="Times New Roman"/>
                        </a:rPr>
                        <a:t> </a:t>
                      </a:r>
                      <a:r>
                        <a:rPr sz="500" dirty="0">
                          <a:latin typeface="Times New Roman"/>
                          <a:cs typeface="Times New Roman"/>
                        </a:rPr>
                        <a:t>(TSC)</a:t>
                      </a:r>
                      <a:r>
                        <a:rPr sz="500" spc="-20" dirty="0">
                          <a:latin typeface="Times New Roman"/>
                          <a:cs typeface="Times New Roman"/>
                        </a:rPr>
                        <a:t> </a:t>
                      </a:r>
                      <a:r>
                        <a:rPr sz="500" dirty="0">
                          <a:latin typeface="Times New Roman"/>
                          <a:cs typeface="Times New Roman"/>
                        </a:rPr>
                        <a:t>(2-4)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9</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9</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24333">
                <a:tc>
                  <a:txBody>
                    <a:bodyPr/>
                    <a:lstStyle/>
                    <a:p>
                      <a:pPr marL="3175">
                        <a:lnSpc>
                          <a:spcPct val="100000"/>
                        </a:lnSpc>
                        <a:spcBef>
                          <a:spcPts val="170"/>
                        </a:spcBef>
                      </a:pPr>
                      <a:r>
                        <a:rPr sz="500" spc="-5" dirty="0">
                          <a:latin typeface="Times New Roman"/>
                          <a:cs typeface="Times New Roman"/>
                        </a:rPr>
                        <a:t>Web Retrieval</a:t>
                      </a:r>
                      <a:r>
                        <a:rPr sz="500" spc="-20" dirty="0">
                          <a:latin typeface="Times New Roman"/>
                          <a:cs typeface="Times New Roman"/>
                        </a:rPr>
                        <a:t> </a:t>
                      </a:r>
                      <a:r>
                        <a:rPr sz="500" spc="-5" dirty="0">
                          <a:latin typeface="Times New Roman"/>
                          <a:cs typeface="Times New Roman"/>
                        </a:rPr>
                        <a:t>(WEB)</a:t>
                      </a:r>
                      <a:r>
                        <a:rPr sz="500" spc="-15" dirty="0">
                          <a:latin typeface="Times New Roman"/>
                          <a:cs typeface="Times New Roman"/>
                        </a:rPr>
                        <a:t> </a:t>
                      </a:r>
                      <a:r>
                        <a:rPr sz="500" dirty="0">
                          <a:latin typeface="Times New Roman"/>
                          <a:cs typeface="Times New Roman"/>
                        </a:rPr>
                        <a:t>(3-5)</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7</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11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7</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24333">
                <a:tc>
                  <a:txBody>
                    <a:bodyPr/>
                    <a:lstStyle/>
                    <a:p>
                      <a:pPr marL="3175">
                        <a:lnSpc>
                          <a:spcPct val="100000"/>
                        </a:lnSpc>
                        <a:spcBef>
                          <a:spcPts val="170"/>
                        </a:spcBef>
                      </a:pPr>
                      <a:r>
                        <a:rPr sz="500" spc="-5" dirty="0">
                          <a:latin typeface="Times New Roman"/>
                          <a:cs typeface="Times New Roman"/>
                        </a:rPr>
                        <a:t>Q</a:t>
                      </a:r>
                      <a:r>
                        <a:rPr sz="500" dirty="0">
                          <a:latin typeface="Times New Roman"/>
                          <a:cs typeface="Times New Roman"/>
                        </a:rPr>
                        <a:t>u</a:t>
                      </a:r>
                      <a:r>
                        <a:rPr sz="500" spc="-10" dirty="0">
                          <a:latin typeface="Times New Roman"/>
                          <a:cs typeface="Times New Roman"/>
                        </a:rPr>
                        <a:t>e</a:t>
                      </a:r>
                      <a:r>
                        <a:rPr sz="500" spc="-5" dirty="0">
                          <a:latin typeface="Times New Roman"/>
                          <a:cs typeface="Times New Roman"/>
                        </a:rPr>
                        <a:t>s</a:t>
                      </a:r>
                      <a:r>
                        <a:rPr sz="500" dirty="0">
                          <a:latin typeface="Times New Roman"/>
                          <a:cs typeface="Times New Roman"/>
                        </a:rPr>
                        <a:t>ti</a:t>
                      </a:r>
                      <a:r>
                        <a:rPr sz="500" spc="-15" dirty="0">
                          <a:latin typeface="Times New Roman"/>
                          <a:cs typeface="Times New Roman"/>
                        </a:rPr>
                        <a:t>o</a:t>
                      </a:r>
                      <a:r>
                        <a:rPr sz="500" dirty="0">
                          <a:latin typeface="Times New Roman"/>
                          <a:cs typeface="Times New Roman"/>
                        </a:rPr>
                        <a:t>n</a:t>
                      </a:r>
                      <a:r>
                        <a:rPr sz="500" spc="5" dirty="0">
                          <a:latin typeface="Times New Roman"/>
                          <a:cs typeface="Times New Roman"/>
                        </a:rPr>
                        <a:t> </a:t>
                      </a:r>
                      <a:r>
                        <a:rPr sz="500" spc="-5" dirty="0">
                          <a:latin typeface="Times New Roman"/>
                          <a:cs typeface="Times New Roman"/>
                        </a:rPr>
                        <a:t>A</a:t>
                      </a:r>
                      <a:r>
                        <a:rPr sz="500" spc="10" dirty="0">
                          <a:latin typeface="Times New Roman"/>
                          <a:cs typeface="Times New Roman"/>
                        </a:rPr>
                        <a:t>n</a:t>
                      </a:r>
                      <a:r>
                        <a:rPr sz="500" spc="-5" dirty="0">
                          <a:latin typeface="Times New Roman"/>
                          <a:cs typeface="Times New Roman"/>
                        </a:rPr>
                        <a:t>s</a:t>
                      </a:r>
                      <a:r>
                        <a:rPr sz="500" spc="-20" dirty="0">
                          <a:latin typeface="Times New Roman"/>
                          <a:cs typeface="Times New Roman"/>
                        </a:rPr>
                        <a:t>w</a:t>
                      </a:r>
                      <a:r>
                        <a:rPr sz="500" spc="-10" dirty="0">
                          <a:latin typeface="Times New Roman"/>
                          <a:cs typeface="Times New Roman"/>
                        </a:rPr>
                        <a:t>e</a:t>
                      </a:r>
                      <a:r>
                        <a:rPr sz="500" spc="10" dirty="0">
                          <a:latin typeface="Times New Roman"/>
                          <a:cs typeface="Times New Roman"/>
                        </a:rPr>
                        <a:t>r</a:t>
                      </a:r>
                      <a:r>
                        <a:rPr sz="500" dirty="0">
                          <a:latin typeface="Times New Roman"/>
                          <a:cs typeface="Times New Roman"/>
                        </a:rPr>
                        <a:t>i</a:t>
                      </a:r>
                      <a:r>
                        <a:rPr sz="500" spc="10" dirty="0">
                          <a:latin typeface="Times New Roman"/>
                          <a:cs typeface="Times New Roman"/>
                        </a:rPr>
                        <a:t>n</a:t>
                      </a:r>
                      <a:r>
                        <a:rPr sz="500" dirty="0">
                          <a:latin typeface="Times New Roman"/>
                          <a:cs typeface="Times New Roman"/>
                        </a:rPr>
                        <a:t>g</a:t>
                      </a:r>
                      <a:r>
                        <a:rPr sz="500" spc="-20" dirty="0">
                          <a:latin typeface="Times New Roman"/>
                          <a:cs typeface="Times New Roman"/>
                        </a:rPr>
                        <a:t> </a:t>
                      </a:r>
                      <a:r>
                        <a:rPr sz="500" dirty="0">
                          <a:latin typeface="Times New Roman"/>
                          <a:cs typeface="Times New Roman"/>
                        </a:rPr>
                        <a:t>C</a:t>
                      </a:r>
                      <a:r>
                        <a:rPr sz="500" spc="10" dirty="0">
                          <a:latin typeface="Times New Roman"/>
                          <a:cs typeface="Times New Roman"/>
                        </a:rPr>
                        <a:t>h</a:t>
                      </a:r>
                      <a:r>
                        <a:rPr sz="500" dirty="0">
                          <a:latin typeface="Times New Roman"/>
                          <a:cs typeface="Times New Roman"/>
                        </a:rPr>
                        <a:t>all</a:t>
                      </a:r>
                      <a:r>
                        <a:rPr sz="500" spc="-10" dirty="0">
                          <a:latin typeface="Times New Roman"/>
                          <a:cs typeface="Times New Roman"/>
                        </a:rPr>
                        <a:t>e</a:t>
                      </a:r>
                      <a:r>
                        <a:rPr sz="500" spc="10" dirty="0">
                          <a:latin typeface="Times New Roman"/>
                          <a:cs typeface="Times New Roman"/>
                        </a:rPr>
                        <a:t>n</a:t>
                      </a:r>
                      <a:r>
                        <a:rPr sz="500" dirty="0">
                          <a:latin typeface="Times New Roman"/>
                          <a:cs typeface="Times New Roman"/>
                        </a:rPr>
                        <a:t>ge</a:t>
                      </a:r>
                      <a:r>
                        <a:rPr sz="500" spc="-40" dirty="0">
                          <a:latin typeface="Times New Roman"/>
                          <a:cs typeface="Times New Roman"/>
                        </a:rPr>
                        <a:t> </a:t>
                      </a:r>
                      <a:r>
                        <a:rPr sz="500" dirty="0">
                          <a:latin typeface="Times New Roman"/>
                          <a:cs typeface="Times New Roman"/>
                        </a:rPr>
                        <a:t>(</a:t>
                      </a:r>
                      <a:r>
                        <a:rPr sz="500" spc="-5" dirty="0">
                          <a:latin typeface="Times New Roman"/>
                          <a:cs typeface="Times New Roman"/>
                        </a:rPr>
                        <a:t>QA</a:t>
                      </a:r>
                      <a:r>
                        <a:rPr sz="500" dirty="0">
                          <a:latin typeface="Times New Roman"/>
                          <a:cs typeface="Times New Roman"/>
                        </a:rPr>
                        <a:t>C)</a:t>
                      </a:r>
                      <a:r>
                        <a:rPr sz="500" spc="-5" dirty="0">
                          <a:latin typeface="Times New Roman"/>
                          <a:cs typeface="Times New Roman"/>
                        </a:rPr>
                        <a:t> </a:t>
                      </a:r>
                      <a:r>
                        <a:rPr sz="500" dirty="0">
                          <a:latin typeface="Times New Roman"/>
                          <a:cs typeface="Times New Roman"/>
                        </a:rPr>
                        <a:t>(3-6)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16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18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7</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124333">
                <a:tc>
                  <a:txBody>
                    <a:bodyPr/>
                    <a:lstStyle/>
                    <a:p>
                      <a:pPr marL="3175">
                        <a:lnSpc>
                          <a:spcPct val="100000"/>
                        </a:lnSpc>
                        <a:spcBef>
                          <a:spcPts val="170"/>
                        </a:spcBef>
                      </a:pPr>
                      <a:r>
                        <a:rPr sz="500" dirty="0">
                          <a:latin typeface="Times New Roman"/>
                          <a:cs typeface="Times New Roman"/>
                        </a:rPr>
                        <a:t>Patent</a:t>
                      </a:r>
                      <a:r>
                        <a:rPr sz="500" spc="-15" dirty="0">
                          <a:latin typeface="Times New Roman"/>
                          <a:cs typeface="Times New Roman"/>
                        </a:rPr>
                        <a:t> </a:t>
                      </a:r>
                      <a:r>
                        <a:rPr sz="500" spc="-5" dirty="0">
                          <a:latin typeface="Times New Roman"/>
                          <a:cs typeface="Times New Roman"/>
                        </a:rPr>
                        <a:t>Retrieval </a:t>
                      </a:r>
                      <a:r>
                        <a:rPr sz="500" dirty="0">
                          <a:latin typeface="Times New Roman"/>
                          <a:cs typeface="Times New Roman"/>
                        </a:rPr>
                        <a:t>[and</a:t>
                      </a:r>
                      <a:r>
                        <a:rPr sz="500" spc="-30" dirty="0">
                          <a:latin typeface="Times New Roman"/>
                          <a:cs typeface="Times New Roman"/>
                        </a:rPr>
                        <a:t> </a:t>
                      </a:r>
                      <a:r>
                        <a:rPr sz="500" spc="-5" dirty="0">
                          <a:latin typeface="Times New Roman"/>
                          <a:cs typeface="Times New Roman"/>
                        </a:rPr>
                        <a:t>Classification] </a:t>
                      </a:r>
                      <a:r>
                        <a:rPr sz="500" dirty="0">
                          <a:latin typeface="Times New Roman"/>
                          <a:cs typeface="Times New Roman"/>
                        </a:rPr>
                        <a:t>(PATENT)</a:t>
                      </a:r>
                      <a:r>
                        <a:rPr sz="500" spc="-55" dirty="0">
                          <a:latin typeface="Times New Roman"/>
                          <a:cs typeface="Times New Roman"/>
                        </a:rPr>
                        <a:t> </a:t>
                      </a:r>
                      <a:r>
                        <a:rPr sz="500" dirty="0">
                          <a:latin typeface="Times New Roman"/>
                          <a:cs typeface="Times New Roman"/>
                        </a:rPr>
                        <a:t>(3-6)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10</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10</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13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12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124333">
                <a:tc>
                  <a:txBody>
                    <a:bodyPr/>
                    <a:lstStyle/>
                    <a:p>
                      <a:pPr marL="3175">
                        <a:lnSpc>
                          <a:spcPct val="100000"/>
                        </a:lnSpc>
                        <a:spcBef>
                          <a:spcPts val="170"/>
                        </a:spcBef>
                      </a:pPr>
                      <a:r>
                        <a:rPr sz="500" spc="-5" dirty="0">
                          <a:latin typeface="Times New Roman"/>
                          <a:cs typeface="Times New Roman"/>
                        </a:rPr>
                        <a:t>Multimodal</a:t>
                      </a:r>
                      <a:r>
                        <a:rPr sz="500" spc="-15" dirty="0">
                          <a:latin typeface="Times New Roman"/>
                          <a:cs typeface="Times New Roman"/>
                        </a:rPr>
                        <a:t> </a:t>
                      </a:r>
                      <a:r>
                        <a:rPr sz="500" spc="-5" dirty="0">
                          <a:latin typeface="Times New Roman"/>
                          <a:cs typeface="Times New Roman"/>
                        </a:rPr>
                        <a:t>Summarization</a:t>
                      </a:r>
                      <a:r>
                        <a:rPr sz="500" spc="-20" dirty="0">
                          <a:latin typeface="Times New Roman"/>
                          <a:cs typeface="Times New Roman"/>
                        </a:rPr>
                        <a:t> </a:t>
                      </a:r>
                      <a:r>
                        <a:rPr sz="500" spc="-10" dirty="0">
                          <a:latin typeface="Times New Roman"/>
                          <a:cs typeface="Times New Roman"/>
                        </a:rPr>
                        <a:t>for</a:t>
                      </a:r>
                      <a:r>
                        <a:rPr sz="500" spc="20" dirty="0">
                          <a:latin typeface="Times New Roman"/>
                          <a:cs typeface="Times New Roman"/>
                        </a:rPr>
                        <a:t> </a:t>
                      </a:r>
                      <a:r>
                        <a:rPr sz="500" dirty="0">
                          <a:latin typeface="Times New Roman"/>
                          <a:cs typeface="Times New Roman"/>
                        </a:rPr>
                        <a:t>Trend</a:t>
                      </a:r>
                      <a:r>
                        <a:rPr sz="500" spc="-20" dirty="0">
                          <a:latin typeface="Times New Roman"/>
                          <a:cs typeface="Times New Roman"/>
                        </a:rPr>
                        <a:t> </a:t>
                      </a:r>
                      <a:r>
                        <a:rPr sz="500" spc="-5" dirty="0">
                          <a:latin typeface="Times New Roman"/>
                          <a:cs typeface="Times New Roman"/>
                        </a:rPr>
                        <a:t>Information</a:t>
                      </a:r>
                      <a:r>
                        <a:rPr sz="500" spc="-20" dirty="0">
                          <a:latin typeface="Times New Roman"/>
                          <a:cs typeface="Times New Roman"/>
                        </a:rPr>
                        <a:t> </a:t>
                      </a:r>
                      <a:r>
                        <a:rPr sz="500" spc="-5" dirty="0">
                          <a:latin typeface="Times New Roman"/>
                          <a:cs typeface="Times New Roman"/>
                        </a:rPr>
                        <a:t>(MUST)</a:t>
                      </a:r>
                      <a:r>
                        <a:rPr sz="500" spc="10" dirty="0">
                          <a:latin typeface="Times New Roman"/>
                          <a:cs typeface="Times New Roman"/>
                        </a:rPr>
                        <a:t> </a:t>
                      </a:r>
                      <a:r>
                        <a:rPr sz="500" dirty="0">
                          <a:latin typeface="Times New Roman"/>
                          <a:cs typeface="Times New Roman"/>
                        </a:rPr>
                        <a:t>(5-7)</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13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15</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13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167606">
                <a:tc>
                  <a:txBody>
                    <a:bodyPr/>
                    <a:lstStyle/>
                    <a:p>
                      <a:pPr marL="3175" marR="154305">
                        <a:lnSpc>
                          <a:spcPct val="100000"/>
                        </a:lnSpc>
                      </a:pPr>
                      <a:r>
                        <a:rPr sz="500" dirty="0">
                          <a:latin typeface="Times New Roman"/>
                          <a:cs typeface="Times New Roman"/>
                        </a:rPr>
                        <a:t>Crosslingual </a:t>
                      </a:r>
                      <a:r>
                        <a:rPr sz="500" spc="-5" dirty="0">
                          <a:latin typeface="Times New Roman"/>
                          <a:cs typeface="Times New Roman"/>
                        </a:rPr>
                        <a:t>Question </a:t>
                      </a:r>
                      <a:r>
                        <a:rPr sz="500" dirty="0">
                          <a:latin typeface="Times New Roman"/>
                          <a:cs typeface="Times New Roman"/>
                        </a:rPr>
                        <a:t>Answering </a:t>
                      </a:r>
                      <a:r>
                        <a:rPr sz="500" spc="-5" dirty="0">
                          <a:latin typeface="Times New Roman"/>
                          <a:cs typeface="Times New Roman"/>
                        </a:rPr>
                        <a:t>(CLQA) </a:t>
                      </a:r>
                      <a:r>
                        <a:rPr sz="500" dirty="0">
                          <a:latin typeface="Times New Roman"/>
                          <a:cs typeface="Times New Roman"/>
                        </a:rPr>
                        <a:t>(5, 6) -&gt; </a:t>
                      </a:r>
                      <a:r>
                        <a:rPr sz="500" spc="-5" dirty="0">
                          <a:latin typeface="Times New Roman"/>
                          <a:cs typeface="Times New Roman"/>
                        </a:rPr>
                        <a:t>Advanced </a:t>
                      </a:r>
                      <a:r>
                        <a:rPr sz="500" dirty="0">
                          <a:latin typeface="Times New Roman"/>
                          <a:cs typeface="Times New Roman"/>
                        </a:rPr>
                        <a:t>Crosslingual </a:t>
                      </a:r>
                      <a:r>
                        <a:rPr sz="500" spc="-5" dirty="0">
                          <a:latin typeface="Times New Roman"/>
                          <a:cs typeface="Times New Roman"/>
                        </a:rPr>
                        <a:t>Information </a:t>
                      </a:r>
                      <a:r>
                        <a:rPr sz="500" dirty="0">
                          <a:latin typeface="Times New Roman"/>
                          <a:cs typeface="Times New Roman"/>
                        </a:rPr>
                        <a:t> </a:t>
                      </a:r>
                      <a:r>
                        <a:rPr sz="500" spc="-5" dirty="0">
                          <a:latin typeface="Times New Roman"/>
                          <a:cs typeface="Times New Roman"/>
                        </a:rPr>
                        <a:t>Access</a:t>
                      </a:r>
                      <a:r>
                        <a:rPr sz="500" spc="30" dirty="0">
                          <a:latin typeface="Times New Roman"/>
                          <a:cs typeface="Times New Roman"/>
                        </a:rPr>
                        <a:t> </a:t>
                      </a:r>
                      <a:r>
                        <a:rPr sz="500" spc="-5" dirty="0">
                          <a:latin typeface="Times New Roman"/>
                          <a:cs typeface="Times New Roman"/>
                        </a:rPr>
                        <a:t>(ACLIA) </a:t>
                      </a:r>
                      <a:r>
                        <a:rPr sz="500" dirty="0">
                          <a:latin typeface="Times New Roman"/>
                          <a:cs typeface="Times New Roman"/>
                        </a:rPr>
                        <a:t>(7,</a:t>
                      </a:r>
                      <a:r>
                        <a:rPr sz="500" spc="-15" dirty="0">
                          <a:latin typeface="Times New Roman"/>
                          <a:cs typeface="Times New Roman"/>
                        </a:rPr>
                        <a:t> </a:t>
                      </a:r>
                      <a:r>
                        <a:rPr sz="500" dirty="0">
                          <a:latin typeface="Times New Roman"/>
                          <a:cs typeface="Times New Roman"/>
                        </a:rPr>
                        <a:t>8)</a:t>
                      </a: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330"/>
                        </a:spcBef>
                      </a:pPr>
                      <a:r>
                        <a:rPr sz="500" dirty="0">
                          <a:latin typeface="Times New Roman"/>
                          <a:cs typeface="Times New Roman"/>
                        </a:rPr>
                        <a:t>14</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330"/>
                        </a:spcBef>
                      </a:pPr>
                      <a:r>
                        <a:rPr sz="500" dirty="0">
                          <a:latin typeface="Times New Roman"/>
                          <a:cs typeface="Times New Roman"/>
                        </a:rPr>
                        <a:t>12</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algn="ctr">
                        <a:lnSpc>
                          <a:spcPct val="100000"/>
                        </a:lnSpc>
                        <a:spcBef>
                          <a:spcPts val="330"/>
                        </a:spcBef>
                      </a:pPr>
                      <a:r>
                        <a:rPr sz="500" dirty="0">
                          <a:latin typeface="Times New Roman"/>
                          <a:cs typeface="Times New Roman"/>
                        </a:rPr>
                        <a:t>19</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330"/>
                        </a:spcBef>
                      </a:pPr>
                      <a:r>
                        <a:rPr sz="500" dirty="0">
                          <a:latin typeface="Times New Roman"/>
                          <a:cs typeface="Times New Roman"/>
                        </a:rPr>
                        <a:t>14</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124333">
                <a:tc>
                  <a:txBody>
                    <a:bodyPr/>
                    <a:lstStyle/>
                    <a:p>
                      <a:pPr marL="3175">
                        <a:lnSpc>
                          <a:spcPct val="100000"/>
                        </a:lnSpc>
                        <a:spcBef>
                          <a:spcPts val="170"/>
                        </a:spcBef>
                      </a:pPr>
                      <a:r>
                        <a:rPr sz="500" spc="-5" dirty="0">
                          <a:latin typeface="Times New Roman"/>
                          <a:cs typeface="Times New Roman"/>
                        </a:rPr>
                        <a:t>O</a:t>
                      </a:r>
                      <a:r>
                        <a:rPr sz="500" dirty="0">
                          <a:latin typeface="Times New Roman"/>
                          <a:cs typeface="Times New Roman"/>
                        </a:rPr>
                        <a:t>pi</a:t>
                      </a:r>
                      <a:r>
                        <a:rPr sz="500" spc="10" dirty="0">
                          <a:latin typeface="Times New Roman"/>
                          <a:cs typeface="Times New Roman"/>
                        </a:rPr>
                        <a:t>n</a:t>
                      </a:r>
                      <a:r>
                        <a:rPr sz="500" dirty="0">
                          <a:latin typeface="Times New Roman"/>
                          <a:cs typeface="Times New Roman"/>
                        </a:rPr>
                        <a:t>i</a:t>
                      </a:r>
                      <a:r>
                        <a:rPr sz="500" spc="-15" dirty="0">
                          <a:latin typeface="Times New Roman"/>
                          <a:cs typeface="Times New Roman"/>
                        </a:rPr>
                        <a:t>o</a:t>
                      </a:r>
                      <a:r>
                        <a:rPr sz="500" dirty="0">
                          <a:latin typeface="Times New Roman"/>
                          <a:cs typeface="Times New Roman"/>
                        </a:rPr>
                        <a:t>n</a:t>
                      </a:r>
                      <a:r>
                        <a:rPr sz="500" spc="-20" dirty="0">
                          <a:latin typeface="Times New Roman"/>
                          <a:cs typeface="Times New Roman"/>
                        </a:rPr>
                        <a:t> </a:t>
                      </a:r>
                      <a:r>
                        <a:rPr sz="500" dirty="0">
                          <a:latin typeface="Times New Roman"/>
                          <a:cs typeface="Times New Roman"/>
                        </a:rPr>
                        <a:t>(6)</a:t>
                      </a:r>
                      <a:r>
                        <a:rPr sz="500" spc="-20" dirty="0">
                          <a:latin typeface="Times New Roman"/>
                          <a:cs typeface="Times New Roman"/>
                        </a:rPr>
                        <a:t> </a:t>
                      </a:r>
                      <a:r>
                        <a:rPr sz="500" dirty="0">
                          <a:latin typeface="Times New Roman"/>
                          <a:cs typeface="Times New Roman"/>
                        </a:rPr>
                        <a:t>-&gt;</a:t>
                      </a:r>
                      <a:r>
                        <a:rPr sz="500" spc="-5" dirty="0">
                          <a:latin typeface="Times New Roman"/>
                          <a:cs typeface="Times New Roman"/>
                        </a:rPr>
                        <a:t> M</a:t>
                      </a:r>
                      <a:r>
                        <a:rPr sz="500" dirty="0">
                          <a:latin typeface="Times New Roman"/>
                          <a:cs typeface="Times New Roman"/>
                        </a:rPr>
                        <a:t>ultili</a:t>
                      </a:r>
                      <a:r>
                        <a:rPr sz="500" spc="10" dirty="0">
                          <a:latin typeface="Times New Roman"/>
                          <a:cs typeface="Times New Roman"/>
                        </a:rPr>
                        <a:t>n</a:t>
                      </a:r>
                      <a:r>
                        <a:rPr sz="500" spc="-15" dirty="0">
                          <a:latin typeface="Times New Roman"/>
                          <a:cs typeface="Times New Roman"/>
                        </a:rPr>
                        <a:t>g</a:t>
                      </a:r>
                      <a:r>
                        <a:rPr sz="500" dirty="0">
                          <a:latin typeface="Times New Roman"/>
                          <a:cs typeface="Times New Roman"/>
                        </a:rPr>
                        <a:t>ual</a:t>
                      </a:r>
                      <a:r>
                        <a:rPr sz="500" spc="-40" dirty="0">
                          <a:latin typeface="Times New Roman"/>
                          <a:cs typeface="Times New Roman"/>
                        </a:rPr>
                        <a:t> </a:t>
                      </a:r>
                      <a:r>
                        <a:rPr sz="500" spc="-5" dirty="0">
                          <a:latin typeface="Times New Roman"/>
                          <a:cs typeface="Times New Roman"/>
                        </a:rPr>
                        <a:t>O</a:t>
                      </a:r>
                      <a:r>
                        <a:rPr sz="500" dirty="0">
                          <a:latin typeface="Times New Roman"/>
                          <a:cs typeface="Times New Roman"/>
                        </a:rPr>
                        <a:t>pi</a:t>
                      </a:r>
                      <a:r>
                        <a:rPr sz="500" spc="10" dirty="0">
                          <a:latin typeface="Times New Roman"/>
                          <a:cs typeface="Times New Roman"/>
                        </a:rPr>
                        <a:t>n</a:t>
                      </a:r>
                      <a:r>
                        <a:rPr sz="500" dirty="0">
                          <a:latin typeface="Times New Roman"/>
                          <a:cs typeface="Times New Roman"/>
                        </a:rPr>
                        <a:t>i</a:t>
                      </a:r>
                      <a:r>
                        <a:rPr sz="500" spc="-15" dirty="0">
                          <a:latin typeface="Times New Roman"/>
                          <a:cs typeface="Times New Roman"/>
                        </a:rPr>
                        <a:t>o</a:t>
                      </a:r>
                      <a:r>
                        <a:rPr sz="500" dirty="0">
                          <a:latin typeface="Times New Roman"/>
                          <a:cs typeface="Times New Roman"/>
                        </a:rPr>
                        <a:t>n</a:t>
                      </a:r>
                      <a:r>
                        <a:rPr sz="500" spc="-20" dirty="0">
                          <a:latin typeface="Times New Roman"/>
                          <a:cs typeface="Times New Roman"/>
                        </a:rPr>
                        <a:t> </a:t>
                      </a:r>
                      <a:r>
                        <a:rPr sz="500" spc="-5" dirty="0">
                          <a:latin typeface="Times New Roman"/>
                          <a:cs typeface="Times New Roman"/>
                        </a:rPr>
                        <a:t>A</a:t>
                      </a:r>
                      <a:r>
                        <a:rPr sz="500" spc="10" dirty="0">
                          <a:latin typeface="Times New Roman"/>
                          <a:cs typeface="Times New Roman"/>
                        </a:rPr>
                        <a:t>n</a:t>
                      </a:r>
                      <a:r>
                        <a:rPr sz="500" dirty="0">
                          <a:latin typeface="Times New Roman"/>
                          <a:cs typeface="Times New Roman"/>
                        </a:rPr>
                        <a:t>al</a:t>
                      </a:r>
                      <a:r>
                        <a:rPr sz="500" spc="-25" dirty="0">
                          <a:latin typeface="Times New Roman"/>
                          <a:cs typeface="Times New Roman"/>
                        </a:rPr>
                        <a:t>y</a:t>
                      </a:r>
                      <a:r>
                        <a:rPr sz="500" spc="-5" dirty="0">
                          <a:latin typeface="Times New Roman"/>
                          <a:cs typeface="Times New Roman"/>
                        </a:rPr>
                        <a:t>s</a:t>
                      </a:r>
                      <a:r>
                        <a:rPr sz="500" dirty="0">
                          <a:latin typeface="Times New Roman"/>
                          <a:cs typeface="Times New Roman"/>
                        </a:rPr>
                        <a:t>is (</a:t>
                      </a:r>
                      <a:r>
                        <a:rPr sz="500" spc="-5" dirty="0">
                          <a:latin typeface="Times New Roman"/>
                          <a:cs typeface="Times New Roman"/>
                        </a:rPr>
                        <a:t>MOA</a:t>
                      </a:r>
                      <a:r>
                        <a:rPr sz="500" dirty="0">
                          <a:latin typeface="Times New Roman"/>
                          <a:cs typeface="Times New Roman"/>
                        </a:rPr>
                        <a:t>T)</a:t>
                      </a:r>
                      <a:r>
                        <a:rPr sz="500" spc="-20" dirty="0">
                          <a:latin typeface="Times New Roman"/>
                          <a:cs typeface="Times New Roman"/>
                        </a:rPr>
                        <a:t> </a:t>
                      </a:r>
                      <a:r>
                        <a:rPr sz="500" dirty="0">
                          <a:latin typeface="Times New Roman"/>
                          <a:cs typeface="Times New Roman"/>
                        </a:rPr>
                        <a:t>(7, 8)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12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21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16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124333">
                <a:tc>
                  <a:txBody>
                    <a:bodyPr/>
                    <a:lstStyle/>
                    <a:p>
                      <a:pPr marL="3175">
                        <a:lnSpc>
                          <a:spcPct val="100000"/>
                        </a:lnSpc>
                        <a:spcBef>
                          <a:spcPts val="170"/>
                        </a:spcBef>
                      </a:pPr>
                      <a:r>
                        <a:rPr sz="500" spc="-5" dirty="0">
                          <a:latin typeface="Times New Roman"/>
                          <a:cs typeface="Times New Roman"/>
                        </a:rPr>
                        <a:t>P</a:t>
                      </a:r>
                      <a:r>
                        <a:rPr sz="500" dirty="0">
                          <a:latin typeface="Times New Roman"/>
                          <a:cs typeface="Times New Roman"/>
                        </a:rPr>
                        <a:t>at</a:t>
                      </a:r>
                      <a:r>
                        <a:rPr sz="500" spc="-10" dirty="0">
                          <a:latin typeface="Times New Roman"/>
                          <a:cs typeface="Times New Roman"/>
                        </a:rPr>
                        <a:t>e</a:t>
                      </a:r>
                      <a:r>
                        <a:rPr sz="500" spc="10" dirty="0">
                          <a:latin typeface="Times New Roman"/>
                          <a:cs typeface="Times New Roman"/>
                        </a:rPr>
                        <a:t>n</a:t>
                      </a:r>
                      <a:r>
                        <a:rPr sz="500" dirty="0">
                          <a:latin typeface="Times New Roman"/>
                          <a:cs typeface="Times New Roman"/>
                        </a:rPr>
                        <a:t>t</a:t>
                      </a:r>
                      <a:r>
                        <a:rPr sz="500" spc="-15" dirty="0">
                          <a:latin typeface="Times New Roman"/>
                          <a:cs typeface="Times New Roman"/>
                        </a:rPr>
                        <a:t> </a:t>
                      </a:r>
                      <a:r>
                        <a:rPr sz="500" spc="-5" dirty="0">
                          <a:latin typeface="Times New Roman"/>
                          <a:cs typeface="Times New Roman"/>
                        </a:rPr>
                        <a:t>M</a:t>
                      </a:r>
                      <a:r>
                        <a:rPr sz="500" dirty="0">
                          <a:latin typeface="Times New Roman"/>
                          <a:cs typeface="Times New Roman"/>
                        </a:rPr>
                        <a:t>i</a:t>
                      </a:r>
                      <a:r>
                        <a:rPr sz="500" spc="10" dirty="0">
                          <a:latin typeface="Times New Roman"/>
                          <a:cs typeface="Times New Roman"/>
                        </a:rPr>
                        <a:t>n</a:t>
                      </a:r>
                      <a:r>
                        <a:rPr sz="500" dirty="0">
                          <a:latin typeface="Times New Roman"/>
                          <a:cs typeface="Times New Roman"/>
                        </a:rPr>
                        <a:t>i</a:t>
                      </a:r>
                      <a:r>
                        <a:rPr sz="500" spc="10" dirty="0">
                          <a:latin typeface="Times New Roman"/>
                          <a:cs typeface="Times New Roman"/>
                        </a:rPr>
                        <a:t>n</a:t>
                      </a:r>
                      <a:r>
                        <a:rPr sz="500" dirty="0">
                          <a:latin typeface="Times New Roman"/>
                          <a:cs typeface="Times New Roman"/>
                        </a:rPr>
                        <a:t>g</a:t>
                      </a:r>
                      <a:r>
                        <a:rPr sz="500" spc="-45" dirty="0">
                          <a:latin typeface="Times New Roman"/>
                          <a:cs typeface="Times New Roman"/>
                        </a:rPr>
                        <a:t> </a:t>
                      </a:r>
                      <a:r>
                        <a:rPr sz="500" dirty="0">
                          <a:latin typeface="Times New Roman"/>
                          <a:cs typeface="Times New Roman"/>
                        </a:rPr>
                        <a:t>(</a:t>
                      </a:r>
                      <a:r>
                        <a:rPr sz="500" spc="-5" dirty="0">
                          <a:latin typeface="Times New Roman"/>
                          <a:cs typeface="Times New Roman"/>
                        </a:rPr>
                        <a:t>PA</a:t>
                      </a:r>
                      <a:r>
                        <a:rPr sz="500" dirty="0">
                          <a:latin typeface="Times New Roman"/>
                          <a:cs typeface="Times New Roman"/>
                        </a:rPr>
                        <a:t>T-</a:t>
                      </a:r>
                      <a:r>
                        <a:rPr sz="500" spc="-5" dirty="0">
                          <a:latin typeface="Times New Roman"/>
                          <a:cs typeface="Times New Roman"/>
                        </a:rPr>
                        <a:t>MN</a:t>
                      </a:r>
                      <a:r>
                        <a:rPr sz="500" dirty="0">
                          <a:latin typeface="Times New Roman"/>
                          <a:cs typeface="Times New Roman"/>
                        </a:rPr>
                        <a:t>)</a:t>
                      </a:r>
                      <a:r>
                        <a:rPr sz="500" spc="-20" dirty="0">
                          <a:latin typeface="Times New Roman"/>
                          <a:cs typeface="Times New Roman"/>
                        </a:rPr>
                        <a:t> </a:t>
                      </a:r>
                      <a:r>
                        <a:rPr sz="500" dirty="0">
                          <a:latin typeface="Times New Roman"/>
                          <a:cs typeface="Times New Roman"/>
                        </a:rPr>
                        <a:t>(7,</a:t>
                      </a:r>
                      <a:r>
                        <a:rPr sz="500" spc="-15" dirty="0">
                          <a:latin typeface="Times New Roman"/>
                          <a:cs typeface="Times New Roman"/>
                        </a:rPr>
                        <a:t> </a:t>
                      </a:r>
                      <a:r>
                        <a:rPr sz="500" dirty="0">
                          <a:latin typeface="Times New Roman"/>
                          <a:cs typeface="Times New Roman"/>
                        </a:rPr>
                        <a:t>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12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11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124333">
                <a:tc>
                  <a:txBody>
                    <a:bodyPr/>
                    <a:lstStyle/>
                    <a:p>
                      <a:pPr marL="3175">
                        <a:lnSpc>
                          <a:spcPct val="100000"/>
                        </a:lnSpc>
                        <a:spcBef>
                          <a:spcPts val="170"/>
                        </a:spcBef>
                      </a:pPr>
                      <a:r>
                        <a:rPr sz="500" dirty="0">
                          <a:latin typeface="Times New Roman"/>
                          <a:cs typeface="Times New Roman"/>
                        </a:rPr>
                        <a:t>C</a:t>
                      </a:r>
                      <a:r>
                        <a:rPr sz="500" spc="-15" dirty="0">
                          <a:latin typeface="Times New Roman"/>
                          <a:cs typeface="Times New Roman"/>
                        </a:rPr>
                        <a:t>o</a:t>
                      </a:r>
                      <a:r>
                        <a:rPr sz="500" dirty="0">
                          <a:latin typeface="Times New Roman"/>
                          <a:cs typeface="Times New Roman"/>
                        </a:rPr>
                        <a:t>mmu</a:t>
                      </a:r>
                      <a:r>
                        <a:rPr sz="500" spc="10" dirty="0">
                          <a:latin typeface="Times New Roman"/>
                          <a:cs typeface="Times New Roman"/>
                        </a:rPr>
                        <a:t>n</a:t>
                      </a:r>
                      <a:r>
                        <a:rPr sz="500" dirty="0">
                          <a:latin typeface="Times New Roman"/>
                          <a:cs typeface="Times New Roman"/>
                        </a:rPr>
                        <a:t>ity</a:t>
                      </a:r>
                      <a:r>
                        <a:rPr sz="500" spc="-45" dirty="0">
                          <a:latin typeface="Times New Roman"/>
                          <a:cs typeface="Times New Roman"/>
                        </a:rPr>
                        <a:t> </a:t>
                      </a:r>
                      <a:r>
                        <a:rPr sz="500" spc="-5" dirty="0">
                          <a:latin typeface="Times New Roman"/>
                          <a:cs typeface="Times New Roman"/>
                        </a:rPr>
                        <a:t>Q</a:t>
                      </a:r>
                      <a:r>
                        <a:rPr sz="500" dirty="0">
                          <a:latin typeface="Times New Roman"/>
                          <a:cs typeface="Times New Roman"/>
                        </a:rPr>
                        <a:t>u</a:t>
                      </a:r>
                      <a:r>
                        <a:rPr sz="500" spc="-10" dirty="0">
                          <a:latin typeface="Times New Roman"/>
                          <a:cs typeface="Times New Roman"/>
                        </a:rPr>
                        <a:t>e</a:t>
                      </a:r>
                      <a:r>
                        <a:rPr sz="500" spc="-5" dirty="0">
                          <a:latin typeface="Times New Roman"/>
                          <a:cs typeface="Times New Roman"/>
                        </a:rPr>
                        <a:t>s</a:t>
                      </a:r>
                      <a:r>
                        <a:rPr sz="500" dirty="0">
                          <a:latin typeface="Times New Roman"/>
                          <a:cs typeface="Times New Roman"/>
                        </a:rPr>
                        <a:t>ti</a:t>
                      </a:r>
                      <a:r>
                        <a:rPr sz="500" spc="-15" dirty="0">
                          <a:latin typeface="Times New Roman"/>
                          <a:cs typeface="Times New Roman"/>
                        </a:rPr>
                        <a:t>o</a:t>
                      </a:r>
                      <a:r>
                        <a:rPr sz="500" dirty="0">
                          <a:latin typeface="Times New Roman"/>
                          <a:cs typeface="Times New Roman"/>
                        </a:rPr>
                        <a:t>n</a:t>
                      </a:r>
                      <a:r>
                        <a:rPr sz="500" spc="15" dirty="0">
                          <a:latin typeface="Times New Roman"/>
                          <a:cs typeface="Times New Roman"/>
                        </a:rPr>
                        <a:t> </a:t>
                      </a:r>
                      <a:r>
                        <a:rPr sz="500" spc="-5" dirty="0">
                          <a:latin typeface="Times New Roman"/>
                          <a:cs typeface="Times New Roman"/>
                        </a:rPr>
                        <a:t>A</a:t>
                      </a:r>
                      <a:r>
                        <a:rPr sz="500" spc="10" dirty="0">
                          <a:latin typeface="Times New Roman"/>
                          <a:cs typeface="Times New Roman"/>
                        </a:rPr>
                        <a:t>n</a:t>
                      </a:r>
                      <a:r>
                        <a:rPr sz="500" spc="-5" dirty="0">
                          <a:latin typeface="Times New Roman"/>
                          <a:cs typeface="Times New Roman"/>
                        </a:rPr>
                        <a:t>s</a:t>
                      </a:r>
                      <a:r>
                        <a:rPr sz="500" spc="-20" dirty="0">
                          <a:latin typeface="Times New Roman"/>
                          <a:cs typeface="Times New Roman"/>
                        </a:rPr>
                        <a:t>w</a:t>
                      </a:r>
                      <a:r>
                        <a:rPr sz="500" spc="-10" dirty="0">
                          <a:latin typeface="Times New Roman"/>
                          <a:cs typeface="Times New Roman"/>
                        </a:rPr>
                        <a:t>e</a:t>
                      </a:r>
                      <a:r>
                        <a:rPr sz="500" spc="10" dirty="0">
                          <a:latin typeface="Times New Roman"/>
                          <a:cs typeface="Times New Roman"/>
                        </a:rPr>
                        <a:t>r</a:t>
                      </a:r>
                      <a:r>
                        <a:rPr sz="500" dirty="0">
                          <a:latin typeface="Times New Roman"/>
                          <a:cs typeface="Times New Roman"/>
                        </a:rPr>
                        <a:t>i</a:t>
                      </a:r>
                      <a:r>
                        <a:rPr sz="500" spc="10" dirty="0">
                          <a:latin typeface="Times New Roman"/>
                          <a:cs typeface="Times New Roman"/>
                        </a:rPr>
                        <a:t>n</a:t>
                      </a:r>
                      <a:r>
                        <a:rPr sz="500" dirty="0">
                          <a:latin typeface="Times New Roman"/>
                          <a:cs typeface="Times New Roman"/>
                        </a:rPr>
                        <a:t>g</a:t>
                      </a:r>
                      <a:r>
                        <a:rPr sz="500" spc="-20" dirty="0">
                          <a:latin typeface="Times New Roman"/>
                          <a:cs typeface="Times New Roman"/>
                        </a:rPr>
                        <a:t> </a:t>
                      </a:r>
                      <a:r>
                        <a:rPr sz="500" dirty="0">
                          <a:latin typeface="Times New Roman"/>
                          <a:cs typeface="Times New Roman"/>
                        </a:rPr>
                        <a:t>(C</a:t>
                      </a:r>
                      <a:r>
                        <a:rPr sz="500" spc="-5" dirty="0">
                          <a:latin typeface="Times New Roman"/>
                          <a:cs typeface="Times New Roman"/>
                        </a:rPr>
                        <a:t>QA</a:t>
                      </a:r>
                      <a:r>
                        <a:rPr sz="500" dirty="0">
                          <a:latin typeface="Times New Roman"/>
                          <a:cs typeface="Times New Roman"/>
                        </a:rPr>
                        <a:t>)</a:t>
                      </a:r>
                      <a:r>
                        <a:rPr sz="500" spc="-5" dirty="0">
                          <a:latin typeface="Times New Roman"/>
                          <a:cs typeface="Times New Roman"/>
                        </a:rPr>
                        <a:t> </a:t>
                      </a:r>
                      <a:r>
                        <a:rPr sz="500" dirty="0">
                          <a:latin typeface="Times New Roman"/>
                          <a:cs typeface="Times New Roman"/>
                        </a:rPr>
                        <a:t>(8)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124333">
                <a:tc>
                  <a:txBody>
                    <a:bodyPr/>
                    <a:lstStyle/>
                    <a:p>
                      <a:pPr marL="3175">
                        <a:lnSpc>
                          <a:spcPct val="100000"/>
                        </a:lnSpc>
                        <a:spcBef>
                          <a:spcPts val="170"/>
                        </a:spcBef>
                      </a:pPr>
                      <a:r>
                        <a:rPr sz="500" spc="-5" dirty="0">
                          <a:latin typeface="Times New Roman"/>
                          <a:cs typeface="Times New Roman"/>
                        </a:rPr>
                        <a:t>Geotemporal</a:t>
                      </a:r>
                      <a:r>
                        <a:rPr sz="500" spc="-15" dirty="0">
                          <a:latin typeface="Times New Roman"/>
                          <a:cs typeface="Times New Roman"/>
                        </a:rPr>
                        <a:t> </a:t>
                      </a:r>
                      <a:r>
                        <a:rPr sz="500" dirty="0">
                          <a:latin typeface="Times New Roman"/>
                          <a:cs typeface="Times New Roman"/>
                        </a:rPr>
                        <a:t>IR</a:t>
                      </a:r>
                      <a:r>
                        <a:rPr sz="500" spc="-15" dirty="0">
                          <a:latin typeface="Times New Roman"/>
                          <a:cs typeface="Times New Roman"/>
                        </a:rPr>
                        <a:t> </a:t>
                      </a:r>
                      <a:r>
                        <a:rPr sz="500" spc="-5" dirty="0">
                          <a:latin typeface="Times New Roman"/>
                          <a:cs typeface="Times New Roman"/>
                        </a:rPr>
                        <a:t>(GeoTime)</a:t>
                      </a:r>
                      <a:r>
                        <a:rPr sz="500" spc="-15" dirty="0">
                          <a:latin typeface="Times New Roman"/>
                          <a:cs typeface="Times New Roman"/>
                        </a:rPr>
                        <a:t> </a:t>
                      </a:r>
                      <a:r>
                        <a:rPr sz="500" dirty="0">
                          <a:latin typeface="Times New Roman"/>
                          <a:cs typeface="Times New Roman"/>
                        </a:rPr>
                        <a:t>(8,</a:t>
                      </a:r>
                      <a:r>
                        <a:rPr sz="500" spc="-25" dirty="0">
                          <a:latin typeface="Times New Roman"/>
                          <a:cs typeface="Times New Roman"/>
                        </a:rPr>
                        <a:t> </a:t>
                      </a:r>
                      <a:r>
                        <a:rPr sz="500" dirty="0">
                          <a:latin typeface="Times New Roman"/>
                          <a:cs typeface="Times New Roman"/>
                        </a:rPr>
                        <a:t>9)</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13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12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124333">
                <a:tc>
                  <a:txBody>
                    <a:bodyPr/>
                    <a:lstStyle/>
                    <a:p>
                      <a:pPr marL="3175">
                        <a:lnSpc>
                          <a:spcPct val="100000"/>
                        </a:lnSpc>
                        <a:spcBef>
                          <a:spcPts val="170"/>
                        </a:spcBef>
                      </a:pPr>
                      <a:r>
                        <a:rPr sz="500" dirty="0">
                          <a:latin typeface="Times New Roman"/>
                          <a:cs typeface="Times New Roman"/>
                        </a:rPr>
                        <a:t>I</a:t>
                      </a:r>
                      <a:r>
                        <a:rPr sz="500" spc="10" dirty="0">
                          <a:latin typeface="Times New Roman"/>
                          <a:cs typeface="Times New Roman"/>
                        </a:rPr>
                        <a:t>n</a:t>
                      </a:r>
                      <a:r>
                        <a:rPr sz="500" dirty="0">
                          <a:latin typeface="Times New Roman"/>
                          <a:cs typeface="Times New Roman"/>
                        </a:rPr>
                        <a:t>t</a:t>
                      </a:r>
                      <a:r>
                        <a:rPr sz="500" spc="-10" dirty="0">
                          <a:latin typeface="Times New Roman"/>
                          <a:cs typeface="Times New Roman"/>
                        </a:rPr>
                        <a:t>e</a:t>
                      </a:r>
                      <a:r>
                        <a:rPr sz="500" spc="10" dirty="0">
                          <a:latin typeface="Times New Roman"/>
                          <a:cs typeface="Times New Roman"/>
                        </a:rPr>
                        <a:t>r</a:t>
                      </a:r>
                      <a:r>
                        <a:rPr sz="500" dirty="0">
                          <a:latin typeface="Times New Roman"/>
                          <a:cs typeface="Times New Roman"/>
                        </a:rPr>
                        <a:t>a</a:t>
                      </a:r>
                      <a:r>
                        <a:rPr sz="500" spc="-10" dirty="0">
                          <a:latin typeface="Times New Roman"/>
                          <a:cs typeface="Times New Roman"/>
                        </a:rPr>
                        <a:t>c</a:t>
                      </a:r>
                      <a:r>
                        <a:rPr sz="500" dirty="0">
                          <a:latin typeface="Times New Roman"/>
                          <a:cs typeface="Times New Roman"/>
                        </a:rPr>
                        <a:t>ti</a:t>
                      </a:r>
                      <a:r>
                        <a:rPr sz="500" spc="-15" dirty="0">
                          <a:latin typeface="Times New Roman"/>
                          <a:cs typeface="Times New Roman"/>
                        </a:rPr>
                        <a:t>v</a:t>
                      </a:r>
                      <a:r>
                        <a:rPr sz="500" dirty="0">
                          <a:latin typeface="Times New Roman"/>
                          <a:cs typeface="Times New Roman"/>
                        </a:rPr>
                        <a:t>e</a:t>
                      </a:r>
                      <a:r>
                        <a:rPr sz="500" spc="-25" dirty="0">
                          <a:latin typeface="Times New Roman"/>
                          <a:cs typeface="Times New Roman"/>
                        </a:rPr>
                        <a:t> </a:t>
                      </a:r>
                      <a:r>
                        <a:rPr sz="500" spc="-5" dirty="0">
                          <a:latin typeface="Times New Roman"/>
                          <a:cs typeface="Times New Roman"/>
                        </a:rPr>
                        <a:t>V</a:t>
                      </a:r>
                      <a:r>
                        <a:rPr sz="500" dirty="0">
                          <a:latin typeface="Times New Roman"/>
                          <a:cs typeface="Times New Roman"/>
                        </a:rPr>
                        <a:t>i</a:t>
                      </a:r>
                      <a:r>
                        <a:rPr sz="500" spc="-5" dirty="0">
                          <a:latin typeface="Times New Roman"/>
                          <a:cs typeface="Times New Roman"/>
                        </a:rPr>
                        <a:t>s</a:t>
                      </a:r>
                      <a:r>
                        <a:rPr sz="500" dirty="0">
                          <a:latin typeface="Times New Roman"/>
                          <a:cs typeface="Times New Roman"/>
                        </a:rPr>
                        <a:t>ual</a:t>
                      </a:r>
                      <a:r>
                        <a:rPr sz="500" spc="-15" dirty="0">
                          <a:latin typeface="Times New Roman"/>
                          <a:cs typeface="Times New Roman"/>
                        </a:rPr>
                        <a:t> </a:t>
                      </a:r>
                      <a:r>
                        <a:rPr sz="500" dirty="0">
                          <a:latin typeface="Times New Roman"/>
                          <a:cs typeface="Times New Roman"/>
                        </a:rPr>
                        <a:t>Expl</a:t>
                      </a:r>
                      <a:r>
                        <a:rPr sz="500" spc="-15" dirty="0">
                          <a:latin typeface="Times New Roman"/>
                          <a:cs typeface="Times New Roman"/>
                        </a:rPr>
                        <a:t>o</a:t>
                      </a:r>
                      <a:r>
                        <a:rPr sz="500" spc="10" dirty="0">
                          <a:latin typeface="Times New Roman"/>
                          <a:cs typeface="Times New Roman"/>
                        </a:rPr>
                        <a:t>r</a:t>
                      </a:r>
                      <a:r>
                        <a:rPr sz="500" dirty="0">
                          <a:latin typeface="Times New Roman"/>
                          <a:cs typeface="Times New Roman"/>
                        </a:rPr>
                        <a:t>at</a:t>
                      </a:r>
                      <a:r>
                        <a:rPr sz="500" spc="-10" dirty="0">
                          <a:latin typeface="Times New Roman"/>
                          <a:cs typeface="Times New Roman"/>
                        </a:rPr>
                        <a:t>i</a:t>
                      </a:r>
                      <a:r>
                        <a:rPr sz="500" spc="-15" dirty="0">
                          <a:latin typeface="Times New Roman"/>
                          <a:cs typeface="Times New Roman"/>
                        </a:rPr>
                        <a:t>o</a:t>
                      </a:r>
                      <a:r>
                        <a:rPr sz="500" dirty="0">
                          <a:latin typeface="Times New Roman"/>
                          <a:cs typeface="Times New Roman"/>
                        </a:rPr>
                        <a:t>n</a:t>
                      </a:r>
                      <a:r>
                        <a:rPr sz="500" spc="-20" dirty="0">
                          <a:latin typeface="Times New Roman"/>
                          <a:cs typeface="Times New Roman"/>
                        </a:rPr>
                        <a:t> </a:t>
                      </a:r>
                      <a:r>
                        <a:rPr sz="500" dirty="0">
                          <a:latin typeface="Times New Roman"/>
                          <a:cs typeface="Times New Roman"/>
                        </a:rPr>
                        <a:t>(</a:t>
                      </a:r>
                      <a:r>
                        <a:rPr sz="500" spc="-5" dirty="0">
                          <a:latin typeface="Times New Roman"/>
                          <a:cs typeface="Times New Roman"/>
                        </a:rPr>
                        <a:t>V</a:t>
                      </a:r>
                      <a:r>
                        <a:rPr sz="500" dirty="0">
                          <a:latin typeface="Times New Roman"/>
                          <a:cs typeface="Times New Roman"/>
                        </a:rPr>
                        <a:t>i</a:t>
                      </a:r>
                      <a:r>
                        <a:rPr sz="500" spc="-5" dirty="0">
                          <a:latin typeface="Times New Roman"/>
                          <a:cs typeface="Times New Roman"/>
                        </a:rPr>
                        <a:t>s</a:t>
                      </a:r>
                      <a:r>
                        <a:rPr sz="500" dirty="0">
                          <a:latin typeface="Times New Roman"/>
                          <a:cs typeface="Times New Roman"/>
                        </a:rPr>
                        <a:t>-Ex)</a:t>
                      </a:r>
                      <a:r>
                        <a:rPr sz="500" spc="-30" dirty="0">
                          <a:latin typeface="Times New Roman"/>
                          <a:cs typeface="Times New Roman"/>
                        </a:rPr>
                        <a:t> </a:t>
                      </a:r>
                      <a:r>
                        <a:rPr sz="500" dirty="0">
                          <a:latin typeface="Times New Roman"/>
                          <a:cs typeface="Times New Roman"/>
                        </a:rPr>
                        <a:t>(9)</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167605">
                <a:tc>
                  <a:txBody>
                    <a:bodyPr/>
                    <a:lstStyle/>
                    <a:p>
                      <a:pPr marL="3175">
                        <a:lnSpc>
                          <a:spcPct val="100000"/>
                        </a:lnSpc>
                        <a:spcBef>
                          <a:spcPts val="330"/>
                        </a:spcBef>
                      </a:pPr>
                      <a:r>
                        <a:rPr sz="500" dirty="0">
                          <a:latin typeface="Times New Roman"/>
                          <a:cs typeface="Times New Roman"/>
                        </a:rPr>
                        <a:t>Patent</a:t>
                      </a:r>
                      <a:r>
                        <a:rPr sz="500" spc="-5" dirty="0">
                          <a:latin typeface="Times New Roman"/>
                          <a:cs typeface="Times New Roman"/>
                        </a:rPr>
                        <a:t> Translation</a:t>
                      </a:r>
                      <a:r>
                        <a:rPr sz="500" spc="-10" dirty="0">
                          <a:latin typeface="Times New Roman"/>
                          <a:cs typeface="Times New Roman"/>
                        </a:rPr>
                        <a:t> </a:t>
                      </a:r>
                      <a:r>
                        <a:rPr sz="500" spc="-5" dirty="0">
                          <a:latin typeface="Times New Roman"/>
                          <a:cs typeface="Times New Roman"/>
                        </a:rPr>
                        <a:t>(PAT-MT)(7,</a:t>
                      </a:r>
                      <a:r>
                        <a:rPr sz="500" spc="-20" dirty="0">
                          <a:latin typeface="Times New Roman"/>
                          <a:cs typeface="Times New Roman"/>
                        </a:rPr>
                        <a:t> </a:t>
                      </a:r>
                      <a:r>
                        <a:rPr sz="500" dirty="0">
                          <a:latin typeface="Times New Roman"/>
                          <a:cs typeface="Times New Roman"/>
                        </a:rPr>
                        <a:t>8)</a:t>
                      </a:r>
                      <a:r>
                        <a:rPr sz="500" spc="5" dirty="0">
                          <a:latin typeface="Times New Roman"/>
                          <a:cs typeface="Times New Roman"/>
                        </a:rPr>
                        <a:t> </a:t>
                      </a:r>
                      <a:r>
                        <a:rPr sz="500" dirty="0">
                          <a:latin typeface="Times New Roman"/>
                          <a:cs typeface="Times New Roman"/>
                        </a:rPr>
                        <a:t>-&gt;</a:t>
                      </a:r>
                      <a:r>
                        <a:rPr sz="500" spc="160" dirty="0">
                          <a:latin typeface="Times New Roman"/>
                          <a:cs typeface="Times New Roman"/>
                        </a:rPr>
                        <a:t> </a:t>
                      </a:r>
                      <a:r>
                        <a:rPr sz="500" dirty="0">
                          <a:latin typeface="Times New Roman"/>
                          <a:cs typeface="Times New Roman"/>
                        </a:rPr>
                        <a:t>Patent</a:t>
                      </a:r>
                      <a:r>
                        <a:rPr sz="500" spc="-10" dirty="0">
                          <a:latin typeface="Times New Roman"/>
                          <a:cs typeface="Times New Roman"/>
                        </a:rPr>
                        <a:t> </a:t>
                      </a:r>
                      <a:r>
                        <a:rPr sz="500" dirty="0">
                          <a:latin typeface="Times New Roman"/>
                          <a:cs typeface="Times New Roman"/>
                        </a:rPr>
                        <a:t>Machine</a:t>
                      </a:r>
                      <a:r>
                        <a:rPr sz="500" spc="-15" dirty="0">
                          <a:latin typeface="Times New Roman"/>
                          <a:cs typeface="Times New Roman"/>
                        </a:rPr>
                        <a:t> </a:t>
                      </a:r>
                      <a:r>
                        <a:rPr sz="500" spc="-5" dirty="0">
                          <a:latin typeface="Times New Roman"/>
                          <a:cs typeface="Times New Roman"/>
                        </a:rPr>
                        <a:t>Translation</a:t>
                      </a:r>
                      <a:r>
                        <a:rPr sz="500" spc="-20" dirty="0">
                          <a:latin typeface="Times New Roman"/>
                          <a:cs typeface="Times New Roman"/>
                        </a:rPr>
                        <a:t> </a:t>
                      </a:r>
                      <a:r>
                        <a:rPr sz="500" spc="-5" dirty="0">
                          <a:latin typeface="Times New Roman"/>
                          <a:cs typeface="Times New Roman"/>
                        </a:rPr>
                        <a:t>(PatentMT)(9,</a:t>
                      </a:r>
                      <a:r>
                        <a:rPr sz="500" spc="-25" dirty="0">
                          <a:latin typeface="Times New Roman"/>
                          <a:cs typeface="Times New Roman"/>
                        </a:rPr>
                        <a:t> </a:t>
                      </a:r>
                      <a:r>
                        <a:rPr sz="500" dirty="0">
                          <a:latin typeface="Times New Roman"/>
                          <a:cs typeface="Times New Roman"/>
                        </a:rPr>
                        <a:t>10)</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330"/>
                        </a:spcBef>
                      </a:pPr>
                      <a:r>
                        <a:rPr sz="500" dirty="0">
                          <a:latin typeface="Times New Roman"/>
                          <a:cs typeface="Times New Roman"/>
                        </a:rPr>
                        <a:t>15</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330"/>
                        </a:spcBef>
                      </a:pPr>
                      <a:r>
                        <a:rPr sz="500" dirty="0">
                          <a:latin typeface="Times New Roman"/>
                          <a:cs typeface="Times New Roman"/>
                        </a:rPr>
                        <a:t>8</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algn="ctr">
                        <a:lnSpc>
                          <a:spcPct val="100000"/>
                        </a:lnSpc>
                        <a:spcBef>
                          <a:spcPts val="330"/>
                        </a:spcBef>
                      </a:pPr>
                      <a:r>
                        <a:rPr sz="500" dirty="0">
                          <a:latin typeface="Times New Roman"/>
                          <a:cs typeface="Times New Roman"/>
                        </a:rPr>
                        <a:t>21</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330"/>
                        </a:spcBef>
                      </a:pPr>
                      <a:r>
                        <a:rPr sz="500" dirty="0">
                          <a:latin typeface="Times New Roman"/>
                          <a:cs typeface="Times New Roman"/>
                        </a:rPr>
                        <a:t>21</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124333">
                <a:tc>
                  <a:txBody>
                    <a:bodyPr/>
                    <a:lstStyle/>
                    <a:p>
                      <a:pPr marL="3175">
                        <a:lnSpc>
                          <a:spcPct val="100000"/>
                        </a:lnSpc>
                        <a:spcBef>
                          <a:spcPts val="170"/>
                        </a:spcBef>
                      </a:pPr>
                      <a:r>
                        <a:rPr sz="500" dirty="0">
                          <a:latin typeface="Times New Roman"/>
                          <a:cs typeface="Times New Roman"/>
                        </a:rPr>
                        <a:t>C</a:t>
                      </a:r>
                      <a:r>
                        <a:rPr sz="500" spc="10" dirty="0">
                          <a:latin typeface="Times New Roman"/>
                          <a:cs typeface="Times New Roman"/>
                        </a:rPr>
                        <a:t>r</a:t>
                      </a:r>
                      <a:r>
                        <a:rPr sz="500" spc="-15" dirty="0">
                          <a:latin typeface="Times New Roman"/>
                          <a:cs typeface="Times New Roman"/>
                        </a:rPr>
                        <a:t>o</a:t>
                      </a:r>
                      <a:r>
                        <a:rPr sz="500" spc="-5" dirty="0">
                          <a:latin typeface="Times New Roman"/>
                          <a:cs typeface="Times New Roman"/>
                        </a:rPr>
                        <a:t>ss</a:t>
                      </a:r>
                      <a:r>
                        <a:rPr sz="500" dirty="0">
                          <a:latin typeface="Times New Roman"/>
                          <a:cs typeface="Times New Roman"/>
                        </a:rPr>
                        <a:t>li</a:t>
                      </a:r>
                      <a:r>
                        <a:rPr sz="500" spc="10" dirty="0">
                          <a:latin typeface="Times New Roman"/>
                          <a:cs typeface="Times New Roman"/>
                        </a:rPr>
                        <a:t>n</a:t>
                      </a:r>
                      <a:r>
                        <a:rPr sz="500" dirty="0">
                          <a:latin typeface="Times New Roman"/>
                          <a:cs typeface="Times New Roman"/>
                        </a:rPr>
                        <a:t>gual</a:t>
                      </a:r>
                      <a:r>
                        <a:rPr sz="500" spc="-30" dirty="0">
                          <a:latin typeface="Times New Roman"/>
                          <a:cs typeface="Times New Roman"/>
                        </a:rPr>
                        <a:t> </a:t>
                      </a:r>
                      <a:r>
                        <a:rPr sz="500" spc="-10" dirty="0">
                          <a:latin typeface="Times New Roman"/>
                          <a:cs typeface="Times New Roman"/>
                        </a:rPr>
                        <a:t>L</a:t>
                      </a:r>
                      <a:r>
                        <a:rPr sz="500" dirty="0">
                          <a:latin typeface="Times New Roman"/>
                          <a:cs typeface="Times New Roman"/>
                        </a:rPr>
                        <a:t>i</a:t>
                      </a:r>
                      <a:r>
                        <a:rPr sz="500" spc="10" dirty="0">
                          <a:latin typeface="Times New Roman"/>
                          <a:cs typeface="Times New Roman"/>
                        </a:rPr>
                        <a:t>n</a:t>
                      </a:r>
                      <a:r>
                        <a:rPr sz="500" dirty="0">
                          <a:latin typeface="Times New Roman"/>
                          <a:cs typeface="Times New Roman"/>
                        </a:rPr>
                        <a:t>k</a:t>
                      </a:r>
                      <a:r>
                        <a:rPr sz="500" spc="-30" dirty="0">
                          <a:latin typeface="Times New Roman"/>
                          <a:cs typeface="Times New Roman"/>
                        </a:rPr>
                        <a:t> </a:t>
                      </a:r>
                      <a:r>
                        <a:rPr sz="500" spc="-5" dirty="0">
                          <a:latin typeface="Times New Roman"/>
                          <a:cs typeface="Times New Roman"/>
                        </a:rPr>
                        <a:t>D</a:t>
                      </a:r>
                      <a:r>
                        <a:rPr sz="500" dirty="0">
                          <a:latin typeface="Times New Roman"/>
                          <a:cs typeface="Times New Roman"/>
                        </a:rPr>
                        <a:t>i</a:t>
                      </a:r>
                      <a:r>
                        <a:rPr sz="500" spc="-5" dirty="0">
                          <a:latin typeface="Times New Roman"/>
                          <a:cs typeface="Times New Roman"/>
                        </a:rPr>
                        <a:t>s</a:t>
                      </a:r>
                      <a:r>
                        <a:rPr sz="500" spc="-10" dirty="0">
                          <a:latin typeface="Times New Roman"/>
                          <a:cs typeface="Times New Roman"/>
                        </a:rPr>
                        <a:t>c</a:t>
                      </a:r>
                      <a:r>
                        <a:rPr sz="500" spc="-15" dirty="0">
                          <a:latin typeface="Times New Roman"/>
                          <a:cs typeface="Times New Roman"/>
                        </a:rPr>
                        <a:t>ov</a:t>
                      </a:r>
                      <a:r>
                        <a:rPr sz="500" spc="-10" dirty="0">
                          <a:latin typeface="Times New Roman"/>
                          <a:cs typeface="Times New Roman"/>
                        </a:rPr>
                        <a:t>e</a:t>
                      </a:r>
                      <a:r>
                        <a:rPr sz="500" spc="10" dirty="0">
                          <a:latin typeface="Times New Roman"/>
                          <a:cs typeface="Times New Roman"/>
                        </a:rPr>
                        <a:t>r</a:t>
                      </a:r>
                      <a:r>
                        <a:rPr sz="500" dirty="0">
                          <a:latin typeface="Times New Roman"/>
                          <a:cs typeface="Times New Roman"/>
                        </a:rPr>
                        <a:t>y</a:t>
                      </a:r>
                      <a:r>
                        <a:rPr sz="500" spc="30" dirty="0">
                          <a:latin typeface="Times New Roman"/>
                          <a:cs typeface="Times New Roman"/>
                        </a:rPr>
                        <a:t> </a:t>
                      </a:r>
                      <a:r>
                        <a:rPr sz="500" dirty="0">
                          <a:latin typeface="Times New Roman"/>
                          <a:cs typeface="Times New Roman"/>
                        </a:rPr>
                        <a:t>(C</a:t>
                      </a:r>
                      <a:r>
                        <a:rPr sz="500" spc="10" dirty="0">
                          <a:latin typeface="Times New Roman"/>
                          <a:cs typeface="Times New Roman"/>
                        </a:rPr>
                        <a:t>r</a:t>
                      </a:r>
                      <a:r>
                        <a:rPr sz="500" spc="-15" dirty="0">
                          <a:latin typeface="Times New Roman"/>
                          <a:cs typeface="Times New Roman"/>
                        </a:rPr>
                        <a:t>o</a:t>
                      </a:r>
                      <a:r>
                        <a:rPr sz="500" spc="-5" dirty="0">
                          <a:latin typeface="Times New Roman"/>
                          <a:cs typeface="Times New Roman"/>
                        </a:rPr>
                        <a:t>ss</a:t>
                      </a:r>
                      <a:r>
                        <a:rPr sz="500" dirty="0">
                          <a:latin typeface="Times New Roman"/>
                          <a:cs typeface="Times New Roman"/>
                        </a:rPr>
                        <a:t>li</a:t>
                      </a:r>
                      <a:r>
                        <a:rPr sz="500" spc="10" dirty="0">
                          <a:latin typeface="Times New Roman"/>
                          <a:cs typeface="Times New Roman"/>
                        </a:rPr>
                        <a:t>n</a:t>
                      </a:r>
                      <a:r>
                        <a:rPr sz="500" dirty="0">
                          <a:latin typeface="Times New Roman"/>
                          <a:cs typeface="Times New Roman"/>
                        </a:rPr>
                        <a:t>k)</a:t>
                      </a:r>
                      <a:r>
                        <a:rPr sz="500" spc="-30" dirty="0">
                          <a:latin typeface="Times New Roman"/>
                          <a:cs typeface="Times New Roman"/>
                        </a:rPr>
                        <a:t> </a:t>
                      </a:r>
                      <a:r>
                        <a:rPr sz="500" dirty="0">
                          <a:latin typeface="Times New Roman"/>
                          <a:cs typeface="Times New Roman"/>
                        </a:rPr>
                        <a:t>(9,</a:t>
                      </a:r>
                      <a:r>
                        <a:rPr sz="500" spc="-15" dirty="0">
                          <a:latin typeface="Times New Roman"/>
                          <a:cs typeface="Times New Roman"/>
                        </a:rPr>
                        <a:t> </a:t>
                      </a:r>
                      <a:r>
                        <a:rPr sz="500" dirty="0">
                          <a:latin typeface="Times New Roman"/>
                          <a:cs typeface="Times New Roman"/>
                        </a:rPr>
                        <a:t>10)</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11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170"/>
                        </a:spcBef>
                      </a:pPr>
                      <a:r>
                        <a:rPr sz="500" dirty="0">
                          <a:latin typeface="Times New Roman"/>
                          <a:cs typeface="Times New Roman"/>
                        </a:rPr>
                        <a:t>10</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124333">
                <a:tc>
                  <a:txBody>
                    <a:bodyPr/>
                    <a:lstStyle/>
                    <a:p>
                      <a:pPr marL="3175">
                        <a:lnSpc>
                          <a:spcPct val="100000"/>
                        </a:lnSpc>
                        <a:spcBef>
                          <a:spcPts val="170"/>
                        </a:spcBef>
                      </a:pPr>
                      <a:r>
                        <a:rPr sz="500" spc="-5" dirty="0">
                          <a:latin typeface="Times New Roman"/>
                          <a:cs typeface="Times New Roman"/>
                        </a:rPr>
                        <a:t>INTENT(9,</a:t>
                      </a:r>
                      <a:r>
                        <a:rPr sz="500" spc="-35" dirty="0">
                          <a:latin typeface="Times New Roman"/>
                          <a:cs typeface="Times New Roman"/>
                        </a:rPr>
                        <a:t> </a:t>
                      </a:r>
                      <a:r>
                        <a:rPr sz="500" dirty="0">
                          <a:latin typeface="Times New Roman"/>
                          <a:cs typeface="Times New Roman"/>
                        </a:rPr>
                        <a:t>10) -&gt; </a:t>
                      </a:r>
                      <a:r>
                        <a:rPr sz="500" spc="-5" dirty="0">
                          <a:latin typeface="Times New Roman"/>
                          <a:cs typeface="Times New Roman"/>
                        </a:rPr>
                        <a:t>Search</a:t>
                      </a:r>
                      <a:r>
                        <a:rPr sz="500" dirty="0">
                          <a:latin typeface="Times New Roman"/>
                          <a:cs typeface="Times New Roman"/>
                        </a:rPr>
                        <a:t> Intent</a:t>
                      </a:r>
                      <a:r>
                        <a:rPr sz="500" spc="-40" dirty="0">
                          <a:latin typeface="Times New Roman"/>
                          <a:cs typeface="Times New Roman"/>
                        </a:rPr>
                        <a:t> </a:t>
                      </a:r>
                      <a:r>
                        <a:rPr sz="500" spc="5" dirty="0">
                          <a:latin typeface="Times New Roman"/>
                          <a:cs typeface="Times New Roman"/>
                        </a:rPr>
                        <a:t>and</a:t>
                      </a:r>
                      <a:r>
                        <a:rPr sz="500" spc="-15" dirty="0">
                          <a:latin typeface="Times New Roman"/>
                          <a:cs typeface="Times New Roman"/>
                        </a:rPr>
                        <a:t> </a:t>
                      </a:r>
                      <a:r>
                        <a:rPr sz="500" dirty="0">
                          <a:latin typeface="Times New Roman"/>
                          <a:cs typeface="Times New Roman"/>
                        </a:rPr>
                        <a:t>Task</a:t>
                      </a:r>
                      <a:r>
                        <a:rPr sz="500" spc="-15" dirty="0">
                          <a:latin typeface="Times New Roman"/>
                          <a:cs typeface="Times New Roman"/>
                        </a:rPr>
                        <a:t> </a:t>
                      </a:r>
                      <a:r>
                        <a:rPr sz="500" dirty="0">
                          <a:latin typeface="Times New Roman"/>
                          <a:cs typeface="Times New Roman"/>
                        </a:rPr>
                        <a:t>Mining</a:t>
                      </a:r>
                      <a:r>
                        <a:rPr sz="500" spc="-30" dirty="0">
                          <a:latin typeface="Times New Roman"/>
                          <a:cs typeface="Times New Roman"/>
                        </a:rPr>
                        <a:t> </a:t>
                      </a:r>
                      <a:r>
                        <a:rPr sz="500" dirty="0">
                          <a:latin typeface="Times New Roman"/>
                          <a:cs typeface="Times New Roman"/>
                        </a:rPr>
                        <a:t>(IMine)</a:t>
                      </a:r>
                      <a:r>
                        <a:rPr sz="500" spc="-25" dirty="0">
                          <a:latin typeface="Times New Roman"/>
                          <a:cs typeface="Times New Roman"/>
                        </a:rPr>
                        <a:t> </a:t>
                      </a:r>
                      <a:r>
                        <a:rPr sz="500" dirty="0">
                          <a:latin typeface="Times New Roman"/>
                          <a:cs typeface="Times New Roman"/>
                        </a:rPr>
                        <a:t>(11,</a:t>
                      </a:r>
                      <a:r>
                        <a:rPr sz="500" spc="-10" dirty="0">
                          <a:latin typeface="Times New Roman"/>
                          <a:cs typeface="Times New Roman"/>
                        </a:rPr>
                        <a:t> </a:t>
                      </a:r>
                      <a:r>
                        <a:rPr sz="500" dirty="0">
                          <a:latin typeface="Times New Roman"/>
                          <a:cs typeface="Times New Roman"/>
                        </a:rPr>
                        <a:t>12)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500" dirty="0">
                          <a:latin typeface="Times New Roman"/>
                          <a:cs typeface="Times New Roman"/>
                        </a:rPr>
                        <a:t>16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170"/>
                        </a:spcBef>
                      </a:pPr>
                      <a:r>
                        <a:rPr sz="500" dirty="0">
                          <a:latin typeface="Times New Roman"/>
                          <a:cs typeface="Times New Roman"/>
                        </a:rPr>
                        <a:t>11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marR="163195" algn="r">
                        <a:lnSpc>
                          <a:spcPct val="100000"/>
                        </a:lnSpc>
                        <a:spcBef>
                          <a:spcPts val="170"/>
                        </a:spcBef>
                      </a:pPr>
                      <a:r>
                        <a:rPr sz="500" dirty="0">
                          <a:latin typeface="Times New Roman"/>
                          <a:cs typeface="Times New Roman"/>
                        </a:rPr>
                        <a:t>12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170"/>
                        </a:spcBef>
                      </a:pPr>
                      <a:r>
                        <a:rPr sz="500" dirty="0">
                          <a:latin typeface="Times New Roman"/>
                          <a:cs typeface="Times New Roman"/>
                        </a:rPr>
                        <a:t>9</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r h="183805">
                <a:tc>
                  <a:txBody>
                    <a:bodyPr/>
                    <a:lstStyle/>
                    <a:p>
                      <a:pPr marL="3175">
                        <a:lnSpc>
                          <a:spcPct val="100000"/>
                        </a:lnSpc>
                        <a:spcBef>
                          <a:spcPts val="390"/>
                        </a:spcBef>
                      </a:pPr>
                      <a:r>
                        <a:rPr sz="500" dirty="0">
                          <a:latin typeface="Times New Roman"/>
                          <a:cs typeface="Times New Roman"/>
                        </a:rPr>
                        <a:t>One</a:t>
                      </a:r>
                      <a:r>
                        <a:rPr sz="500" spc="-15" dirty="0">
                          <a:latin typeface="Times New Roman"/>
                          <a:cs typeface="Times New Roman"/>
                        </a:rPr>
                        <a:t> </a:t>
                      </a:r>
                      <a:r>
                        <a:rPr sz="500" spc="-5" dirty="0">
                          <a:latin typeface="Times New Roman"/>
                          <a:cs typeface="Times New Roman"/>
                        </a:rPr>
                        <a:t>Click</a:t>
                      </a:r>
                      <a:r>
                        <a:rPr sz="500" dirty="0">
                          <a:latin typeface="Times New Roman"/>
                          <a:cs typeface="Times New Roman"/>
                        </a:rPr>
                        <a:t> </a:t>
                      </a:r>
                      <a:r>
                        <a:rPr sz="500" spc="-5" dirty="0">
                          <a:latin typeface="Times New Roman"/>
                          <a:cs typeface="Times New Roman"/>
                        </a:rPr>
                        <a:t>Access</a:t>
                      </a:r>
                      <a:r>
                        <a:rPr sz="500" spc="35" dirty="0">
                          <a:latin typeface="Times New Roman"/>
                          <a:cs typeface="Times New Roman"/>
                        </a:rPr>
                        <a:t> </a:t>
                      </a:r>
                      <a:r>
                        <a:rPr sz="500" dirty="0">
                          <a:latin typeface="Times New Roman"/>
                          <a:cs typeface="Times New Roman"/>
                        </a:rPr>
                        <a:t>(1CLICK)(9,</a:t>
                      </a:r>
                      <a:r>
                        <a:rPr sz="500" spc="-10" dirty="0">
                          <a:latin typeface="Times New Roman"/>
                          <a:cs typeface="Times New Roman"/>
                        </a:rPr>
                        <a:t> </a:t>
                      </a:r>
                      <a:r>
                        <a:rPr sz="500" dirty="0">
                          <a:latin typeface="Times New Roman"/>
                          <a:cs typeface="Times New Roman"/>
                        </a:rPr>
                        <a:t>10)</a:t>
                      </a:r>
                      <a:r>
                        <a:rPr sz="500" spc="-15" dirty="0">
                          <a:latin typeface="Times New Roman"/>
                          <a:cs typeface="Times New Roman"/>
                        </a:rPr>
                        <a:t> </a:t>
                      </a:r>
                      <a:r>
                        <a:rPr sz="500" dirty="0">
                          <a:latin typeface="Times New Roman"/>
                          <a:cs typeface="Times New Roman"/>
                        </a:rPr>
                        <a:t>-&gt;</a:t>
                      </a:r>
                      <a:r>
                        <a:rPr sz="500" spc="-5" dirty="0">
                          <a:latin typeface="Times New Roman"/>
                          <a:cs typeface="Times New Roman"/>
                        </a:rPr>
                        <a:t> Mobile</a:t>
                      </a:r>
                      <a:r>
                        <a:rPr sz="500" spc="15" dirty="0">
                          <a:latin typeface="Times New Roman"/>
                          <a:cs typeface="Times New Roman"/>
                        </a:rPr>
                        <a:t> </a:t>
                      </a:r>
                      <a:r>
                        <a:rPr sz="500" spc="-5" dirty="0">
                          <a:latin typeface="Times New Roman"/>
                          <a:cs typeface="Times New Roman"/>
                        </a:rPr>
                        <a:t>Information</a:t>
                      </a:r>
                      <a:r>
                        <a:rPr sz="500" spc="-30" dirty="0">
                          <a:latin typeface="Times New Roman"/>
                          <a:cs typeface="Times New Roman"/>
                        </a:rPr>
                        <a:t> </a:t>
                      </a:r>
                      <a:r>
                        <a:rPr sz="500" spc="-5" dirty="0">
                          <a:latin typeface="Times New Roman"/>
                          <a:cs typeface="Times New Roman"/>
                        </a:rPr>
                        <a:t>Access</a:t>
                      </a:r>
                      <a:r>
                        <a:rPr sz="500" spc="40" dirty="0">
                          <a:latin typeface="Times New Roman"/>
                          <a:cs typeface="Times New Roman"/>
                        </a:rPr>
                        <a:t> </a:t>
                      </a:r>
                      <a:r>
                        <a:rPr sz="500" spc="-5" dirty="0">
                          <a:latin typeface="Times New Roman"/>
                          <a:cs typeface="Times New Roman"/>
                        </a:rPr>
                        <a:t>(MobileClick)</a:t>
                      </a:r>
                      <a:r>
                        <a:rPr sz="500" spc="10" dirty="0">
                          <a:latin typeface="Times New Roman"/>
                          <a:cs typeface="Times New Roman"/>
                        </a:rPr>
                        <a:t> </a:t>
                      </a:r>
                      <a:r>
                        <a:rPr sz="500" dirty="0">
                          <a:latin typeface="Times New Roman"/>
                          <a:cs typeface="Times New Roman"/>
                        </a:rPr>
                        <a:t>(11,</a:t>
                      </a:r>
                      <a:r>
                        <a:rPr sz="500" spc="-15" dirty="0">
                          <a:latin typeface="Times New Roman"/>
                          <a:cs typeface="Times New Roman"/>
                        </a:rPr>
                        <a:t> </a:t>
                      </a:r>
                      <a:r>
                        <a:rPr sz="500" dirty="0">
                          <a:latin typeface="Times New Roman"/>
                          <a:cs typeface="Times New Roman"/>
                        </a:rPr>
                        <a:t>12)</a:t>
                      </a:r>
                      <a:endParaRPr sz="500">
                        <a:latin typeface="Times New Roman"/>
                        <a:cs typeface="Times New Roman"/>
                      </a:endParaRPr>
                    </a:p>
                  </a:txBody>
                  <a:tcPr marL="0" marR="0" marT="4953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390"/>
                        </a:spcBef>
                      </a:pPr>
                      <a:r>
                        <a:rPr sz="500" dirty="0">
                          <a:latin typeface="Times New Roman"/>
                          <a:cs typeface="Times New Roman"/>
                        </a:rPr>
                        <a:t>4</a:t>
                      </a:r>
                      <a:endParaRPr sz="500">
                        <a:latin typeface="Times New Roman"/>
                        <a:cs typeface="Times New Roman"/>
                      </a:endParaRPr>
                    </a:p>
                  </a:txBody>
                  <a:tcPr marL="0" marR="0" marT="49530"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390"/>
                        </a:spcBef>
                      </a:pPr>
                      <a:r>
                        <a:rPr sz="500" dirty="0">
                          <a:latin typeface="Times New Roman"/>
                          <a:cs typeface="Times New Roman"/>
                        </a:rPr>
                        <a:t>8</a:t>
                      </a:r>
                      <a:endParaRPr sz="500">
                        <a:latin typeface="Times New Roman"/>
                        <a:cs typeface="Times New Roman"/>
                      </a:endParaRPr>
                    </a:p>
                  </a:txBody>
                  <a:tcPr marL="0" marR="0" marT="49530" marB="0">
                    <a:lnT w="6350">
                      <a:solidFill>
                        <a:srgbClr val="000000"/>
                      </a:solidFill>
                      <a:prstDash val="solid"/>
                    </a:lnT>
                    <a:lnB w="6350">
                      <a:solidFill>
                        <a:srgbClr val="000000"/>
                      </a:solidFill>
                      <a:prstDash val="solid"/>
                    </a:lnB>
                  </a:tcPr>
                </a:tc>
                <a:tc>
                  <a:txBody>
                    <a:bodyPr/>
                    <a:lstStyle/>
                    <a:p>
                      <a:pPr marR="178435" algn="r">
                        <a:lnSpc>
                          <a:spcPct val="100000"/>
                        </a:lnSpc>
                        <a:spcBef>
                          <a:spcPts val="390"/>
                        </a:spcBef>
                      </a:pPr>
                      <a:r>
                        <a:rPr sz="500" dirty="0">
                          <a:latin typeface="Times New Roman"/>
                          <a:cs typeface="Times New Roman"/>
                        </a:rPr>
                        <a:t>4</a:t>
                      </a:r>
                      <a:endParaRPr sz="500">
                        <a:latin typeface="Times New Roman"/>
                        <a:cs typeface="Times New Roman"/>
                      </a:endParaRPr>
                    </a:p>
                  </a:txBody>
                  <a:tcPr marL="0" marR="0" marT="4953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390"/>
                        </a:spcBef>
                      </a:pPr>
                      <a:r>
                        <a:rPr sz="500" dirty="0">
                          <a:latin typeface="Times New Roman"/>
                          <a:cs typeface="Times New Roman"/>
                        </a:rPr>
                        <a:t>11</a:t>
                      </a:r>
                      <a:endParaRPr sz="500">
                        <a:latin typeface="Times New Roman"/>
                        <a:cs typeface="Times New Roman"/>
                      </a:endParaRPr>
                    </a:p>
                  </a:txBody>
                  <a:tcPr marL="0" marR="0" marT="4953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9"/>
                  </a:ext>
                </a:extLst>
              </a:tr>
              <a:tr h="167606">
                <a:tc>
                  <a:txBody>
                    <a:bodyPr/>
                    <a:lstStyle/>
                    <a:p>
                      <a:pPr marL="3175" marR="24765">
                        <a:lnSpc>
                          <a:spcPct val="100000"/>
                        </a:lnSpc>
                      </a:pPr>
                      <a:r>
                        <a:rPr sz="500" spc="-5" dirty="0">
                          <a:latin typeface="Times New Roman"/>
                          <a:cs typeface="Times New Roman"/>
                        </a:rPr>
                        <a:t>Recognizing </a:t>
                      </a:r>
                      <a:r>
                        <a:rPr sz="500" dirty="0">
                          <a:latin typeface="Times New Roman"/>
                          <a:cs typeface="Times New Roman"/>
                        </a:rPr>
                        <a:t>Inference in </a:t>
                      </a:r>
                      <a:r>
                        <a:rPr sz="500" spc="-5" dirty="0">
                          <a:latin typeface="Times New Roman"/>
                          <a:cs typeface="Times New Roman"/>
                        </a:rPr>
                        <a:t>Text (RITE)(9,10) </a:t>
                      </a:r>
                      <a:r>
                        <a:rPr sz="500" dirty="0">
                          <a:latin typeface="Times New Roman"/>
                          <a:cs typeface="Times New Roman"/>
                        </a:rPr>
                        <a:t>-&gt; </a:t>
                      </a:r>
                      <a:r>
                        <a:rPr sz="500" spc="-5" dirty="0">
                          <a:latin typeface="Times New Roman"/>
                          <a:cs typeface="Times New Roman"/>
                        </a:rPr>
                        <a:t>Recognizing </a:t>
                      </a:r>
                      <a:r>
                        <a:rPr sz="500" dirty="0">
                          <a:latin typeface="Times New Roman"/>
                          <a:cs typeface="Times New Roman"/>
                        </a:rPr>
                        <a:t>Inference in </a:t>
                      </a:r>
                      <a:r>
                        <a:rPr sz="500" spc="-5" dirty="0">
                          <a:latin typeface="Times New Roman"/>
                          <a:cs typeface="Times New Roman"/>
                        </a:rPr>
                        <a:t>Text </a:t>
                      </a:r>
                      <a:r>
                        <a:rPr sz="500" spc="5" dirty="0">
                          <a:latin typeface="Times New Roman"/>
                          <a:cs typeface="Times New Roman"/>
                        </a:rPr>
                        <a:t>and </a:t>
                      </a:r>
                      <a:r>
                        <a:rPr sz="500" spc="-5" dirty="0">
                          <a:latin typeface="Times New Roman"/>
                          <a:cs typeface="Times New Roman"/>
                        </a:rPr>
                        <a:t>Validation </a:t>
                      </a:r>
                      <a:r>
                        <a:rPr sz="500" dirty="0">
                          <a:latin typeface="Times New Roman"/>
                          <a:cs typeface="Times New Roman"/>
                        </a:rPr>
                        <a:t> </a:t>
                      </a:r>
                      <a:r>
                        <a:rPr sz="500" spc="-5" dirty="0">
                          <a:latin typeface="Times New Roman"/>
                          <a:cs typeface="Times New Roman"/>
                        </a:rPr>
                        <a:t>(RITE-VAL)(11)</a:t>
                      </a: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330"/>
                        </a:spcBef>
                      </a:pPr>
                      <a:r>
                        <a:rPr sz="500" dirty="0">
                          <a:latin typeface="Times New Roman"/>
                          <a:cs typeface="Times New Roman"/>
                        </a:rPr>
                        <a:t>24</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330"/>
                        </a:spcBef>
                      </a:pPr>
                      <a:r>
                        <a:rPr sz="500" dirty="0">
                          <a:latin typeface="Times New Roman"/>
                          <a:cs typeface="Times New Roman"/>
                        </a:rPr>
                        <a:t>28</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marR="163195" algn="r">
                        <a:lnSpc>
                          <a:spcPct val="100000"/>
                        </a:lnSpc>
                        <a:spcBef>
                          <a:spcPts val="330"/>
                        </a:spcBef>
                      </a:pPr>
                      <a:r>
                        <a:rPr sz="500" dirty="0">
                          <a:latin typeface="Times New Roman"/>
                          <a:cs typeface="Times New Roman"/>
                        </a:rPr>
                        <a:t>23</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0"/>
                  </a:ext>
                </a:extLst>
              </a:tr>
              <a:tr h="167606">
                <a:tc>
                  <a:txBody>
                    <a:bodyPr/>
                    <a:lstStyle/>
                    <a:p>
                      <a:pPr marL="3175" marR="154940">
                        <a:lnSpc>
                          <a:spcPct val="100000"/>
                        </a:lnSpc>
                      </a:pPr>
                      <a:r>
                        <a:rPr sz="500" dirty="0">
                          <a:latin typeface="Times New Roman"/>
                          <a:cs typeface="Times New Roman"/>
                        </a:rPr>
                        <a:t>IR</a:t>
                      </a:r>
                      <a:r>
                        <a:rPr sz="500" spc="-5" dirty="0">
                          <a:latin typeface="Times New Roman"/>
                          <a:cs typeface="Times New Roman"/>
                        </a:rPr>
                        <a:t> </a:t>
                      </a:r>
                      <a:r>
                        <a:rPr sz="500" spc="-10" dirty="0">
                          <a:latin typeface="Times New Roman"/>
                          <a:cs typeface="Times New Roman"/>
                        </a:rPr>
                        <a:t>for</a:t>
                      </a:r>
                      <a:r>
                        <a:rPr sz="500" spc="10" dirty="0">
                          <a:latin typeface="Times New Roman"/>
                          <a:cs typeface="Times New Roman"/>
                        </a:rPr>
                        <a:t> </a:t>
                      </a:r>
                      <a:r>
                        <a:rPr sz="500" spc="-5" dirty="0">
                          <a:latin typeface="Times New Roman"/>
                          <a:cs typeface="Times New Roman"/>
                        </a:rPr>
                        <a:t>Spoken</a:t>
                      </a:r>
                      <a:r>
                        <a:rPr sz="500" spc="20" dirty="0">
                          <a:latin typeface="Times New Roman"/>
                          <a:cs typeface="Times New Roman"/>
                        </a:rPr>
                        <a:t> </a:t>
                      </a:r>
                      <a:r>
                        <a:rPr sz="500" spc="-5" dirty="0">
                          <a:latin typeface="Times New Roman"/>
                          <a:cs typeface="Times New Roman"/>
                        </a:rPr>
                        <a:t>Documents</a:t>
                      </a:r>
                      <a:r>
                        <a:rPr sz="500" spc="5" dirty="0">
                          <a:latin typeface="Times New Roman"/>
                          <a:cs typeface="Times New Roman"/>
                        </a:rPr>
                        <a:t> </a:t>
                      </a:r>
                      <a:r>
                        <a:rPr sz="500" spc="-5" dirty="0">
                          <a:latin typeface="Times New Roman"/>
                          <a:cs typeface="Times New Roman"/>
                        </a:rPr>
                        <a:t>(SpokenDoc)</a:t>
                      </a:r>
                      <a:r>
                        <a:rPr sz="500" spc="10" dirty="0">
                          <a:latin typeface="Times New Roman"/>
                          <a:cs typeface="Times New Roman"/>
                        </a:rPr>
                        <a:t> </a:t>
                      </a:r>
                      <a:r>
                        <a:rPr sz="500" dirty="0">
                          <a:latin typeface="Times New Roman"/>
                          <a:cs typeface="Times New Roman"/>
                        </a:rPr>
                        <a:t>(9,</a:t>
                      </a:r>
                      <a:r>
                        <a:rPr sz="500" spc="-15" dirty="0">
                          <a:latin typeface="Times New Roman"/>
                          <a:cs typeface="Times New Roman"/>
                        </a:rPr>
                        <a:t> </a:t>
                      </a:r>
                      <a:r>
                        <a:rPr sz="500" dirty="0">
                          <a:latin typeface="Times New Roman"/>
                          <a:cs typeface="Times New Roman"/>
                        </a:rPr>
                        <a:t>10) -&gt; </a:t>
                      </a:r>
                      <a:r>
                        <a:rPr sz="500" spc="-5" dirty="0">
                          <a:latin typeface="Times New Roman"/>
                          <a:cs typeface="Times New Roman"/>
                        </a:rPr>
                        <a:t>Spoken</a:t>
                      </a:r>
                      <a:r>
                        <a:rPr sz="500" spc="5" dirty="0">
                          <a:latin typeface="Times New Roman"/>
                          <a:cs typeface="Times New Roman"/>
                        </a:rPr>
                        <a:t> </a:t>
                      </a:r>
                      <a:r>
                        <a:rPr sz="500" dirty="0">
                          <a:latin typeface="Times New Roman"/>
                          <a:cs typeface="Times New Roman"/>
                        </a:rPr>
                        <a:t>Query </a:t>
                      </a:r>
                      <a:r>
                        <a:rPr sz="500" spc="5" dirty="0">
                          <a:latin typeface="Times New Roman"/>
                          <a:cs typeface="Times New Roman"/>
                        </a:rPr>
                        <a:t>and</a:t>
                      </a:r>
                      <a:r>
                        <a:rPr sz="500" spc="-15" dirty="0">
                          <a:latin typeface="Times New Roman"/>
                          <a:cs typeface="Times New Roman"/>
                        </a:rPr>
                        <a:t> </a:t>
                      </a:r>
                      <a:r>
                        <a:rPr sz="500" spc="-5" dirty="0">
                          <a:latin typeface="Times New Roman"/>
                          <a:cs typeface="Times New Roman"/>
                        </a:rPr>
                        <a:t>Spoken</a:t>
                      </a:r>
                      <a:r>
                        <a:rPr sz="500" spc="10" dirty="0">
                          <a:latin typeface="Times New Roman"/>
                          <a:cs typeface="Times New Roman"/>
                        </a:rPr>
                        <a:t> </a:t>
                      </a:r>
                      <a:r>
                        <a:rPr sz="500" spc="-5" dirty="0">
                          <a:latin typeface="Times New Roman"/>
                          <a:cs typeface="Times New Roman"/>
                        </a:rPr>
                        <a:t>Document </a:t>
                      </a:r>
                      <a:r>
                        <a:rPr sz="500" dirty="0">
                          <a:latin typeface="Times New Roman"/>
                          <a:cs typeface="Times New Roman"/>
                        </a:rPr>
                        <a:t> </a:t>
                      </a:r>
                      <a:r>
                        <a:rPr sz="500" spc="-5" dirty="0">
                          <a:latin typeface="Times New Roman"/>
                          <a:cs typeface="Times New Roman"/>
                        </a:rPr>
                        <a:t>Retrieval</a:t>
                      </a:r>
                      <a:r>
                        <a:rPr sz="500" spc="5" dirty="0">
                          <a:latin typeface="Times New Roman"/>
                          <a:cs typeface="Times New Roman"/>
                        </a:rPr>
                        <a:t> </a:t>
                      </a:r>
                      <a:r>
                        <a:rPr sz="500" spc="-5" dirty="0">
                          <a:latin typeface="Times New Roman"/>
                          <a:cs typeface="Times New Roman"/>
                        </a:rPr>
                        <a:t>(SpokenQuery&amp;Doc)</a:t>
                      </a:r>
                      <a:r>
                        <a:rPr sz="500" spc="15" dirty="0">
                          <a:latin typeface="Times New Roman"/>
                          <a:cs typeface="Times New Roman"/>
                        </a:rPr>
                        <a:t> </a:t>
                      </a:r>
                      <a:r>
                        <a:rPr sz="500" dirty="0">
                          <a:latin typeface="Times New Roman"/>
                          <a:cs typeface="Times New Roman"/>
                        </a:rPr>
                        <a:t>(11,</a:t>
                      </a:r>
                      <a:r>
                        <a:rPr sz="500" spc="-15" dirty="0">
                          <a:latin typeface="Times New Roman"/>
                          <a:cs typeface="Times New Roman"/>
                        </a:rPr>
                        <a:t> </a:t>
                      </a:r>
                      <a:r>
                        <a:rPr sz="500" dirty="0">
                          <a:latin typeface="Times New Roman"/>
                          <a:cs typeface="Times New Roman"/>
                        </a:rPr>
                        <a:t>12)</a:t>
                      </a: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gn="ctr">
                        <a:lnSpc>
                          <a:spcPct val="100000"/>
                        </a:lnSpc>
                        <a:spcBef>
                          <a:spcPts val="330"/>
                        </a:spcBef>
                      </a:pPr>
                      <a:r>
                        <a:rPr sz="500" dirty="0">
                          <a:latin typeface="Times New Roman"/>
                          <a:cs typeface="Times New Roman"/>
                        </a:rPr>
                        <a:t>10</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330"/>
                        </a:spcBef>
                      </a:pPr>
                      <a:r>
                        <a:rPr sz="500" dirty="0">
                          <a:latin typeface="Times New Roman"/>
                          <a:cs typeface="Times New Roman"/>
                        </a:rPr>
                        <a:t>12</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marR="163195" algn="r">
                        <a:lnSpc>
                          <a:spcPct val="100000"/>
                        </a:lnSpc>
                        <a:spcBef>
                          <a:spcPts val="330"/>
                        </a:spcBef>
                      </a:pPr>
                      <a:r>
                        <a:rPr sz="500" dirty="0">
                          <a:latin typeface="Times New Roman"/>
                          <a:cs typeface="Times New Roman"/>
                        </a:rPr>
                        <a:t>11</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330"/>
                        </a:spcBef>
                      </a:pPr>
                      <a:r>
                        <a:rPr sz="500" dirty="0">
                          <a:latin typeface="Times New Roman"/>
                          <a:cs typeface="Times New Roman"/>
                        </a:rPr>
                        <a:t>7</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1"/>
                  </a:ext>
                </a:extLst>
              </a:tr>
              <a:tr h="124333">
                <a:tc>
                  <a:txBody>
                    <a:bodyPr/>
                    <a:lstStyle/>
                    <a:p>
                      <a:pPr marL="3175">
                        <a:lnSpc>
                          <a:spcPct val="100000"/>
                        </a:lnSpc>
                        <a:spcBef>
                          <a:spcPts val="170"/>
                        </a:spcBef>
                      </a:pPr>
                      <a:r>
                        <a:rPr sz="500" dirty="0">
                          <a:latin typeface="Times New Roman"/>
                          <a:cs typeface="Times New Roman"/>
                        </a:rPr>
                        <a:t>Mathematical</a:t>
                      </a:r>
                      <a:r>
                        <a:rPr sz="500" spc="-25" dirty="0">
                          <a:latin typeface="Times New Roman"/>
                          <a:cs typeface="Times New Roman"/>
                        </a:rPr>
                        <a:t> </a:t>
                      </a:r>
                      <a:r>
                        <a:rPr sz="500" spc="-5" dirty="0">
                          <a:latin typeface="Times New Roman"/>
                          <a:cs typeface="Times New Roman"/>
                        </a:rPr>
                        <a:t>Information</a:t>
                      </a:r>
                      <a:r>
                        <a:rPr sz="500" spc="-30" dirty="0">
                          <a:latin typeface="Times New Roman"/>
                          <a:cs typeface="Times New Roman"/>
                        </a:rPr>
                        <a:t> </a:t>
                      </a:r>
                      <a:r>
                        <a:rPr sz="500" spc="-5" dirty="0">
                          <a:latin typeface="Times New Roman"/>
                          <a:cs typeface="Times New Roman"/>
                        </a:rPr>
                        <a:t>Access</a:t>
                      </a:r>
                      <a:r>
                        <a:rPr sz="500" spc="35" dirty="0">
                          <a:latin typeface="Times New Roman"/>
                          <a:cs typeface="Times New Roman"/>
                        </a:rPr>
                        <a:t> </a:t>
                      </a:r>
                      <a:r>
                        <a:rPr sz="500" dirty="0">
                          <a:latin typeface="Times New Roman"/>
                          <a:cs typeface="Times New Roman"/>
                        </a:rPr>
                        <a:t>(Math)</a:t>
                      </a:r>
                      <a:r>
                        <a:rPr sz="500" spc="-30" dirty="0">
                          <a:latin typeface="Times New Roman"/>
                          <a:cs typeface="Times New Roman"/>
                        </a:rPr>
                        <a:t> </a:t>
                      </a:r>
                      <a:r>
                        <a:rPr sz="500" dirty="0">
                          <a:latin typeface="Times New Roman"/>
                          <a:cs typeface="Times New Roman"/>
                        </a:rPr>
                        <a:t>(10,</a:t>
                      </a:r>
                      <a:r>
                        <a:rPr sz="500" spc="-15" dirty="0">
                          <a:latin typeface="Times New Roman"/>
                          <a:cs typeface="Times New Roman"/>
                        </a:rPr>
                        <a:t> </a:t>
                      </a:r>
                      <a:r>
                        <a:rPr sz="500" dirty="0">
                          <a:latin typeface="Times New Roman"/>
                          <a:cs typeface="Times New Roman"/>
                        </a:rPr>
                        <a:t>11)</a:t>
                      </a:r>
                      <a:r>
                        <a:rPr sz="500" spc="-5" dirty="0">
                          <a:latin typeface="Times New Roman"/>
                          <a:cs typeface="Times New Roman"/>
                        </a:rPr>
                        <a:t> </a:t>
                      </a:r>
                      <a:r>
                        <a:rPr sz="500" dirty="0">
                          <a:latin typeface="Times New Roman"/>
                          <a:cs typeface="Times New Roman"/>
                        </a:rPr>
                        <a:t>-&gt;</a:t>
                      </a:r>
                      <a:r>
                        <a:rPr sz="500" spc="-5" dirty="0">
                          <a:latin typeface="Times New Roman"/>
                          <a:cs typeface="Times New Roman"/>
                        </a:rPr>
                        <a:t> </a:t>
                      </a:r>
                      <a:r>
                        <a:rPr sz="500" dirty="0">
                          <a:latin typeface="Times New Roman"/>
                          <a:cs typeface="Times New Roman"/>
                        </a:rPr>
                        <a:t>MathIR</a:t>
                      </a:r>
                      <a:r>
                        <a:rPr sz="500" spc="-30" dirty="0">
                          <a:latin typeface="Times New Roman"/>
                          <a:cs typeface="Times New Roman"/>
                        </a:rPr>
                        <a:t> </a:t>
                      </a:r>
                      <a:r>
                        <a:rPr sz="500" dirty="0">
                          <a:latin typeface="Times New Roman"/>
                          <a:cs typeface="Times New Roman"/>
                        </a:rPr>
                        <a:t>(12)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170"/>
                        </a:spcBef>
                      </a:pPr>
                      <a:r>
                        <a:rPr sz="500" dirty="0">
                          <a:latin typeface="Times New Roman"/>
                          <a:cs typeface="Times New Roman"/>
                        </a:rPr>
                        <a:t>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marR="178435" algn="r">
                        <a:lnSpc>
                          <a:spcPct val="100000"/>
                        </a:lnSpc>
                        <a:spcBef>
                          <a:spcPts val="170"/>
                        </a:spcBef>
                      </a:pPr>
                      <a:r>
                        <a:rPr sz="500" dirty="0">
                          <a:latin typeface="Times New Roman"/>
                          <a:cs typeface="Times New Roman"/>
                        </a:rPr>
                        <a:t>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170"/>
                        </a:spcBef>
                      </a:pPr>
                      <a:r>
                        <a:rPr sz="500" dirty="0">
                          <a:latin typeface="Times New Roman"/>
                          <a:cs typeface="Times New Roman"/>
                        </a:rPr>
                        <a:t>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2"/>
                  </a:ext>
                </a:extLst>
              </a:tr>
              <a:tr h="167605">
                <a:tc>
                  <a:txBody>
                    <a:bodyPr/>
                    <a:lstStyle/>
                    <a:p>
                      <a:pPr marL="3175">
                        <a:lnSpc>
                          <a:spcPct val="100000"/>
                        </a:lnSpc>
                        <a:spcBef>
                          <a:spcPts val="30"/>
                        </a:spcBef>
                      </a:pPr>
                      <a:r>
                        <a:rPr sz="500" spc="-5" dirty="0">
                          <a:latin typeface="Times New Roman"/>
                          <a:cs typeface="Times New Roman"/>
                        </a:rPr>
                        <a:t>Medical</a:t>
                      </a:r>
                      <a:r>
                        <a:rPr sz="500" spc="10" dirty="0">
                          <a:latin typeface="Times New Roman"/>
                          <a:cs typeface="Times New Roman"/>
                        </a:rPr>
                        <a:t> </a:t>
                      </a:r>
                      <a:r>
                        <a:rPr sz="500" dirty="0">
                          <a:latin typeface="Times New Roman"/>
                          <a:cs typeface="Times New Roman"/>
                        </a:rPr>
                        <a:t>Natural</a:t>
                      </a:r>
                      <a:r>
                        <a:rPr sz="500" spc="-35" dirty="0">
                          <a:latin typeface="Times New Roman"/>
                          <a:cs typeface="Times New Roman"/>
                        </a:rPr>
                        <a:t> </a:t>
                      </a:r>
                      <a:r>
                        <a:rPr sz="500" dirty="0">
                          <a:latin typeface="Times New Roman"/>
                          <a:cs typeface="Times New Roman"/>
                        </a:rPr>
                        <a:t>Language</a:t>
                      </a:r>
                      <a:r>
                        <a:rPr sz="500" spc="-20" dirty="0">
                          <a:latin typeface="Times New Roman"/>
                          <a:cs typeface="Times New Roman"/>
                        </a:rPr>
                        <a:t> </a:t>
                      </a:r>
                      <a:r>
                        <a:rPr sz="500" spc="-5" dirty="0">
                          <a:latin typeface="Times New Roman"/>
                          <a:cs typeface="Times New Roman"/>
                        </a:rPr>
                        <a:t>Processing</a:t>
                      </a:r>
                      <a:r>
                        <a:rPr sz="500" spc="10" dirty="0">
                          <a:latin typeface="Times New Roman"/>
                          <a:cs typeface="Times New Roman"/>
                        </a:rPr>
                        <a:t> </a:t>
                      </a:r>
                      <a:r>
                        <a:rPr sz="500" spc="-5" dirty="0">
                          <a:latin typeface="Times New Roman"/>
                          <a:cs typeface="Times New Roman"/>
                        </a:rPr>
                        <a:t>(MedNLP)</a:t>
                      </a:r>
                      <a:r>
                        <a:rPr sz="500" spc="10" dirty="0">
                          <a:latin typeface="Times New Roman"/>
                          <a:cs typeface="Times New Roman"/>
                        </a:rPr>
                        <a:t> </a:t>
                      </a:r>
                      <a:r>
                        <a:rPr sz="500" dirty="0">
                          <a:latin typeface="Times New Roman"/>
                          <a:cs typeface="Times New Roman"/>
                        </a:rPr>
                        <a:t>(10,</a:t>
                      </a:r>
                      <a:r>
                        <a:rPr sz="500" spc="-15" dirty="0">
                          <a:latin typeface="Times New Roman"/>
                          <a:cs typeface="Times New Roman"/>
                        </a:rPr>
                        <a:t> </a:t>
                      </a:r>
                      <a:r>
                        <a:rPr sz="500" dirty="0">
                          <a:latin typeface="Times New Roman"/>
                          <a:cs typeface="Times New Roman"/>
                        </a:rPr>
                        <a:t>11)</a:t>
                      </a:r>
                      <a:r>
                        <a:rPr sz="500" spc="-15" dirty="0">
                          <a:latin typeface="Times New Roman"/>
                          <a:cs typeface="Times New Roman"/>
                        </a:rPr>
                        <a:t> </a:t>
                      </a:r>
                      <a:r>
                        <a:rPr sz="500" dirty="0">
                          <a:latin typeface="Times New Roman"/>
                          <a:cs typeface="Times New Roman"/>
                        </a:rPr>
                        <a:t>-&gt;</a:t>
                      </a:r>
                      <a:r>
                        <a:rPr sz="500" spc="5" dirty="0">
                          <a:latin typeface="Times New Roman"/>
                          <a:cs typeface="Times New Roman"/>
                        </a:rPr>
                        <a:t> </a:t>
                      </a:r>
                      <a:r>
                        <a:rPr sz="500" spc="-5" dirty="0">
                          <a:latin typeface="Times New Roman"/>
                          <a:cs typeface="Times New Roman"/>
                        </a:rPr>
                        <a:t>MedNLPDoc</a:t>
                      </a:r>
                      <a:r>
                        <a:rPr sz="500" spc="40" dirty="0">
                          <a:latin typeface="Times New Roman"/>
                          <a:cs typeface="Times New Roman"/>
                        </a:rPr>
                        <a:t> </a:t>
                      </a:r>
                      <a:r>
                        <a:rPr sz="500" dirty="0">
                          <a:latin typeface="Times New Roman"/>
                          <a:cs typeface="Times New Roman"/>
                        </a:rPr>
                        <a:t>(12)</a:t>
                      </a:r>
                      <a:r>
                        <a:rPr sz="500" spc="-15" dirty="0">
                          <a:latin typeface="Times New Roman"/>
                          <a:cs typeface="Times New Roman"/>
                        </a:rPr>
                        <a:t> </a:t>
                      </a:r>
                      <a:r>
                        <a:rPr sz="500" dirty="0">
                          <a:latin typeface="Times New Roman"/>
                          <a:cs typeface="Times New Roman"/>
                        </a:rPr>
                        <a:t>-&gt; </a:t>
                      </a:r>
                      <a:r>
                        <a:rPr sz="500" spc="-5" dirty="0">
                          <a:latin typeface="Times New Roman"/>
                          <a:cs typeface="Times New Roman"/>
                        </a:rPr>
                        <a:t>MedWeb</a:t>
                      </a:r>
                      <a:endParaRPr sz="500">
                        <a:latin typeface="Times New Roman"/>
                        <a:cs typeface="Times New Roman"/>
                      </a:endParaRPr>
                    </a:p>
                    <a:p>
                      <a:pPr marL="3175">
                        <a:lnSpc>
                          <a:spcPts val="515"/>
                        </a:lnSpc>
                      </a:pPr>
                      <a:r>
                        <a:rPr sz="500" dirty="0">
                          <a:latin typeface="Times New Roman"/>
                          <a:cs typeface="Times New Roman"/>
                        </a:rPr>
                        <a:t>(13)</a:t>
                      </a:r>
                      <a:r>
                        <a:rPr sz="500" spc="-20" dirty="0">
                          <a:latin typeface="Times New Roman"/>
                          <a:cs typeface="Times New Roman"/>
                        </a:rPr>
                        <a:t> </a:t>
                      </a:r>
                      <a:r>
                        <a:rPr sz="500" dirty="0">
                          <a:latin typeface="Times New Roman"/>
                          <a:cs typeface="Times New Roman"/>
                        </a:rPr>
                        <a:t>–&gt;</a:t>
                      </a:r>
                      <a:r>
                        <a:rPr sz="500" spc="-5" dirty="0">
                          <a:latin typeface="Times New Roman"/>
                          <a:cs typeface="Times New Roman"/>
                        </a:rPr>
                        <a:t> </a:t>
                      </a:r>
                      <a:r>
                        <a:rPr sz="500" spc="-15" dirty="0">
                          <a:latin typeface="Times New Roman"/>
                          <a:cs typeface="Times New Roman"/>
                        </a:rPr>
                        <a:t>R</a:t>
                      </a:r>
                      <a:r>
                        <a:rPr sz="500" spc="-10" dirty="0">
                          <a:latin typeface="Times New Roman"/>
                          <a:cs typeface="Times New Roman"/>
                        </a:rPr>
                        <a:t>e</a:t>
                      </a:r>
                      <a:r>
                        <a:rPr sz="500" dirty="0">
                          <a:latin typeface="Times New Roman"/>
                          <a:cs typeface="Times New Roman"/>
                        </a:rPr>
                        <a:t>al-</a:t>
                      </a:r>
                      <a:r>
                        <a:rPr sz="500" spc="-5" dirty="0">
                          <a:latin typeface="Times New Roman"/>
                          <a:cs typeface="Times New Roman"/>
                        </a:rPr>
                        <a:t>M</a:t>
                      </a:r>
                      <a:r>
                        <a:rPr sz="500" spc="-10" dirty="0">
                          <a:latin typeface="Times New Roman"/>
                          <a:cs typeface="Times New Roman"/>
                        </a:rPr>
                        <a:t>e</a:t>
                      </a:r>
                      <a:r>
                        <a:rPr sz="500" dirty="0">
                          <a:latin typeface="Times New Roman"/>
                          <a:cs typeface="Times New Roman"/>
                        </a:rPr>
                        <a:t>d</a:t>
                      </a:r>
                      <a:r>
                        <a:rPr sz="500" spc="-5" dirty="0">
                          <a:latin typeface="Times New Roman"/>
                          <a:cs typeface="Times New Roman"/>
                        </a:rPr>
                        <a:t>N</a:t>
                      </a:r>
                      <a:r>
                        <a:rPr sz="500" spc="-10" dirty="0">
                          <a:latin typeface="Times New Roman"/>
                          <a:cs typeface="Times New Roman"/>
                        </a:rPr>
                        <a:t>L</a:t>
                      </a:r>
                      <a:r>
                        <a:rPr sz="500" spc="-5" dirty="0">
                          <a:latin typeface="Times New Roman"/>
                          <a:cs typeface="Times New Roman"/>
                        </a:rPr>
                        <a:t>P</a:t>
                      </a:r>
                      <a:r>
                        <a:rPr sz="500" dirty="0">
                          <a:latin typeface="Times New Roman"/>
                          <a:cs typeface="Times New Roman"/>
                        </a:rPr>
                        <a:t>(16)</a:t>
                      </a:r>
                      <a:endParaRPr sz="500">
                        <a:latin typeface="Times New Roman"/>
                        <a:cs typeface="Times New Roman"/>
                      </a:endParaRPr>
                    </a:p>
                  </a:txBody>
                  <a:tcPr marL="0" marR="0" marT="381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330"/>
                        </a:spcBef>
                      </a:pPr>
                      <a:r>
                        <a:rPr sz="500" dirty="0">
                          <a:latin typeface="Times New Roman"/>
                          <a:cs typeface="Times New Roman"/>
                        </a:rPr>
                        <a:t>12</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marR="163195" algn="r">
                        <a:lnSpc>
                          <a:spcPct val="100000"/>
                        </a:lnSpc>
                        <a:spcBef>
                          <a:spcPts val="330"/>
                        </a:spcBef>
                      </a:pPr>
                      <a:r>
                        <a:rPr sz="500" dirty="0">
                          <a:latin typeface="Times New Roman"/>
                          <a:cs typeface="Times New Roman"/>
                        </a:rPr>
                        <a:t>12</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330"/>
                        </a:spcBef>
                      </a:pPr>
                      <a:r>
                        <a:rPr sz="500" dirty="0">
                          <a:latin typeface="Times New Roman"/>
                          <a:cs typeface="Times New Roman"/>
                        </a:rPr>
                        <a:t>8</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330"/>
                        </a:spcBef>
                      </a:pPr>
                      <a:r>
                        <a:rPr sz="500" dirty="0">
                          <a:latin typeface="Times New Roman"/>
                          <a:cs typeface="Times New Roman"/>
                        </a:rPr>
                        <a:t>9</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330"/>
                        </a:spcBef>
                      </a:pPr>
                      <a:r>
                        <a:rPr sz="500" dirty="0">
                          <a:latin typeface="Times New Roman"/>
                          <a:cs typeface="Times New Roman"/>
                        </a:rPr>
                        <a:t>10</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3"/>
                  </a:ext>
                </a:extLst>
              </a:tr>
              <a:tr h="167606">
                <a:tc>
                  <a:txBody>
                    <a:bodyPr/>
                    <a:lstStyle/>
                    <a:p>
                      <a:pPr marL="3175" marR="215265">
                        <a:lnSpc>
                          <a:spcPct val="100000"/>
                        </a:lnSpc>
                      </a:pPr>
                      <a:r>
                        <a:rPr sz="500" dirty="0">
                          <a:latin typeface="Times New Roman"/>
                          <a:cs typeface="Times New Roman"/>
                        </a:rPr>
                        <a:t>QA </a:t>
                      </a:r>
                      <a:r>
                        <a:rPr sz="500" spc="-5" dirty="0">
                          <a:latin typeface="Times New Roman"/>
                          <a:cs typeface="Times New Roman"/>
                        </a:rPr>
                        <a:t>Lab </a:t>
                      </a:r>
                      <a:r>
                        <a:rPr sz="500" spc="-10" dirty="0">
                          <a:latin typeface="Times New Roman"/>
                          <a:cs typeface="Times New Roman"/>
                        </a:rPr>
                        <a:t>for </a:t>
                      </a:r>
                      <a:r>
                        <a:rPr sz="500" dirty="0">
                          <a:latin typeface="Times New Roman"/>
                          <a:cs typeface="Times New Roman"/>
                        </a:rPr>
                        <a:t>Entrance Exam </a:t>
                      </a:r>
                      <a:r>
                        <a:rPr sz="500" spc="-5" dirty="0">
                          <a:latin typeface="Times New Roman"/>
                          <a:cs typeface="Times New Roman"/>
                        </a:rPr>
                        <a:t>(QALab) </a:t>
                      </a:r>
                      <a:r>
                        <a:rPr sz="500" dirty="0">
                          <a:latin typeface="Times New Roman"/>
                          <a:cs typeface="Times New Roman"/>
                        </a:rPr>
                        <a:t>(11, 12, 13) -&gt; QA </a:t>
                      </a:r>
                      <a:r>
                        <a:rPr sz="500" spc="-5" dirty="0">
                          <a:latin typeface="Times New Roman"/>
                          <a:cs typeface="Times New Roman"/>
                        </a:rPr>
                        <a:t>Lab </a:t>
                      </a:r>
                      <a:r>
                        <a:rPr sz="500" spc="-10" dirty="0">
                          <a:latin typeface="Times New Roman"/>
                          <a:cs typeface="Times New Roman"/>
                        </a:rPr>
                        <a:t>for </a:t>
                      </a:r>
                      <a:r>
                        <a:rPr sz="500" spc="-5" dirty="0">
                          <a:latin typeface="Times New Roman"/>
                          <a:cs typeface="Times New Roman"/>
                        </a:rPr>
                        <a:t>Political Information </a:t>
                      </a:r>
                      <a:r>
                        <a:rPr sz="500" dirty="0">
                          <a:latin typeface="Times New Roman"/>
                          <a:cs typeface="Times New Roman"/>
                        </a:rPr>
                        <a:t> </a:t>
                      </a:r>
                      <a:r>
                        <a:rPr sz="500" spc="-5" dirty="0">
                          <a:latin typeface="Times New Roman"/>
                          <a:cs typeface="Times New Roman"/>
                        </a:rPr>
                        <a:t>(QALab-PoliInfo)</a:t>
                      </a:r>
                      <a:r>
                        <a:rPr sz="500" spc="-25" dirty="0">
                          <a:latin typeface="Times New Roman"/>
                          <a:cs typeface="Times New Roman"/>
                        </a:rPr>
                        <a:t> </a:t>
                      </a:r>
                      <a:r>
                        <a:rPr sz="500" dirty="0">
                          <a:latin typeface="Times New Roman"/>
                          <a:cs typeface="Times New Roman"/>
                        </a:rPr>
                        <a:t>(14,</a:t>
                      </a:r>
                      <a:r>
                        <a:rPr sz="500" spc="-15" dirty="0">
                          <a:latin typeface="Times New Roman"/>
                          <a:cs typeface="Times New Roman"/>
                        </a:rPr>
                        <a:t> </a:t>
                      </a:r>
                      <a:r>
                        <a:rPr sz="500" dirty="0">
                          <a:latin typeface="Times New Roman"/>
                          <a:cs typeface="Times New Roman"/>
                        </a:rPr>
                        <a:t>15, 16)</a:t>
                      </a: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163195" algn="r">
                        <a:lnSpc>
                          <a:spcPct val="100000"/>
                        </a:lnSpc>
                        <a:spcBef>
                          <a:spcPts val="330"/>
                        </a:spcBef>
                      </a:pPr>
                      <a:r>
                        <a:rPr sz="500" dirty="0">
                          <a:latin typeface="Times New Roman"/>
                          <a:cs typeface="Times New Roman"/>
                        </a:rPr>
                        <a:t>11</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330"/>
                        </a:spcBef>
                      </a:pPr>
                      <a:r>
                        <a:rPr sz="500" dirty="0">
                          <a:latin typeface="Times New Roman"/>
                          <a:cs typeface="Times New Roman"/>
                        </a:rPr>
                        <a:t>12</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a:lnSpc>
                          <a:spcPct val="100000"/>
                        </a:lnSpc>
                        <a:spcBef>
                          <a:spcPts val="45"/>
                        </a:spcBef>
                      </a:pPr>
                      <a:endParaRPr sz="300">
                        <a:latin typeface="Times New Roman"/>
                        <a:cs typeface="Times New Roman"/>
                      </a:endParaRPr>
                    </a:p>
                    <a:p>
                      <a:pPr marR="169545" algn="r">
                        <a:lnSpc>
                          <a:spcPct val="100000"/>
                        </a:lnSpc>
                        <a:spcBef>
                          <a:spcPts val="5"/>
                        </a:spcBef>
                      </a:pPr>
                      <a:r>
                        <a:rPr sz="400" dirty="0">
                          <a:latin typeface="Times New Roman"/>
                          <a:cs typeface="Times New Roman"/>
                        </a:rPr>
                        <a:t>11</a:t>
                      </a:r>
                      <a:endParaRPr sz="400">
                        <a:latin typeface="Times New Roman"/>
                        <a:cs typeface="Times New Roman"/>
                      </a:endParaRPr>
                    </a:p>
                  </a:txBody>
                  <a:tcPr marL="0" marR="0" marT="5715"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330"/>
                        </a:spcBef>
                      </a:pPr>
                      <a:r>
                        <a:rPr sz="500" dirty="0">
                          <a:latin typeface="Times New Roman"/>
                          <a:cs typeface="Times New Roman"/>
                        </a:rPr>
                        <a:t>13</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tc>
                  <a:txBody>
                    <a:bodyPr/>
                    <a:lstStyle/>
                    <a:p>
                      <a:pPr marR="163195" algn="r">
                        <a:lnSpc>
                          <a:spcPct val="100000"/>
                        </a:lnSpc>
                        <a:spcBef>
                          <a:spcPts val="330"/>
                        </a:spcBef>
                      </a:pPr>
                      <a:r>
                        <a:rPr sz="500" dirty="0">
                          <a:latin typeface="Times New Roman"/>
                          <a:cs typeface="Times New Roman"/>
                        </a:rPr>
                        <a:t>14</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330"/>
                        </a:spcBef>
                      </a:pPr>
                      <a:r>
                        <a:rPr sz="500" dirty="0">
                          <a:latin typeface="Times New Roman"/>
                          <a:cs typeface="Times New Roman"/>
                        </a:rPr>
                        <a:t>12</a:t>
                      </a:r>
                      <a:endParaRPr sz="500">
                        <a:latin typeface="Times New Roman"/>
                        <a:cs typeface="Times New Roman"/>
                      </a:endParaRPr>
                    </a:p>
                  </a:txBody>
                  <a:tcPr marL="0" marR="0" marT="4191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4"/>
                  </a:ext>
                </a:extLst>
              </a:tr>
              <a:tr h="124333">
                <a:tc>
                  <a:txBody>
                    <a:bodyPr/>
                    <a:lstStyle/>
                    <a:p>
                      <a:pPr marL="3175">
                        <a:lnSpc>
                          <a:spcPct val="100000"/>
                        </a:lnSpc>
                        <a:spcBef>
                          <a:spcPts val="170"/>
                        </a:spcBef>
                      </a:pPr>
                      <a:r>
                        <a:rPr sz="500" dirty="0">
                          <a:latin typeface="Times New Roman"/>
                          <a:cs typeface="Times New Roman"/>
                        </a:rPr>
                        <a:t>T</a:t>
                      </a:r>
                      <a:r>
                        <a:rPr sz="500" spc="-10" dirty="0">
                          <a:latin typeface="Times New Roman"/>
                          <a:cs typeface="Times New Roman"/>
                        </a:rPr>
                        <a:t>e</a:t>
                      </a:r>
                      <a:r>
                        <a:rPr sz="500" dirty="0">
                          <a:latin typeface="Times New Roman"/>
                          <a:cs typeface="Times New Roman"/>
                        </a:rPr>
                        <a:t>mp</a:t>
                      </a:r>
                      <a:r>
                        <a:rPr sz="500" spc="-15" dirty="0">
                          <a:latin typeface="Times New Roman"/>
                          <a:cs typeface="Times New Roman"/>
                        </a:rPr>
                        <a:t>o</a:t>
                      </a:r>
                      <a:r>
                        <a:rPr sz="500" spc="10" dirty="0">
                          <a:latin typeface="Times New Roman"/>
                          <a:cs typeface="Times New Roman"/>
                        </a:rPr>
                        <a:t>r</a:t>
                      </a:r>
                      <a:r>
                        <a:rPr sz="500" dirty="0">
                          <a:latin typeface="Times New Roman"/>
                          <a:cs typeface="Times New Roman"/>
                        </a:rPr>
                        <a:t>al</a:t>
                      </a:r>
                      <a:r>
                        <a:rPr sz="500" spc="-25" dirty="0">
                          <a:latin typeface="Times New Roman"/>
                          <a:cs typeface="Times New Roman"/>
                        </a:rPr>
                        <a:t> </a:t>
                      </a:r>
                      <a:r>
                        <a:rPr sz="500" dirty="0">
                          <a:latin typeface="Times New Roman"/>
                          <a:cs typeface="Times New Roman"/>
                        </a:rPr>
                        <a:t>I</a:t>
                      </a:r>
                      <a:r>
                        <a:rPr sz="500" spc="10" dirty="0">
                          <a:latin typeface="Times New Roman"/>
                          <a:cs typeface="Times New Roman"/>
                        </a:rPr>
                        <a:t>n</a:t>
                      </a:r>
                      <a:r>
                        <a:rPr sz="500" spc="-15" dirty="0">
                          <a:latin typeface="Times New Roman"/>
                          <a:cs typeface="Times New Roman"/>
                        </a:rPr>
                        <a:t>fo</a:t>
                      </a:r>
                      <a:r>
                        <a:rPr sz="500" spc="10" dirty="0">
                          <a:latin typeface="Times New Roman"/>
                          <a:cs typeface="Times New Roman"/>
                        </a:rPr>
                        <a:t>r</a:t>
                      </a:r>
                      <a:r>
                        <a:rPr sz="500" dirty="0">
                          <a:latin typeface="Times New Roman"/>
                          <a:cs typeface="Times New Roman"/>
                        </a:rPr>
                        <a:t>mat</a:t>
                      </a:r>
                      <a:r>
                        <a:rPr sz="500" spc="-10" dirty="0">
                          <a:latin typeface="Times New Roman"/>
                          <a:cs typeface="Times New Roman"/>
                        </a:rPr>
                        <a:t>i</a:t>
                      </a:r>
                      <a:r>
                        <a:rPr sz="500" spc="-15" dirty="0">
                          <a:latin typeface="Times New Roman"/>
                          <a:cs typeface="Times New Roman"/>
                        </a:rPr>
                        <a:t>o</a:t>
                      </a:r>
                      <a:r>
                        <a:rPr sz="500" dirty="0">
                          <a:latin typeface="Times New Roman"/>
                          <a:cs typeface="Times New Roman"/>
                        </a:rPr>
                        <a:t>n</a:t>
                      </a:r>
                      <a:r>
                        <a:rPr sz="500" spc="-30" dirty="0">
                          <a:latin typeface="Times New Roman"/>
                          <a:cs typeface="Times New Roman"/>
                        </a:rPr>
                        <a:t> </a:t>
                      </a:r>
                      <a:r>
                        <a:rPr sz="500" spc="-5" dirty="0">
                          <a:latin typeface="Times New Roman"/>
                          <a:cs typeface="Times New Roman"/>
                        </a:rPr>
                        <a:t>A</a:t>
                      </a:r>
                      <a:r>
                        <a:rPr sz="500" spc="-10" dirty="0">
                          <a:latin typeface="Times New Roman"/>
                          <a:cs typeface="Times New Roman"/>
                        </a:rPr>
                        <a:t>cce</a:t>
                      </a:r>
                      <a:r>
                        <a:rPr sz="500" spc="-5" dirty="0">
                          <a:latin typeface="Times New Roman"/>
                          <a:cs typeface="Times New Roman"/>
                        </a:rPr>
                        <a:t>s</a:t>
                      </a:r>
                      <a:r>
                        <a:rPr sz="500" dirty="0">
                          <a:latin typeface="Times New Roman"/>
                          <a:cs typeface="Times New Roman"/>
                        </a:rPr>
                        <a:t>s</a:t>
                      </a:r>
                      <a:r>
                        <a:rPr sz="500" spc="35" dirty="0">
                          <a:latin typeface="Times New Roman"/>
                          <a:cs typeface="Times New Roman"/>
                        </a:rPr>
                        <a:t> </a:t>
                      </a:r>
                      <a:r>
                        <a:rPr sz="500" spc="-5" dirty="0">
                          <a:latin typeface="Times New Roman"/>
                          <a:cs typeface="Times New Roman"/>
                        </a:rPr>
                        <a:t>(</a:t>
                      </a:r>
                      <a:r>
                        <a:rPr sz="500" dirty="0">
                          <a:latin typeface="Times New Roman"/>
                          <a:cs typeface="Times New Roman"/>
                        </a:rPr>
                        <a:t>T</a:t>
                      </a:r>
                      <a:r>
                        <a:rPr sz="500" spc="-10" dirty="0">
                          <a:latin typeface="Times New Roman"/>
                          <a:cs typeface="Times New Roman"/>
                        </a:rPr>
                        <a:t>e</a:t>
                      </a:r>
                      <a:r>
                        <a:rPr sz="500" dirty="0">
                          <a:latin typeface="Times New Roman"/>
                          <a:cs typeface="Times New Roman"/>
                        </a:rPr>
                        <a:t>mp</a:t>
                      </a:r>
                      <a:r>
                        <a:rPr sz="500" spc="-15" dirty="0">
                          <a:latin typeface="Times New Roman"/>
                          <a:cs typeface="Times New Roman"/>
                        </a:rPr>
                        <a:t>o</a:t>
                      </a:r>
                      <a:r>
                        <a:rPr sz="500" spc="10" dirty="0">
                          <a:latin typeface="Times New Roman"/>
                          <a:cs typeface="Times New Roman"/>
                        </a:rPr>
                        <a:t>r</a:t>
                      </a:r>
                      <a:r>
                        <a:rPr sz="500" dirty="0">
                          <a:latin typeface="Times New Roman"/>
                          <a:cs typeface="Times New Roman"/>
                        </a:rPr>
                        <a:t>alia)</a:t>
                      </a:r>
                      <a:r>
                        <a:rPr sz="500" spc="-45" dirty="0">
                          <a:latin typeface="Times New Roman"/>
                          <a:cs typeface="Times New Roman"/>
                        </a:rPr>
                        <a:t> </a:t>
                      </a:r>
                      <a:r>
                        <a:rPr sz="500" dirty="0">
                          <a:latin typeface="Times New Roman"/>
                          <a:cs typeface="Times New Roman"/>
                        </a:rPr>
                        <a:t>(11,</a:t>
                      </a:r>
                      <a:r>
                        <a:rPr sz="500" spc="-15" dirty="0">
                          <a:latin typeface="Times New Roman"/>
                          <a:cs typeface="Times New Roman"/>
                        </a:rPr>
                        <a:t> </a:t>
                      </a:r>
                      <a:r>
                        <a:rPr sz="500" dirty="0">
                          <a:latin typeface="Times New Roman"/>
                          <a:cs typeface="Times New Roman"/>
                        </a:rPr>
                        <a:t>12)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178435" algn="r">
                        <a:lnSpc>
                          <a:spcPct val="100000"/>
                        </a:lnSpc>
                        <a:spcBef>
                          <a:spcPts val="170"/>
                        </a:spcBef>
                      </a:pPr>
                      <a:r>
                        <a:rPr sz="500" dirty="0">
                          <a:latin typeface="Times New Roman"/>
                          <a:cs typeface="Times New Roman"/>
                        </a:rPr>
                        <a:t>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170"/>
                        </a:spcBef>
                      </a:pPr>
                      <a:r>
                        <a:rPr sz="500" dirty="0">
                          <a:latin typeface="Times New Roman"/>
                          <a:cs typeface="Times New Roman"/>
                        </a:rPr>
                        <a:t>14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5"/>
                  </a:ext>
                </a:extLst>
              </a:tr>
              <a:tr h="124333">
                <a:tc>
                  <a:txBody>
                    <a:bodyPr/>
                    <a:lstStyle/>
                    <a:p>
                      <a:pPr marL="3175">
                        <a:lnSpc>
                          <a:spcPct val="100000"/>
                        </a:lnSpc>
                        <a:spcBef>
                          <a:spcPts val="170"/>
                        </a:spcBef>
                      </a:pPr>
                      <a:r>
                        <a:rPr sz="500" spc="-5" dirty="0">
                          <a:latin typeface="Times New Roman"/>
                          <a:cs typeface="Times New Roman"/>
                        </a:rPr>
                        <a:t>Cooking Recipe</a:t>
                      </a:r>
                      <a:r>
                        <a:rPr sz="500" spc="20" dirty="0">
                          <a:latin typeface="Times New Roman"/>
                          <a:cs typeface="Times New Roman"/>
                        </a:rPr>
                        <a:t> </a:t>
                      </a:r>
                      <a:r>
                        <a:rPr sz="500" spc="-5" dirty="0">
                          <a:latin typeface="Times New Roman"/>
                          <a:cs typeface="Times New Roman"/>
                        </a:rPr>
                        <a:t>Search</a:t>
                      </a:r>
                      <a:r>
                        <a:rPr sz="500" spc="-10" dirty="0">
                          <a:latin typeface="Times New Roman"/>
                          <a:cs typeface="Times New Roman"/>
                        </a:rPr>
                        <a:t> </a:t>
                      </a:r>
                      <a:r>
                        <a:rPr sz="500" spc="-5" dirty="0">
                          <a:latin typeface="Times New Roman"/>
                          <a:cs typeface="Times New Roman"/>
                        </a:rPr>
                        <a:t>(RecipeSearch)</a:t>
                      </a:r>
                      <a:r>
                        <a:rPr sz="500" spc="5" dirty="0">
                          <a:latin typeface="Times New Roman"/>
                          <a:cs typeface="Times New Roman"/>
                        </a:rPr>
                        <a:t> </a:t>
                      </a:r>
                      <a:r>
                        <a:rPr sz="500" dirty="0">
                          <a:latin typeface="Times New Roman"/>
                          <a:cs typeface="Times New Roman"/>
                        </a:rPr>
                        <a:t>(11)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178435" algn="r">
                        <a:lnSpc>
                          <a:spcPct val="100000"/>
                        </a:lnSpc>
                        <a:spcBef>
                          <a:spcPts val="170"/>
                        </a:spcBef>
                      </a:pPr>
                      <a:r>
                        <a:rPr sz="500" dirty="0">
                          <a:latin typeface="Times New Roman"/>
                          <a:cs typeface="Times New Roman"/>
                        </a:rPr>
                        <a:t>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6"/>
                  </a:ext>
                </a:extLst>
              </a:tr>
              <a:tr h="124333">
                <a:tc>
                  <a:txBody>
                    <a:bodyPr/>
                    <a:lstStyle/>
                    <a:p>
                      <a:pPr marL="3175">
                        <a:lnSpc>
                          <a:spcPct val="100000"/>
                        </a:lnSpc>
                        <a:spcBef>
                          <a:spcPts val="170"/>
                        </a:spcBef>
                      </a:pPr>
                      <a:r>
                        <a:rPr sz="500" spc="-5" dirty="0">
                          <a:latin typeface="Times New Roman"/>
                          <a:cs typeface="Times New Roman"/>
                        </a:rPr>
                        <a:t>Personal</a:t>
                      </a:r>
                      <a:r>
                        <a:rPr sz="500" spc="-15" dirty="0">
                          <a:latin typeface="Times New Roman"/>
                          <a:cs typeface="Times New Roman"/>
                        </a:rPr>
                        <a:t> </a:t>
                      </a:r>
                      <a:r>
                        <a:rPr sz="500" spc="-10" dirty="0">
                          <a:latin typeface="Times New Roman"/>
                          <a:cs typeface="Times New Roman"/>
                        </a:rPr>
                        <a:t>Lifelog</a:t>
                      </a:r>
                      <a:r>
                        <a:rPr sz="500" spc="10" dirty="0">
                          <a:latin typeface="Times New Roman"/>
                          <a:cs typeface="Times New Roman"/>
                        </a:rPr>
                        <a:t> </a:t>
                      </a:r>
                      <a:r>
                        <a:rPr sz="500" dirty="0">
                          <a:latin typeface="Times New Roman"/>
                          <a:cs typeface="Times New Roman"/>
                        </a:rPr>
                        <a:t>Organisation</a:t>
                      </a:r>
                      <a:r>
                        <a:rPr sz="500" spc="-30" dirty="0">
                          <a:latin typeface="Times New Roman"/>
                          <a:cs typeface="Times New Roman"/>
                        </a:rPr>
                        <a:t> </a:t>
                      </a:r>
                      <a:r>
                        <a:rPr sz="500" dirty="0">
                          <a:latin typeface="Times New Roman"/>
                          <a:cs typeface="Times New Roman"/>
                        </a:rPr>
                        <a:t>&amp; </a:t>
                      </a:r>
                      <a:r>
                        <a:rPr sz="500" spc="-5" dirty="0">
                          <a:latin typeface="Times New Roman"/>
                          <a:cs typeface="Times New Roman"/>
                        </a:rPr>
                        <a:t>Retrieval</a:t>
                      </a:r>
                      <a:r>
                        <a:rPr sz="500" spc="10" dirty="0">
                          <a:latin typeface="Times New Roman"/>
                          <a:cs typeface="Times New Roman"/>
                        </a:rPr>
                        <a:t> </a:t>
                      </a:r>
                      <a:r>
                        <a:rPr sz="500" spc="-5" dirty="0">
                          <a:latin typeface="Times New Roman"/>
                          <a:cs typeface="Times New Roman"/>
                        </a:rPr>
                        <a:t>(Lifelog)</a:t>
                      </a:r>
                      <a:r>
                        <a:rPr sz="500" dirty="0">
                          <a:latin typeface="Times New Roman"/>
                          <a:cs typeface="Times New Roman"/>
                        </a:rPr>
                        <a:t> (12,</a:t>
                      </a:r>
                      <a:r>
                        <a:rPr sz="500" spc="-10" dirty="0">
                          <a:latin typeface="Times New Roman"/>
                          <a:cs typeface="Times New Roman"/>
                        </a:rPr>
                        <a:t> </a:t>
                      </a:r>
                      <a:r>
                        <a:rPr sz="500" dirty="0">
                          <a:latin typeface="Times New Roman"/>
                          <a:cs typeface="Times New Roman"/>
                        </a:rPr>
                        <a:t>13, 14,</a:t>
                      </a:r>
                      <a:r>
                        <a:rPr sz="500" spc="-10" dirty="0">
                          <a:latin typeface="Times New Roman"/>
                          <a:cs typeface="Times New Roman"/>
                        </a:rPr>
                        <a:t> </a:t>
                      </a:r>
                      <a:r>
                        <a:rPr sz="500" dirty="0">
                          <a:latin typeface="Times New Roman"/>
                          <a:cs typeface="Times New Roman"/>
                        </a:rPr>
                        <a:t>16)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170"/>
                        </a:spcBef>
                      </a:pPr>
                      <a:r>
                        <a:rPr sz="500" dirty="0">
                          <a:latin typeface="Times New Roman"/>
                          <a:cs typeface="Times New Roman"/>
                        </a:rPr>
                        <a:t>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marR="182245" algn="r">
                        <a:lnSpc>
                          <a:spcPct val="100000"/>
                        </a:lnSpc>
                        <a:spcBef>
                          <a:spcPts val="229"/>
                        </a:spcBef>
                      </a:pPr>
                      <a:r>
                        <a:rPr sz="400" dirty="0">
                          <a:latin typeface="Times New Roman"/>
                          <a:cs typeface="Times New Roman"/>
                        </a:rPr>
                        <a:t>4</a:t>
                      </a:r>
                      <a:endParaRPr sz="400">
                        <a:latin typeface="Times New Roman"/>
                        <a:cs typeface="Times New Roman"/>
                      </a:endParaRPr>
                    </a:p>
                  </a:txBody>
                  <a:tcPr marL="0" marR="0" marT="29209"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170"/>
                        </a:spcBef>
                      </a:pPr>
                      <a:r>
                        <a:rPr sz="500" dirty="0">
                          <a:latin typeface="Times New Roman"/>
                          <a:cs typeface="Times New Roman"/>
                        </a:rPr>
                        <a:t>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7"/>
                  </a:ext>
                </a:extLst>
              </a:tr>
              <a:tr h="124333">
                <a:tc>
                  <a:txBody>
                    <a:bodyPr/>
                    <a:lstStyle/>
                    <a:p>
                      <a:pPr marL="3175">
                        <a:lnSpc>
                          <a:spcPct val="100000"/>
                        </a:lnSpc>
                        <a:spcBef>
                          <a:spcPts val="170"/>
                        </a:spcBef>
                      </a:pPr>
                      <a:r>
                        <a:rPr sz="500" dirty="0">
                          <a:latin typeface="Times New Roman"/>
                          <a:cs typeface="Times New Roman"/>
                        </a:rPr>
                        <a:t>Short</a:t>
                      </a:r>
                      <a:r>
                        <a:rPr sz="500" spc="-30" dirty="0">
                          <a:latin typeface="Times New Roman"/>
                          <a:cs typeface="Times New Roman"/>
                        </a:rPr>
                        <a:t> </a:t>
                      </a:r>
                      <a:r>
                        <a:rPr sz="500" spc="-5" dirty="0">
                          <a:latin typeface="Times New Roman"/>
                          <a:cs typeface="Times New Roman"/>
                        </a:rPr>
                        <a:t>Text</a:t>
                      </a:r>
                      <a:r>
                        <a:rPr sz="500" spc="-15" dirty="0">
                          <a:latin typeface="Times New Roman"/>
                          <a:cs typeface="Times New Roman"/>
                        </a:rPr>
                        <a:t> </a:t>
                      </a:r>
                      <a:r>
                        <a:rPr sz="500" spc="-5" dirty="0">
                          <a:latin typeface="Times New Roman"/>
                          <a:cs typeface="Times New Roman"/>
                        </a:rPr>
                        <a:t>Conversation</a:t>
                      </a:r>
                      <a:r>
                        <a:rPr sz="500" spc="5" dirty="0">
                          <a:latin typeface="Times New Roman"/>
                          <a:cs typeface="Times New Roman"/>
                        </a:rPr>
                        <a:t> </a:t>
                      </a:r>
                      <a:r>
                        <a:rPr sz="500" dirty="0">
                          <a:latin typeface="Times New Roman"/>
                          <a:cs typeface="Times New Roman"/>
                        </a:rPr>
                        <a:t>(STC)</a:t>
                      </a:r>
                      <a:r>
                        <a:rPr sz="500" spc="-35" dirty="0">
                          <a:latin typeface="Times New Roman"/>
                          <a:cs typeface="Times New Roman"/>
                        </a:rPr>
                        <a:t> </a:t>
                      </a:r>
                      <a:r>
                        <a:rPr sz="500" dirty="0">
                          <a:latin typeface="Times New Roman"/>
                          <a:cs typeface="Times New Roman"/>
                        </a:rPr>
                        <a:t>(12,</a:t>
                      </a:r>
                      <a:r>
                        <a:rPr sz="500" spc="-15" dirty="0">
                          <a:latin typeface="Times New Roman"/>
                          <a:cs typeface="Times New Roman"/>
                        </a:rPr>
                        <a:t> </a:t>
                      </a:r>
                      <a:r>
                        <a:rPr sz="500" dirty="0">
                          <a:latin typeface="Times New Roman"/>
                          <a:cs typeface="Times New Roman"/>
                        </a:rPr>
                        <a:t>13, 14)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170"/>
                        </a:spcBef>
                      </a:pPr>
                      <a:r>
                        <a:rPr sz="500" dirty="0">
                          <a:latin typeface="Times New Roman"/>
                          <a:cs typeface="Times New Roman"/>
                        </a:rPr>
                        <a:t>22</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marR="169545" algn="r">
                        <a:lnSpc>
                          <a:spcPct val="100000"/>
                        </a:lnSpc>
                        <a:spcBef>
                          <a:spcPts val="229"/>
                        </a:spcBef>
                      </a:pPr>
                      <a:r>
                        <a:rPr sz="400" dirty="0">
                          <a:latin typeface="Times New Roman"/>
                          <a:cs typeface="Times New Roman"/>
                        </a:rPr>
                        <a:t>27</a:t>
                      </a:r>
                      <a:endParaRPr sz="400">
                        <a:latin typeface="Times New Roman"/>
                        <a:cs typeface="Times New Roman"/>
                      </a:endParaRPr>
                    </a:p>
                  </a:txBody>
                  <a:tcPr marL="0" marR="0" marT="29209" marB="0">
                    <a:lnT w="6350">
                      <a:solidFill>
                        <a:srgbClr val="000000"/>
                      </a:solidFill>
                      <a:prstDash val="solid"/>
                    </a:lnT>
                    <a:lnB w="6350">
                      <a:solidFill>
                        <a:srgbClr val="000000"/>
                      </a:solidFill>
                      <a:prstDash val="solid"/>
                    </a:lnB>
                    <a:solidFill>
                      <a:srgbClr val="D9D9D9"/>
                    </a:solidFill>
                  </a:tcPr>
                </a:tc>
                <a:tc>
                  <a:txBody>
                    <a:bodyPr/>
                    <a:lstStyle/>
                    <a:p>
                      <a:pPr marR="163195" algn="r">
                        <a:lnSpc>
                          <a:spcPct val="100000"/>
                        </a:lnSpc>
                        <a:spcBef>
                          <a:spcPts val="170"/>
                        </a:spcBef>
                      </a:pPr>
                      <a:r>
                        <a:rPr sz="500" dirty="0">
                          <a:latin typeface="Times New Roman"/>
                          <a:cs typeface="Times New Roman"/>
                        </a:rPr>
                        <a:t>13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8"/>
                  </a:ext>
                </a:extLst>
              </a:tr>
              <a:tr h="124333">
                <a:tc>
                  <a:txBody>
                    <a:bodyPr/>
                    <a:lstStyle/>
                    <a:p>
                      <a:pPr marL="3175">
                        <a:lnSpc>
                          <a:spcPct val="100000"/>
                        </a:lnSpc>
                        <a:spcBef>
                          <a:spcPts val="170"/>
                        </a:spcBef>
                      </a:pPr>
                      <a:r>
                        <a:rPr sz="500" spc="-5" dirty="0">
                          <a:latin typeface="Times New Roman"/>
                          <a:cs typeface="Times New Roman"/>
                        </a:rPr>
                        <a:t>Open</a:t>
                      </a:r>
                      <a:r>
                        <a:rPr sz="500" spc="5" dirty="0">
                          <a:latin typeface="Times New Roman"/>
                          <a:cs typeface="Times New Roman"/>
                        </a:rPr>
                        <a:t> </a:t>
                      </a:r>
                      <a:r>
                        <a:rPr sz="500" spc="-5" dirty="0">
                          <a:latin typeface="Times New Roman"/>
                          <a:cs typeface="Times New Roman"/>
                        </a:rPr>
                        <a:t>Live Test</a:t>
                      </a:r>
                      <a:r>
                        <a:rPr sz="500" spc="10" dirty="0">
                          <a:latin typeface="Times New Roman"/>
                          <a:cs typeface="Times New Roman"/>
                        </a:rPr>
                        <a:t> </a:t>
                      </a:r>
                      <a:r>
                        <a:rPr sz="500" spc="-10" dirty="0">
                          <a:latin typeface="Times New Roman"/>
                          <a:cs typeface="Times New Roman"/>
                        </a:rPr>
                        <a:t>for</a:t>
                      </a:r>
                      <a:r>
                        <a:rPr sz="500" spc="10" dirty="0">
                          <a:latin typeface="Times New Roman"/>
                          <a:cs typeface="Times New Roman"/>
                        </a:rPr>
                        <a:t> </a:t>
                      </a:r>
                      <a:r>
                        <a:rPr sz="500" spc="-5" dirty="0">
                          <a:latin typeface="Times New Roman"/>
                          <a:cs typeface="Times New Roman"/>
                        </a:rPr>
                        <a:t>Question</a:t>
                      </a:r>
                      <a:r>
                        <a:rPr sz="500" spc="15" dirty="0">
                          <a:latin typeface="Times New Roman"/>
                          <a:cs typeface="Times New Roman"/>
                        </a:rPr>
                        <a:t> </a:t>
                      </a:r>
                      <a:r>
                        <a:rPr sz="500" spc="-5" dirty="0">
                          <a:latin typeface="Times New Roman"/>
                          <a:cs typeface="Times New Roman"/>
                        </a:rPr>
                        <a:t>Retrieval (OpenLiveQ) </a:t>
                      </a:r>
                      <a:r>
                        <a:rPr sz="500" dirty="0">
                          <a:latin typeface="Times New Roman"/>
                          <a:cs typeface="Times New Roman"/>
                        </a:rPr>
                        <a:t>(13, 14)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182245" algn="r">
                        <a:lnSpc>
                          <a:spcPct val="100000"/>
                        </a:lnSpc>
                        <a:spcBef>
                          <a:spcPts val="229"/>
                        </a:spcBef>
                      </a:pPr>
                      <a:r>
                        <a:rPr sz="400" dirty="0">
                          <a:latin typeface="Times New Roman"/>
                          <a:cs typeface="Times New Roman"/>
                        </a:rPr>
                        <a:t>7</a:t>
                      </a:r>
                      <a:endParaRPr sz="400">
                        <a:latin typeface="Times New Roman"/>
                        <a:cs typeface="Times New Roman"/>
                      </a:endParaRPr>
                    </a:p>
                  </a:txBody>
                  <a:tcPr marL="0" marR="0" marT="29209"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170"/>
                        </a:spcBef>
                      </a:pPr>
                      <a:r>
                        <a:rPr sz="500" dirty="0">
                          <a:latin typeface="Times New Roman"/>
                          <a:cs typeface="Times New Roman"/>
                        </a:rPr>
                        <a:t>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9"/>
                  </a:ext>
                </a:extLst>
              </a:tr>
              <a:tr h="124333">
                <a:tc>
                  <a:txBody>
                    <a:bodyPr/>
                    <a:lstStyle/>
                    <a:p>
                      <a:pPr marL="3175">
                        <a:lnSpc>
                          <a:spcPct val="100000"/>
                        </a:lnSpc>
                        <a:spcBef>
                          <a:spcPts val="170"/>
                        </a:spcBef>
                      </a:pPr>
                      <a:r>
                        <a:rPr sz="500" spc="-5" dirty="0">
                          <a:latin typeface="Times New Roman"/>
                          <a:cs typeface="Times New Roman"/>
                        </a:rPr>
                        <a:t>Actionable</a:t>
                      </a:r>
                      <a:r>
                        <a:rPr sz="500" spc="-10" dirty="0">
                          <a:latin typeface="Times New Roman"/>
                          <a:cs typeface="Times New Roman"/>
                        </a:rPr>
                        <a:t> </a:t>
                      </a:r>
                      <a:r>
                        <a:rPr sz="500" spc="-5" dirty="0">
                          <a:latin typeface="Times New Roman"/>
                          <a:cs typeface="Times New Roman"/>
                        </a:rPr>
                        <a:t>Knowledge</a:t>
                      </a:r>
                      <a:r>
                        <a:rPr sz="500" spc="10" dirty="0">
                          <a:latin typeface="Times New Roman"/>
                          <a:cs typeface="Times New Roman"/>
                        </a:rPr>
                        <a:t> </a:t>
                      </a:r>
                      <a:r>
                        <a:rPr sz="500" dirty="0">
                          <a:latin typeface="Times New Roman"/>
                          <a:cs typeface="Times New Roman"/>
                        </a:rPr>
                        <a:t>Graph</a:t>
                      </a:r>
                      <a:r>
                        <a:rPr sz="500" spc="-30" dirty="0">
                          <a:latin typeface="Times New Roman"/>
                          <a:cs typeface="Times New Roman"/>
                        </a:rPr>
                        <a:t> </a:t>
                      </a:r>
                      <a:r>
                        <a:rPr sz="500" spc="-5" dirty="0">
                          <a:latin typeface="Times New Roman"/>
                          <a:cs typeface="Times New Roman"/>
                        </a:rPr>
                        <a:t>(AKG)</a:t>
                      </a:r>
                      <a:r>
                        <a:rPr sz="500" spc="5" dirty="0">
                          <a:latin typeface="Times New Roman"/>
                          <a:cs typeface="Times New Roman"/>
                        </a:rPr>
                        <a:t> </a:t>
                      </a:r>
                      <a:r>
                        <a:rPr sz="500" dirty="0">
                          <a:latin typeface="Times New Roman"/>
                          <a:cs typeface="Times New Roman"/>
                        </a:rPr>
                        <a:t>(13)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182245" algn="r">
                        <a:lnSpc>
                          <a:spcPct val="100000"/>
                        </a:lnSpc>
                        <a:spcBef>
                          <a:spcPts val="229"/>
                        </a:spcBef>
                      </a:pPr>
                      <a:r>
                        <a:rPr sz="400" dirty="0">
                          <a:latin typeface="Times New Roman"/>
                          <a:cs typeface="Times New Roman"/>
                        </a:rPr>
                        <a:t>3</a:t>
                      </a:r>
                      <a:endParaRPr sz="400">
                        <a:latin typeface="Times New Roman"/>
                        <a:cs typeface="Times New Roman"/>
                      </a:endParaRPr>
                    </a:p>
                  </a:txBody>
                  <a:tcPr marL="0" marR="0" marT="29209"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0"/>
                  </a:ext>
                </a:extLst>
              </a:tr>
              <a:tr h="124333">
                <a:tc>
                  <a:txBody>
                    <a:bodyPr/>
                    <a:lstStyle/>
                    <a:p>
                      <a:pPr marL="3175">
                        <a:lnSpc>
                          <a:spcPct val="100000"/>
                        </a:lnSpc>
                        <a:spcBef>
                          <a:spcPts val="170"/>
                        </a:spcBef>
                      </a:pPr>
                      <a:r>
                        <a:rPr sz="500" spc="-5" dirty="0">
                          <a:latin typeface="Times New Roman"/>
                          <a:cs typeface="Times New Roman"/>
                        </a:rPr>
                        <a:t>Emotion</a:t>
                      </a:r>
                      <a:r>
                        <a:rPr sz="500" spc="-30" dirty="0">
                          <a:latin typeface="Times New Roman"/>
                          <a:cs typeface="Times New Roman"/>
                        </a:rPr>
                        <a:t> </a:t>
                      </a:r>
                      <a:r>
                        <a:rPr sz="500" dirty="0">
                          <a:latin typeface="Times New Roman"/>
                          <a:cs typeface="Times New Roman"/>
                        </a:rPr>
                        <a:t>Cause</a:t>
                      </a:r>
                      <a:r>
                        <a:rPr sz="500" spc="5" dirty="0">
                          <a:latin typeface="Times New Roman"/>
                          <a:cs typeface="Times New Roman"/>
                        </a:rPr>
                        <a:t> </a:t>
                      </a:r>
                      <a:r>
                        <a:rPr sz="500" spc="-5" dirty="0">
                          <a:latin typeface="Times New Roman"/>
                          <a:cs typeface="Times New Roman"/>
                        </a:rPr>
                        <a:t>Analysis</a:t>
                      </a:r>
                      <a:r>
                        <a:rPr sz="500" spc="-10" dirty="0">
                          <a:latin typeface="Times New Roman"/>
                          <a:cs typeface="Times New Roman"/>
                        </a:rPr>
                        <a:t> </a:t>
                      </a:r>
                      <a:r>
                        <a:rPr sz="500" dirty="0">
                          <a:latin typeface="Times New Roman"/>
                          <a:cs typeface="Times New Roman"/>
                        </a:rPr>
                        <a:t>(ECA)</a:t>
                      </a:r>
                      <a:r>
                        <a:rPr sz="500" spc="-25" dirty="0">
                          <a:latin typeface="Times New Roman"/>
                          <a:cs typeface="Times New Roman"/>
                        </a:rPr>
                        <a:t> </a:t>
                      </a:r>
                      <a:r>
                        <a:rPr sz="500" dirty="0">
                          <a:latin typeface="Times New Roman"/>
                          <a:cs typeface="Times New Roman"/>
                        </a:rPr>
                        <a:t>(13)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182245" algn="r">
                        <a:lnSpc>
                          <a:spcPct val="100000"/>
                        </a:lnSpc>
                        <a:spcBef>
                          <a:spcPts val="229"/>
                        </a:spcBef>
                      </a:pPr>
                      <a:r>
                        <a:rPr sz="400" dirty="0">
                          <a:latin typeface="Times New Roman"/>
                          <a:cs typeface="Times New Roman"/>
                        </a:rPr>
                        <a:t>3</a:t>
                      </a:r>
                      <a:endParaRPr sz="400">
                        <a:latin typeface="Times New Roman"/>
                        <a:cs typeface="Times New Roman"/>
                      </a:endParaRPr>
                    </a:p>
                  </a:txBody>
                  <a:tcPr marL="0" marR="0" marT="29209"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1"/>
                  </a:ext>
                </a:extLst>
              </a:tr>
              <a:tr h="124333">
                <a:tc>
                  <a:txBody>
                    <a:bodyPr/>
                    <a:lstStyle/>
                    <a:p>
                      <a:pPr marL="3175">
                        <a:lnSpc>
                          <a:spcPct val="100000"/>
                        </a:lnSpc>
                        <a:spcBef>
                          <a:spcPts val="170"/>
                        </a:spcBef>
                      </a:pPr>
                      <a:r>
                        <a:rPr sz="500" dirty="0">
                          <a:latin typeface="Times New Roman"/>
                          <a:cs typeface="Times New Roman"/>
                        </a:rPr>
                        <a:t>Neurally</a:t>
                      </a:r>
                      <a:r>
                        <a:rPr sz="500" spc="-35" dirty="0">
                          <a:latin typeface="Times New Roman"/>
                          <a:cs typeface="Times New Roman"/>
                        </a:rPr>
                        <a:t> </a:t>
                      </a:r>
                      <a:r>
                        <a:rPr sz="500" dirty="0">
                          <a:latin typeface="Times New Roman"/>
                          <a:cs typeface="Times New Roman"/>
                        </a:rPr>
                        <a:t>Augmented</a:t>
                      </a:r>
                      <a:r>
                        <a:rPr sz="500" spc="-20" dirty="0">
                          <a:latin typeface="Times New Roman"/>
                          <a:cs typeface="Times New Roman"/>
                        </a:rPr>
                        <a:t> </a:t>
                      </a:r>
                      <a:r>
                        <a:rPr sz="500" dirty="0">
                          <a:latin typeface="Times New Roman"/>
                          <a:cs typeface="Times New Roman"/>
                        </a:rPr>
                        <a:t>Image</a:t>
                      </a:r>
                      <a:r>
                        <a:rPr sz="500" spc="-15" dirty="0">
                          <a:latin typeface="Times New Roman"/>
                          <a:cs typeface="Times New Roman"/>
                        </a:rPr>
                        <a:t> </a:t>
                      </a:r>
                      <a:r>
                        <a:rPr sz="500" spc="-5" dirty="0">
                          <a:latin typeface="Times New Roman"/>
                          <a:cs typeface="Times New Roman"/>
                        </a:rPr>
                        <a:t>Labelling</a:t>
                      </a:r>
                      <a:r>
                        <a:rPr sz="500" spc="-25" dirty="0">
                          <a:latin typeface="Times New Roman"/>
                          <a:cs typeface="Times New Roman"/>
                        </a:rPr>
                        <a:t> </a:t>
                      </a:r>
                      <a:r>
                        <a:rPr sz="500" dirty="0">
                          <a:latin typeface="Times New Roman"/>
                          <a:cs typeface="Times New Roman"/>
                        </a:rPr>
                        <a:t>Strategies</a:t>
                      </a:r>
                      <a:r>
                        <a:rPr sz="500" spc="-25" dirty="0">
                          <a:latin typeface="Times New Roman"/>
                          <a:cs typeface="Times New Roman"/>
                        </a:rPr>
                        <a:t> </a:t>
                      </a:r>
                      <a:r>
                        <a:rPr sz="500" spc="-5" dirty="0">
                          <a:latin typeface="Times New Roman"/>
                          <a:cs typeface="Times New Roman"/>
                        </a:rPr>
                        <a:t>(NAILS)</a:t>
                      </a:r>
                      <a:r>
                        <a:rPr sz="500" spc="-20" dirty="0">
                          <a:latin typeface="Times New Roman"/>
                          <a:cs typeface="Times New Roman"/>
                        </a:rPr>
                        <a:t> </a:t>
                      </a:r>
                      <a:r>
                        <a:rPr sz="500" dirty="0">
                          <a:latin typeface="Times New Roman"/>
                          <a:cs typeface="Times New Roman"/>
                        </a:rPr>
                        <a:t>(13)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182245" algn="r">
                        <a:lnSpc>
                          <a:spcPct val="100000"/>
                        </a:lnSpc>
                        <a:spcBef>
                          <a:spcPts val="229"/>
                        </a:spcBef>
                      </a:pPr>
                      <a:r>
                        <a:rPr sz="400" dirty="0">
                          <a:latin typeface="Times New Roman"/>
                          <a:cs typeface="Times New Roman"/>
                        </a:rPr>
                        <a:t>2</a:t>
                      </a:r>
                      <a:endParaRPr sz="400">
                        <a:latin typeface="Times New Roman"/>
                        <a:cs typeface="Times New Roman"/>
                      </a:endParaRPr>
                    </a:p>
                  </a:txBody>
                  <a:tcPr marL="0" marR="0" marT="29209"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2"/>
                  </a:ext>
                </a:extLst>
              </a:tr>
              <a:tr h="124333">
                <a:tc>
                  <a:txBody>
                    <a:bodyPr/>
                    <a:lstStyle/>
                    <a:p>
                      <a:pPr marL="3175">
                        <a:lnSpc>
                          <a:spcPct val="100000"/>
                        </a:lnSpc>
                        <a:spcBef>
                          <a:spcPts val="170"/>
                        </a:spcBef>
                      </a:pPr>
                      <a:r>
                        <a:rPr sz="500" spc="-5" dirty="0">
                          <a:latin typeface="Times New Roman"/>
                          <a:cs typeface="Times New Roman"/>
                        </a:rPr>
                        <a:t>We</a:t>
                      </a:r>
                      <a:r>
                        <a:rPr sz="500" spc="5" dirty="0">
                          <a:latin typeface="Times New Roman"/>
                          <a:cs typeface="Times New Roman"/>
                        </a:rPr>
                        <a:t> </a:t>
                      </a:r>
                      <a:r>
                        <a:rPr sz="500" dirty="0">
                          <a:latin typeface="Times New Roman"/>
                          <a:cs typeface="Times New Roman"/>
                        </a:rPr>
                        <a:t>Want</a:t>
                      </a:r>
                      <a:r>
                        <a:rPr sz="500" spc="-15" dirty="0">
                          <a:latin typeface="Times New Roman"/>
                          <a:cs typeface="Times New Roman"/>
                        </a:rPr>
                        <a:t> </a:t>
                      </a:r>
                      <a:r>
                        <a:rPr sz="500" spc="-5" dirty="0">
                          <a:latin typeface="Times New Roman"/>
                          <a:cs typeface="Times New Roman"/>
                        </a:rPr>
                        <a:t>Web</a:t>
                      </a:r>
                      <a:r>
                        <a:rPr sz="500" spc="5" dirty="0">
                          <a:latin typeface="Times New Roman"/>
                          <a:cs typeface="Times New Roman"/>
                        </a:rPr>
                        <a:t> </a:t>
                      </a:r>
                      <a:r>
                        <a:rPr sz="500" spc="-5" dirty="0">
                          <a:latin typeface="Times New Roman"/>
                          <a:cs typeface="Times New Roman"/>
                        </a:rPr>
                        <a:t>(WWW)</a:t>
                      </a:r>
                      <a:r>
                        <a:rPr sz="500" spc="15" dirty="0">
                          <a:latin typeface="Times New Roman"/>
                          <a:cs typeface="Times New Roman"/>
                        </a:rPr>
                        <a:t> </a:t>
                      </a:r>
                      <a:r>
                        <a:rPr sz="500" dirty="0">
                          <a:latin typeface="Times New Roman"/>
                          <a:cs typeface="Times New Roman"/>
                        </a:rPr>
                        <a:t>(13,</a:t>
                      </a:r>
                      <a:r>
                        <a:rPr sz="500" spc="-15" dirty="0">
                          <a:latin typeface="Times New Roman"/>
                          <a:cs typeface="Times New Roman"/>
                        </a:rPr>
                        <a:t> </a:t>
                      </a:r>
                      <a:r>
                        <a:rPr sz="500" dirty="0">
                          <a:latin typeface="Times New Roman"/>
                          <a:cs typeface="Times New Roman"/>
                        </a:rPr>
                        <a:t>14)</a:t>
                      </a:r>
                      <a:r>
                        <a:rPr sz="500" spc="-20" dirty="0">
                          <a:latin typeface="Times New Roman"/>
                          <a:cs typeface="Times New Roman"/>
                        </a:rPr>
                        <a:t> </a:t>
                      </a:r>
                      <a:r>
                        <a:rPr sz="500" dirty="0">
                          <a:latin typeface="Times New Roman"/>
                          <a:cs typeface="Times New Roman"/>
                        </a:rPr>
                        <a:t>-&gt;</a:t>
                      </a:r>
                      <a:r>
                        <a:rPr sz="500" spc="-5" dirty="0">
                          <a:latin typeface="Times New Roman"/>
                          <a:cs typeface="Times New Roman"/>
                        </a:rPr>
                        <a:t> We</a:t>
                      </a:r>
                      <a:r>
                        <a:rPr sz="500" spc="10" dirty="0">
                          <a:latin typeface="Times New Roman"/>
                          <a:cs typeface="Times New Roman"/>
                        </a:rPr>
                        <a:t> </a:t>
                      </a:r>
                      <a:r>
                        <a:rPr sz="500" dirty="0">
                          <a:latin typeface="Times New Roman"/>
                          <a:cs typeface="Times New Roman"/>
                        </a:rPr>
                        <a:t>Want</a:t>
                      </a:r>
                      <a:r>
                        <a:rPr sz="500" spc="-15" dirty="0">
                          <a:latin typeface="Times New Roman"/>
                          <a:cs typeface="Times New Roman"/>
                        </a:rPr>
                        <a:t> </a:t>
                      </a:r>
                      <a:r>
                        <a:rPr sz="500" spc="-5" dirty="0">
                          <a:latin typeface="Times New Roman"/>
                          <a:cs typeface="Times New Roman"/>
                        </a:rPr>
                        <a:t>Web</a:t>
                      </a:r>
                      <a:r>
                        <a:rPr sz="500" spc="130" dirty="0">
                          <a:latin typeface="Times New Roman"/>
                          <a:cs typeface="Times New Roman"/>
                        </a:rPr>
                        <a:t> </a:t>
                      </a:r>
                      <a:r>
                        <a:rPr sz="500" spc="-5" dirty="0">
                          <a:latin typeface="Times New Roman"/>
                          <a:cs typeface="Times New Roman"/>
                        </a:rPr>
                        <a:t>with</a:t>
                      </a:r>
                      <a:r>
                        <a:rPr sz="500" spc="-10" dirty="0">
                          <a:latin typeface="Times New Roman"/>
                          <a:cs typeface="Times New Roman"/>
                        </a:rPr>
                        <a:t> </a:t>
                      </a:r>
                      <a:r>
                        <a:rPr sz="500" dirty="0">
                          <a:latin typeface="Times New Roman"/>
                          <a:cs typeface="Times New Roman"/>
                        </a:rPr>
                        <a:t>CENTER</a:t>
                      </a:r>
                      <a:r>
                        <a:rPr sz="500" spc="-30" dirty="0">
                          <a:latin typeface="Times New Roman"/>
                          <a:cs typeface="Times New Roman"/>
                        </a:rPr>
                        <a:t> </a:t>
                      </a:r>
                      <a:r>
                        <a:rPr sz="500" spc="-5" dirty="0">
                          <a:latin typeface="Times New Roman"/>
                          <a:cs typeface="Times New Roman"/>
                        </a:rPr>
                        <a:t>(WWW)</a:t>
                      </a:r>
                      <a:r>
                        <a:rPr sz="500" spc="15" dirty="0">
                          <a:latin typeface="Times New Roman"/>
                          <a:cs typeface="Times New Roman"/>
                        </a:rPr>
                        <a:t> </a:t>
                      </a:r>
                      <a:r>
                        <a:rPr sz="500" dirty="0">
                          <a:latin typeface="Times New Roman"/>
                          <a:cs typeface="Times New Roman"/>
                        </a:rPr>
                        <a:t>(15,</a:t>
                      </a:r>
                      <a:r>
                        <a:rPr sz="500" spc="-15" dirty="0">
                          <a:latin typeface="Times New Roman"/>
                          <a:cs typeface="Times New Roman"/>
                        </a:rPr>
                        <a:t> </a:t>
                      </a:r>
                      <a:r>
                        <a:rPr sz="500" dirty="0">
                          <a:latin typeface="Times New Roman"/>
                          <a:cs typeface="Times New Roman"/>
                        </a:rPr>
                        <a:t>16)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182245" algn="r">
                        <a:lnSpc>
                          <a:spcPct val="100000"/>
                        </a:lnSpc>
                        <a:spcBef>
                          <a:spcPts val="229"/>
                        </a:spcBef>
                      </a:pPr>
                      <a:r>
                        <a:rPr sz="400" dirty="0">
                          <a:latin typeface="Times New Roman"/>
                          <a:cs typeface="Times New Roman"/>
                        </a:rPr>
                        <a:t>5</a:t>
                      </a:r>
                      <a:endParaRPr sz="400">
                        <a:latin typeface="Times New Roman"/>
                        <a:cs typeface="Times New Roman"/>
                      </a:endParaRPr>
                    </a:p>
                  </a:txBody>
                  <a:tcPr marL="0" marR="0" marT="29209"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170"/>
                        </a:spcBef>
                      </a:pPr>
                      <a:r>
                        <a:rPr sz="500" dirty="0">
                          <a:latin typeface="Times New Roman"/>
                          <a:cs typeface="Times New Roman"/>
                        </a:rPr>
                        <a:t>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marR="178435" algn="r">
                        <a:lnSpc>
                          <a:spcPct val="100000"/>
                        </a:lnSpc>
                        <a:spcBef>
                          <a:spcPts val="170"/>
                        </a:spcBef>
                      </a:pPr>
                      <a:r>
                        <a:rPr sz="500" dirty="0">
                          <a:latin typeface="Times New Roman"/>
                          <a:cs typeface="Times New Roman"/>
                        </a:rPr>
                        <a:t>8</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3"/>
                  </a:ext>
                </a:extLst>
              </a:tr>
              <a:tr h="124333">
                <a:tc>
                  <a:txBody>
                    <a:bodyPr/>
                    <a:lstStyle/>
                    <a:p>
                      <a:pPr marL="3175">
                        <a:lnSpc>
                          <a:spcPct val="100000"/>
                        </a:lnSpc>
                        <a:spcBef>
                          <a:spcPts val="170"/>
                        </a:spcBef>
                      </a:pPr>
                      <a:r>
                        <a:rPr sz="500" dirty="0">
                          <a:latin typeface="Times New Roman"/>
                          <a:cs typeface="Times New Roman"/>
                        </a:rPr>
                        <a:t>Fine-Grained</a:t>
                      </a:r>
                      <a:r>
                        <a:rPr sz="500" spc="-30" dirty="0">
                          <a:latin typeface="Times New Roman"/>
                          <a:cs typeface="Times New Roman"/>
                        </a:rPr>
                        <a:t> </a:t>
                      </a:r>
                      <a:r>
                        <a:rPr sz="500" dirty="0">
                          <a:latin typeface="Times New Roman"/>
                          <a:cs typeface="Times New Roman"/>
                        </a:rPr>
                        <a:t>Numeral</a:t>
                      </a:r>
                      <a:r>
                        <a:rPr sz="500" spc="-15" dirty="0">
                          <a:latin typeface="Times New Roman"/>
                          <a:cs typeface="Times New Roman"/>
                        </a:rPr>
                        <a:t> </a:t>
                      </a:r>
                      <a:r>
                        <a:rPr sz="500" dirty="0">
                          <a:latin typeface="Times New Roman"/>
                          <a:cs typeface="Times New Roman"/>
                        </a:rPr>
                        <a:t>Understanding</a:t>
                      </a:r>
                      <a:r>
                        <a:rPr sz="500" spc="-45" dirty="0">
                          <a:latin typeface="Times New Roman"/>
                          <a:cs typeface="Times New Roman"/>
                        </a:rPr>
                        <a:t> </a:t>
                      </a:r>
                      <a:r>
                        <a:rPr sz="500" dirty="0">
                          <a:latin typeface="Times New Roman"/>
                          <a:cs typeface="Times New Roman"/>
                        </a:rPr>
                        <a:t>in</a:t>
                      </a:r>
                      <a:r>
                        <a:rPr sz="500" spc="-20" dirty="0">
                          <a:latin typeface="Times New Roman"/>
                          <a:cs typeface="Times New Roman"/>
                        </a:rPr>
                        <a:t> </a:t>
                      </a:r>
                      <a:r>
                        <a:rPr sz="500" dirty="0">
                          <a:latin typeface="Times New Roman"/>
                          <a:cs typeface="Times New Roman"/>
                        </a:rPr>
                        <a:t>Financial</a:t>
                      </a:r>
                      <a:r>
                        <a:rPr sz="500" spc="-40" dirty="0">
                          <a:latin typeface="Times New Roman"/>
                          <a:cs typeface="Times New Roman"/>
                        </a:rPr>
                        <a:t> </a:t>
                      </a:r>
                      <a:r>
                        <a:rPr sz="500" spc="-10" dirty="0">
                          <a:latin typeface="Times New Roman"/>
                          <a:cs typeface="Times New Roman"/>
                        </a:rPr>
                        <a:t>Tweet</a:t>
                      </a:r>
                      <a:r>
                        <a:rPr sz="500" spc="20" dirty="0">
                          <a:latin typeface="Times New Roman"/>
                          <a:cs typeface="Times New Roman"/>
                        </a:rPr>
                        <a:t> </a:t>
                      </a:r>
                      <a:r>
                        <a:rPr sz="500" dirty="0">
                          <a:latin typeface="Times New Roman"/>
                          <a:cs typeface="Times New Roman"/>
                        </a:rPr>
                        <a:t>(FinNum)</a:t>
                      </a:r>
                      <a:r>
                        <a:rPr sz="500" spc="-45" dirty="0">
                          <a:latin typeface="Times New Roman"/>
                          <a:cs typeface="Times New Roman"/>
                        </a:rPr>
                        <a:t> </a:t>
                      </a:r>
                      <a:r>
                        <a:rPr sz="500" dirty="0">
                          <a:latin typeface="Times New Roman"/>
                          <a:cs typeface="Times New Roman"/>
                        </a:rPr>
                        <a:t>(14,15,16)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170"/>
                        </a:spcBef>
                      </a:pPr>
                      <a:r>
                        <a:rPr sz="500" dirty="0">
                          <a:latin typeface="Times New Roman"/>
                          <a:cs typeface="Times New Roman"/>
                        </a:rPr>
                        <a:t>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marR="178435" algn="r">
                        <a:lnSpc>
                          <a:spcPct val="100000"/>
                        </a:lnSpc>
                        <a:spcBef>
                          <a:spcPts val="170"/>
                        </a:spcBef>
                      </a:pPr>
                      <a:r>
                        <a:rPr sz="500" dirty="0">
                          <a:latin typeface="Times New Roman"/>
                          <a:cs typeface="Times New Roman"/>
                        </a:rPr>
                        <a:t>7</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7</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4"/>
                  </a:ext>
                </a:extLst>
              </a:tr>
              <a:tr h="124333">
                <a:tc>
                  <a:txBody>
                    <a:bodyPr/>
                    <a:lstStyle/>
                    <a:p>
                      <a:pPr marL="3175">
                        <a:lnSpc>
                          <a:spcPct val="100000"/>
                        </a:lnSpc>
                        <a:spcBef>
                          <a:spcPts val="170"/>
                        </a:spcBef>
                      </a:pPr>
                      <a:r>
                        <a:rPr sz="500" spc="-5" dirty="0">
                          <a:latin typeface="Times New Roman"/>
                          <a:cs typeface="Times New Roman"/>
                        </a:rPr>
                        <a:t>CLEF/NTCIR/TREC</a:t>
                      </a:r>
                      <a:r>
                        <a:rPr sz="500" spc="-20" dirty="0">
                          <a:latin typeface="Times New Roman"/>
                          <a:cs typeface="Times New Roman"/>
                        </a:rPr>
                        <a:t> </a:t>
                      </a:r>
                      <a:r>
                        <a:rPr sz="500" spc="-5" dirty="0">
                          <a:latin typeface="Times New Roman"/>
                          <a:cs typeface="Times New Roman"/>
                        </a:rPr>
                        <a:t>REproducibility</a:t>
                      </a:r>
                      <a:r>
                        <a:rPr sz="500" spc="-20" dirty="0">
                          <a:latin typeface="Times New Roman"/>
                          <a:cs typeface="Times New Roman"/>
                        </a:rPr>
                        <a:t> </a:t>
                      </a:r>
                      <a:r>
                        <a:rPr sz="500" spc="-5" dirty="0">
                          <a:latin typeface="Times New Roman"/>
                          <a:cs typeface="Times New Roman"/>
                        </a:rPr>
                        <a:t>(CENTRE)</a:t>
                      </a:r>
                      <a:r>
                        <a:rPr sz="500" spc="-20" dirty="0">
                          <a:latin typeface="Times New Roman"/>
                          <a:cs typeface="Times New Roman"/>
                        </a:rPr>
                        <a:t> </a:t>
                      </a:r>
                      <a:r>
                        <a:rPr sz="500" dirty="0">
                          <a:latin typeface="Times New Roman"/>
                          <a:cs typeface="Times New Roman"/>
                        </a:rPr>
                        <a:t>(14)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marR="178435" algn="r">
                        <a:lnSpc>
                          <a:spcPct val="100000"/>
                        </a:lnSpc>
                        <a:spcBef>
                          <a:spcPts val="170"/>
                        </a:spcBef>
                      </a:pPr>
                      <a:r>
                        <a:rPr sz="500" dirty="0">
                          <a:latin typeface="Times New Roman"/>
                          <a:cs typeface="Times New Roman"/>
                        </a:rPr>
                        <a:t>1</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5"/>
                  </a:ext>
                </a:extLst>
              </a:tr>
              <a:tr h="124333">
                <a:tc>
                  <a:txBody>
                    <a:bodyPr/>
                    <a:lstStyle/>
                    <a:p>
                      <a:pPr marL="3175">
                        <a:lnSpc>
                          <a:spcPct val="100000"/>
                        </a:lnSpc>
                        <a:spcBef>
                          <a:spcPts val="170"/>
                        </a:spcBef>
                      </a:pPr>
                      <a:r>
                        <a:rPr sz="500" spc="-5" dirty="0">
                          <a:latin typeface="Times New Roman"/>
                          <a:cs typeface="Times New Roman"/>
                        </a:rPr>
                        <a:t>Dialogue</a:t>
                      </a:r>
                      <a:r>
                        <a:rPr sz="500" dirty="0">
                          <a:latin typeface="Times New Roman"/>
                          <a:cs typeface="Times New Roman"/>
                        </a:rPr>
                        <a:t> </a:t>
                      </a:r>
                      <a:r>
                        <a:rPr sz="500" spc="-5" dirty="0">
                          <a:latin typeface="Times New Roman"/>
                          <a:cs typeface="Times New Roman"/>
                        </a:rPr>
                        <a:t>Evaluation</a:t>
                      </a:r>
                      <a:r>
                        <a:rPr sz="500" spc="-30" dirty="0">
                          <a:latin typeface="Times New Roman"/>
                          <a:cs typeface="Times New Roman"/>
                        </a:rPr>
                        <a:t> </a:t>
                      </a:r>
                      <a:r>
                        <a:rPr sz="500" spc="-5" dirty="0">
                          <a:latin typeface="Times New Roman"/>
                          <a:cs typeface="Times New Roman"/>
                        </a:rPr>
                        <a:t>(DialEval)</a:t>
                      </a:r>
                      <a:r>
                        <a:rPr sz="500" spc="-25" dirty="0">
                          <a:latin typeface="Times New Roman"/>
                          <a:cs typeface="Times New Roman"/>
                        </a:rPr>
                        <a:t> </a:t>
                      </a:r>
                      <a:r>
                        <a:rPr sz="500" dirty="0">
                          <a:latin typeface="Times New Roman"/>
                          <a:cs typeface="Times New Roman"/>
                        </a:rPr>
                        <a:t>(15,</a:t>
                      </a:r>
                      <a:r>
                        <a:rPr sz="500" spc="-10" dirty="0">
                          <a:latin typeface="Times New Roman"/>
                          <a:cs typeface="Times New Roman"/>
                        </a:rPr>
                        <a:t> </a:t>
                      </a:r>
                      <a:r>
                        <a:rPr sz="500" dirty="0">
                          <a:latin typeface="Times New Roman"/>
                          <a:cs typeface="Times New Roman"/>
                        </a:rPr>
                        <a:t>16)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178435" algn="r">
                        <a:lnSpc>
                          <a:spcPct val="100000"/>
                        </a:lnSpc>
                        <a:spcBef>
                          <a:spcPts val="170"/>
                        </a:spcBef>
                      </a:pPr>
                      <a:r>
                        <a:rPr sz="500" dirty="0">
                          <a:latin typeface="Times New Roman"/>
                          <a:cs typeface="Times New Roman"/>
                        </a:rPr>
                        <a:t>7</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4</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6"/>
                  </a:ext>
                </a:extLst>
              </a:tr>
              <a:tr h="124333">
                <a:tc>
                  <a:txBody>
                    <a:bodyPr/>
                    <a:lstStyle/>
                    <a:p>
                      <a:pPr marL="3175">
                        <a:lnSpc>
                          <a:spcPct val="100000"/>
                        </a:lnSpc>
                        <a:spcBef>
                          <a:spcPts val="170"/>
                        </a:spcBef>
                      </a:pPr>
                      <a:r>
                        <a:rPr sz="500" spc="-5" dirty="0">
                          <a:latin typeface="Times New Roman"/>
                          <a:cs typeface="Times New Roman"/>
                        </a:rPr>
                        <a:t>S</a:t>
                      </a:r>
                      <a:r>
                        <a:rPr sz="500" spc="-20" dirty="0">
                          <a:latin typeface="Times New Roman"/>
                          <a:cs typeface="Times New Roman"/>
                        </a:rPr>
                        <a:t>H</a:t>
                      </a:r>
                      <a:r>
                        <a:rPr sz="500" dirty="0">
                          <a:latin typeface="Times New Roman"/>
                          <a:cs typeface="Times New Roman"/>
                        </a:rPr>
                        <a:t>I</a:t>
                      </a:r>
                      <a:r>
                        <a:rPr sz="500" spc="-5" dirty="0">
                          <a:latin typeface="Times New Roman"/>
                          <a:cs typeface="Times New Roman"/>
                        </a:rPr>
                        <a:t>N</a:t>
                      </a:r>
                      <a:r>
                        <a:rPr sz="500" spc="-15" dirty="0">
                          <a:latin typeface="Times New Roman"/>
                          <a:cs typeface="Times New Roman"/>
                        </a:rPr>
                        <a:t>R</a:t>
                      </a:r>
                      <a:r>
                        <a:rPr sz="500" dirty="0">
                          <a:latin typeface="Times New Roman"/>
                          <a:cs typeface="Times New Roman"/>
                        </a:rPr>
                        <a:t>A</a:t>
                      </a:r>
                      <a:r>
                        <a:rPr sz="500" spc="25" dirty="0">
                          <a:latin typeface="Times New Roman"/>
                          <a:cs typeface="Times New Roman"/>
                        </a:rPr>
                        <a:t> </a:t>
                      </a:r>
                      <a:r>
                        <a:rPr sz="500" dirty="0">
                          <a:latin typeface="Times New Roman"/>
                          <a:cs typeface="Times New Roman"/>
                        </a:rPr>
                        <a:t>2020</a:t>
                      </a:r>
                      <a:r>
                        <a:rPr sz="500" spc="-20" dirty="0">
                          <a:latin typeface="Times New Roman"/>
                          <a:cs typeface="Times New Roman"/>
                        </a:rPr>
                        <a:t> </a:t>
                      </a:r>
                      <a:r>
                        <a:rPr sz="500" spc="-5" dirty="0">
                          <a:latin typeface="Times New Roman"/>
                          <a:cs typeface="Times New Roman"/>
                        </a:rPr>
                        <a:t>M</a:t>
                      </a:r>
                      <a:r>
                        <a:rPr sz="500" dirty="0">
                          <a:latin typeface="Times New Roman"/>
                          <a:cs typeface="Times New Roman"/>
                        </a:rPr>
                        <a:t>ulti-lingual</a:t>
                      </a:r>
                      <a:r>
                        <a:rPr sz="500" spc="-40" dirty="0">
                          <a:latin typeface="Times New Roman"/>
                          <a:cs typeface="Times New Roman"/>
                        </a:rPr>
                        <a:t> </a:t>
                      </a:r>
                      <a:r>
                        <a:rPr sz="500" dirty="0">
                          <a:latin typeface="Times New Roman"/>
                          <a:cs typeface="Times New Roman"/>
                        </a:rPr>
                        <a:t>(</a:t>
                      </a:r>
                      <a:r>
                        <a:rPr sz="500" spc="-5" dirty="0">
                          <a:latin typeface="Times New Roman"/>
                          <a:cs typeface="Times New Roman"/>
                        </a:rPr>
                        <a:t>S</a:t>
                      </a:r>
                      <a:r>
                        <a:rPr sz="500" spc="-20" dirty="0">
                          <a:latin typeface="Times New Roman"/>
                          <a:cs typeface="Times New Roman"/>
                        </a:rPr>
                        <a:t>H</a:t>
                      </a:r>
                      <a:r>
                        <a:rPr sz="500" dirty="0">
                          <a:latin typeface="Times New Roman"/>
                          <a:cs typeface="Times New Roman"/>
                        </a:rPr>
                        <a:t>I</a:t>
                      </a:r>
                      <a:r>
                        <a:rPr sz="500" spc="-5" dirty="0">
                          <a:latin typeface="Times New Roman"/>
                          <a:cs typeface="Times New Roman"/>
                        </a:rPr>
                        <a:t>N</a:t>
                      </a:r>
                      <a:r>
                        <a:rPr sz="500" spc="-15" dirty="0">
                          <a:latin typeface="Times New Roman"/>
                          <a:cs typeface="Times New Roman"/>
                        </a:rPr>
                        <a:t>R</a:t>
                      </a:r>
                      <a:r>
                        <a:rPr sz="500" dirty="0">
                          <a:latin typeface="Times New Roman"/>
                          <a:cs typeface="Times New Roman"/>
                        </a:rPr>
                        <a:t>A</a:t>
                      </a:r>
                      <a:r>
                        <a:rPr sz="500" spc="15" dirty="0">
                          <a:latin typeface="Times New Roman"/>
                          <a:cs typeface="Times New Roman"/>
                        </a:rPr>
                        <a:t> </a:t>
                      </a:r>
                      <a:r>
                        <a:rPr sz="500" dirty="0">
                          <a:latin typeface="Times New Roman"/>
                          <a:cs typeface="Times New Roman"/>
                        </a:rPr>
                        <a:t>2020-</a:t>
                      </a:r>
                      <a:r>
                        <a:rPr sz="500" spc="-5" dirty="0">
                          <a:latin typeface="Times New Roman"/>
                          <a:cs typeface="Times New Roman"/>
                        </a:rPr>
                        <a:t>M</a:t>
                      </a:r>
                      <a:r>
                        <a:rPr sz="500" spc="-10" dirty="0">
                          <a:latin typeface="Times New Roman"/>
                          <a:cs typeface="Times New Roman"/>
                        </a:rPr>
                        <a:t>L</a:t>
                      </a:r>
                      <a:r>
                        <a:rPr sz="500" dirty="0">
                          <a:latin typeface="Times New Roman"/>
                          <a:cs typeface="Times New Roman"/>
                        </a:rPr>
                        <a:t>)</a:t>
                      </a:r>
                      <a:r>
                        <a:rPr sz="500" spc="-20" dirty="0">
                          <a:latin typeface="Times New Roman"/>
                          <a:cs typeface="Times New Roman"/>
                        </a:rPr>
                        <a:t> </a:t>
                      </a:r>
                      <a:r>
                        <a:rPr sz="500" dirty="0">
                          <a:latin typeface="Times New Roman"/>
                          <a:cs typeface="Times New Roman"/>
                        </a:rPr>
                        <a:t>(15)</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178435" algn="r">
                        <a:lnSpc>
                          <a:spcPct val="100000"/>
                        </a:lnSpc>
                        <a:spcBef>
                          <a:spcPts val="170"/>
                        </a:spcBef>
                      </a:pPr>
                      <a:r>
                        <a:rPr sz="500" dirty="0">
                          <a:latin typeface="Times New Roman"/>
                          <a:cs typeface="Times New Roman"/>
                        </a:rPr>
                        <a:t>7</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7"/>
                  </a:ext>
                </a:extLst>
              </a:tr>
              <a:tr h="124333">
                <a:tc>
                  <a:txBody>
                    <a:bodyPr/>
                    <a:lstStyle/>
                    <a:p>
                      <a:pPr marL="3175">
                        <a:lnSpc>
                          <a:spcPct val="100000"/>
                        </a:lnSpc>
                        <a:spcBef>
                          <a:spcPts val="170"/>
                        </a:spcBef>
                      </a:pPr>
                      <a:r>
                        <a:rPr sz="500" spc="-5" dirty="0">
                          <a:latin typeface="Times New Roman"/>
                          <a:cs typeface="Times New Roman"/>
                        </a:rPr>
                        <a:t>D</a:t>
                      </a:r>
                      <a:r>
                        <a:rPr sz="500" dirty="0">
                          <a:latin typeface="Times New Roman"/>
                          <a:cs typeface="Times New Roman"/>
                        </a:rPr>
                        <a:t>ata</a:t>
                      </a:r>
                      <a:r>
                        <a:rPr sz="500" spc="-5" dirty="0">
                          <a:latin typeface="Times New Roman"/>
                          <a:cs typeface="Times New Roman"/>
                        </a:rPr>
                        <a:t> S</a:t>
                      </a:r>
                      <a:r>
                        <a:rPr sz="500" spc="-10" dirty="0">
                          <a:latin typeface="Times New Roman"/>
                          <a:cs typeface="Times New Roman"/>
                        </a:rPr>
                        <a:t>e</a:t>
                      </a:r>
                      <a:r>
                        <a:rPr sz="500" dirty="0">
                          <a:latin typeface="Times New Roman"/>
                          <a:cs typeface="Times New Roman"/>
                        </a:rPr>
                        <a:t>a</a:t>
                      </a:r>
                      <a:r>
                        <a:rPr sz="500" spc="10" dirty="0">
                          <a:latin typeface="Times New Roman"/>
                          <a:cs typeface="Times New Roman"/>
                        </a:rPr>
                        <a:t>r</a:t>
                      </a:r>
                      <a:r>
                        <a:rPr sz="500" spc="-10" dirty="0">
                          <a:latin typeface="Times New Roman"/>
                          <a:cs typeface="Times New Roman"/>
                        </a:rPr>
                        <a:t>c</a:t>
                      </a:r>
                      <a:r>
                        <a:rPr sz="500" dirty="0">
                          <a:latin typeface="Times New Roman"/>
                          <a:cs typeface="Times New Roman"/>
                        </a:rPr>
                        <a:t>h</a:t>
                      </a:r>
                      <a:r>
                        <a:rPr sz="500" spc="-10" dirty="0">
                          <a:latin typeface="Times New Roman"/>
                          <a:cs typeface="Times New Roman"/>
                        </a:rPr>
                        <a:t> </a:t>
                      </a:r>
                      <a:r>
                        <a:rPr sz="500" dirty="0">
                          <a:latin typeface="Times New Roman"/>
                          <a:cs typeface="Times New Roman"/>
                        </a:rPr>
                        <a:t>(</a:t>
                      </a:r>
                      <a:r>
                        <a:rPr sz="500" spc="-5" dirty="0">
                          <a:latin typeface="Times New Roman"/>
                          <a:cs typeface="Times New Roman"/>
                        </a:rPr>
                        <a:t>D</a:t>
                      </a:r>
                      <a:r>
                        <a:rPr sz="500" dirty="0">
                          <a:latin typeface="Times New Roman"/>
                          <a:cs typeface="Times New Roman"/>
                        </a:rPr>
                        <a:t>ata</a:t>
                      </a:r>
                      <a:r>
                        <a:rPr sz="500" spc="-15" dirty="0">
                          <a:latin typeface="Times New Roman"/>
                          <a:cs typeface="Times New Roman"/>
                        </a:rPr>
                        <a:t> </a:t>
                      </a:r>
                      <a:r>
                        <a:rPr sz="500" spc="-5" dirty="0">
                          <a:latin typeface="Times New Roman"/>
                          <a:cs typeface="Times New Roman"/>
                        </a:rPr>
                        <a:t>S</a:t>
                      </a:r>
                      <a:r>
                        <a:rPr sz="500" spc="-10" dirty="0">
                          <a:latin typeface="Times New Roman"/>
                          <a:cs typeface="Times New Roman"/>
                        </a:rPr>
                        <a:t>e</a:t>
                      </a:r>
                      <a:r>
                        <a:rPr sz="500" dirty="0">
                          <a:latin typeface="Times New Roman"/>
                          <a:cs typeface="Times New Roman"/>
                        </a:rPr>
                        <a:t>a</a:t>
                      </a:r>
                      <a:r>
                        <a:rPr sz="500" spc="10" dirty="0">
                          <a:latin typeface="Times New Roman"/>
                          <a:cs typeface="Times New Roman"/>
                        </a:rPr>
                        <a:t>r</a:t>
                      </a:r>
                      <a:r>
                        <a:rPr sz="500" spc="-10" dirty="0">
                          <a:latin typeface="Times New Roman"/>
                          <a:cs typeface="Times New Roman"/>
                        </a:rPr>
                        <a:t>c</a:t>
                      </a:r>
                      <a:r>
                        <a:rPr sz="500" spc="10" dirty="0">
                          <a:latin typeface="Times New Roman"/>
                          <a:cs typeface="Times New Roman"/>
                        </a:rPr>
                        <a:t>h</a:t>
                      </a:r>
                      <a:r>
                        <a:rPr sz="500" dirty="0">
                          <a:latin typeface="Times New Roman"/>
                          <a:cs typeface="Times New Roman"/>
                        </a:rPr>
                        <a:t>)</a:t>
                      </a:r>
                      <a:r>
                        <a:rPr sz="500" spc="-30" dirty="0">
                          <a:latin typeface="Times New Roman"/>
                          <a:cs typeface="Times New Roman"/>
                        </a:rPr>
                        <a:t> </a:t>
                      </a:r>
                      <a:r>
                        <a:rPr sz="500" dirty="0">
                          <a:latin typeface="Times New Roman"/>
                          <a:cs typeface="Times New Roman"/>
                        </a:rPr>
                        <a:t>(15,</a:t>
                      </a:r>
                      <a:r>
                        <a:rPr sz="500" spc="-15" dirty="0">
                          <a:latin typeface="Times New Roman"/>
                          <a:cs typeface="Times New Roman"/>
                        </a:rPr>
                        <a:t> </a:t>
                      </a:r>
                      <a:r>
                        <a:rPr sz="500" dirty="0">
                          <a:latin typeface="Times New Roman"/>
                          <a:cs typeface="Times New Roman"/>
                        </a:rPr>
                        <a:t>16)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178435" algn="r">
                        <a:lnSpc>
                          <a:spcPct val="100000"/>
                        </a:lnSpc>
                        <a:spcBef>
                          <a:spcPts val="170"/>
                        </a:spcBef>
                      </a:pPr>
                      <a:r>
                        <a:rPr sz="500" dirty="0">
                          <a:latin typeface="Times New Roman"/>
                          <a:cs typeface="Times New Roman"/>
                        </a:rPr>
                        <a:t>5</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8"/>
                  </a:ext>
                </a:extLst>
              </a:tr>
              <a:tr h="124333">
                <a:tc>
                  <a:txBody>
                    <a:bodyPr/>
                    <a:lstStyle/>
                    <a:p>
                      <a:pPr marL="3175">
                        <a:lnSpc>
                          <a:spcPct val="100000"/>
                        </a:lnSpc>
                        <a:spcBef>
                          <a:spcPts val="170"/>
                        </a:spcBef>
                      </a:pPr>
                      <a:r>
                        <a:rPr sz="500" dirty="0">
                          <a:latin typeface="Times New Roman"/>
                          <a:cs typeface="Times New Roman"/>
                        </a:rPr>
                        <a:t>Micro</a:t>
                      </a:r>
                      <a:r>
                        <a:rPr sz="500" spc="-25" dirty="0">
                          <a:latin typeface="Times New Roman"/>
                          <a:cs typeface="Times New Roman"/>
                        </a:rPr>
                        <a:t> </a:t>
                      </a:r>
                      <a:r>
                        <a:rPr sz="500" spc="-5" dirty="0">
                          <a:latin typeface="Times New Roman"/>
                          <a:cs typeface="Times New Roman"/>
                        </a:rPr>
                        <a:t>Activity</a:t>
                      </a:r>
                      <a:r>
                        <a:rPr sz="500" spc="-10" dirty="0">
                          <a:latin typeface="Times New Roman"/>
                          <a:cs typeface="Times New Roman"/>
                        </a:rPr>
                        <a:t> </a:t>
                      </a:r>
                      <a:r>
                        <a:rPr sz="500" spc="-5" dirty="0">
                          <a:latin typeface="Times New Roman"/>
                          <a:cs typeface="Times New Roman"/>
                        </a:rPr>
                        <a:t>Retrieval</a:t>
                      </a:r>
                      <a:r>
                        <a:rPr sz="500" spc="5" dirty="0">
                          <a:latin typeface="Times New Roman"/>
                          <a:cs typeface="Times New Roman"/>
                        </a:rPr>
                        <a:t> </a:t>
                      </a:r>
                      <a:r>
                        <a:rPr sz="500" dirty="0">
                          <a:latin typeface="Times New Roman"/>
                          <a:cs typeface="Times New Roman"/>
                        </a:rPr>
                        <a:t>Task</a:t>
                      </a:r>
                      <a:r>
                        <a:rPr sz="500" spc="-10" dirty="0">
                          <a:latin typeface="Times New Roman"/>
                          <a:cs typeface="Times New Roman"/>
                        </a:rPr>
                        <a:t> </a:t>
                      </a:r>
                      <a:r>
                        <a:rPr sz="500" spc="-5" dirty="0">
                          <a:latin typeface="Times New Roman"/>
                          <a:cs typeface="Times New Roman"/>
                        </a:rPr>
                        <a:t>(MART)</a:t>
                      </a:r>
                      <a:r>
                        <a:rPr sz="500" spc="-10" dirty="0">
                          <a:latin typeface="Times New Roman"/>
                          <a:cs typeface="Times New Roman"/>
                        </a:rPr>
                        <a:t> </a:t>
                      </a:r>
                      <a:r>
                        <a:rPr sz="500" dirty="0">
                          <a:latin typeface="Times New Roman"/>
                          <a:cs typeface="Times New Roman"/>
                        </a:rPr>
                        <a:t>(15)</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178435" algn="r">
                        <a:lnSpc>
                          <a:spcPct val="100000"/>
                        </a:lnSpc>
                        <a:spcBef>
                          <a:spcPts val="170"/>
                        </a:spcBef>
                      </a:pPr>
                      <a:r>
                        <a:rPr sz="500" dirty="0">
                          <a:latin typeface="Times New Roman"/>
                          <a:cs typeface="Times New Roman"/>
                        </a:rPr>
                        <a:t>5</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9"/>
                  </a:ext>
                </a:extLst>
              </a:tr>
              <a:tr h="124333">
                <a:tc>
                  <a:txBody>
                    <a:bodyPr/>
                    <a:lstStyle/>
                    <a:p>
                      <a:pPr marL="3175">
                        <a:lnSpc>
                          <a:spcPct val="100000"/>
                        </a:lnSpc>
                        <a:spcBef>
                          <a:spcPts val="170"/>
                        </a:spcBef>
                      </a:pPr>
                      <a:r>
                        <a:rPr sz="500" spc="-5" dirty="0">
                          <a:latin typeface="Times New Roman"/>
                          <a:cs typeface="Times New Roman"/>
                        </a:rPr>
                        <a:t>S</a:t>
                      </a:r>
                      <a:r>
                        <a:rPr sz="500" spc="-10" dirty="0">
                          <a:latin typeface="Times New Roman"/>
                          <a:cs typeface="Times New Roman"/>
                        </a:rPr>
                        <a:t>e</a:t>
                      </a:r>
                      <a:r>
                        <a:rPr sz="500" spc="-5" dirty="0">
                          <a:latin typeface="Times New Roman"/>
                          <a:cs typeface="Times New Roman"/>
                        </a:rPr>
                        <a:t>ss</a:t>
                      </a:r>
                      <a:r>
                        <a:rPr sz="500" dirty="0">
                          <a:latin typeface="Times New Roman"/>
                          <a:cs typeface="Times New Roman"/>
                        </a:rPr>
                        <a:t>i</a:t>
                      </a:r>
                      <a:r>
                        <a:rPr sz="500" spc="-15" dirty="0">
                          <a:latin typeface="Times New Roman"/>
                          <a:cs typeface="Times New Roman"/>
                        </a:rPr>
                        <a:t>o</a:t>
                      </a:r>
                      <a:r>
                        <a:rPr sz="500" dirty="0">
                          <a:latin typeface="Times New Roman"/>
                          <a:cs typeface="Times New Roman"/>
                        </a:rPr>
                        <a:t>n</a:t>
                      </a:r>
                      <a:r>
                        <a:rPr sz="500" spc="30" dirty="0">
                          <a:latin typeface="Times New Roman"/>
                          <a:cs typeface="Times New Roman"/>
                        </a:rPr>
                        <a:t> </a:t>
                      </a:r>
                      <a:r>
                        <a:rPr sz="500" spc="-5" dirty="0">
                          <a:latin typeface="Times New Roman"/>
                          <a:cs typeface="Times New Roman"/>
                        </a:rPr>
                        <a:t>S</a:t>
                      </a:r>
                      <a:r>
                        <a:rPr sz="500" spc="-10" dirty="0">
                          <a:latin typeface="Times New Roman"/>
                          <a:cs typeface="Times New Roman"/>
                        </a:rPr>
                        <a:t>e</a:t>
                      </a:r>
                      <a:r>
                        <a:rPr sz="500" dirty="0">
                          <a:latin typeface="Times New Roman"/>
                          <a:cs typeface="Times New Roman"/>
                        </a:rPr>
                        <a:t>a</a:t>
                      </a:r>
                      <a:r>
                        <a:rPr sz="500" spc="10" dirty="0">
                          <a:latin typeface="Times New Roman"/>
                          <a:cs typeface="Times New Roman"/>
                        </a:rPr>
                        <a:t>r</a:t>
                      </a:r>
                      <a:r>
                        <a:rPr sz="500" spc="-10" dirty="0">
                          <a:latin typeface="Times New Roman"/>
                          <a:cs typeface="Times New Roman"/>
                        </a:rPr>
                        <a:t>c</a:t>
                      </a:r>
                      <a:r>
                        <a:rPr sz="500" dirty="0">
                          <a:latin typeface="Times New Roman"/>
                          <a:cs typeface="Times New Roman"/>
                        </a:rPr>
                        <a:t>h</a:t>
                      </a:r>
                      <a:r>
                        <a:rPr sz="500" spc="-20" dirty="0">
                          <a:latin typeface="Times New Roman"/>
                          <a:cs typeface="Times New Roman"/>
                        </a:rPr>
                        <a:t> </a:t>
                      </a:r>
                      <a:r>
                        <a:rPr sz="500" dirty="0">
                          <a:latin typeface="Times New Roman"/>
                          <a:cs typeface="Times New Roman"/>
                        </a:rPr>
                        <a:t>(</a:t>
                      </a:r>
                      <a:r>
                        <a:rPr sz="500" spc="-5" dirty="0">
                          <a:latin typeface="Times New Roman"/>
                          <a:cs typeface="Times New Roman"/>
                        </a:rPr>
                        <a:t>SS</a:t>
                      </a:r>
                      <a:r>
                        <a:rPr sz="500" dirty="0">
                          <a:latin typeface="Times New Roman"/>
                          <a:cs typeface="Times New Roman"/>
                        </a:rPr>
                        <a:t>)</a:t>
                      </a:r>
                      <a:r>
                        <a:rPr sz="500" spc="-5" dirty="0">
                          <a:latin typeface="Times New Roman"/>
                          <a:cs typeface="Times New Roman"/>
                        </a:rPr>
                        <a:t> </a:t>
                      </a:r>
                      <a:r>
                        <a:rPr sz="500" dirty="0">
                          <a:latin typeface="Times New Roman"/>
                          <a:cs typeface="Times New Roman"/>
                        </a:rPr>
                        <a:t>(16)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40"/>
                  </a:ext>
                </a:extLst>
              </a:tr>
              <a:tr h="124333">
                <a:tc>
                  <a:txBody>
                    <a:bodyPr/>
                    <a:lstStyle/>
                    <a:p>
                      <a:pPr marL="3175">
                        <a:lnSpc>
                          <a:spcPct val="100000"/>
                        </a:lnSpc>
                        <a:spcBef>
                          <a:spcPts val="170"/>
                        </a:spcBef>
                      </a:pPr>
                      <a:r>
                        <a:rPr sz="500" spc="-5" dirty="0">
                          <a:latin typeface="Times New Roman"/>
                          <a:cs typeface="Times New Roman"/>
                        </a:rPr>
                        <a:t>Reading </a:t>
                      </a:r>
                      <a:r>
                        <a:rPr sz="500" dirty="0">
                          <a:latin typeface="Times New Roman"/>
                          <a:cs typeface="Times New Roman"/>
                        </a:rPr>
                        <a:t>Comprehension</a:t>
                      </a:r>
                      <a:r>
                        <a:rPr sz="500" spc="-15" dirty="0">
                          <a:latin typeface="Times New Roman"/>
                          <a:cs typeface="Times New Roman"/>
                        </a:rPr>
                        <a:t> </a:t>
                      </a:r>
                      <a:r>
                        <a:rPr sz="500" spc="-10" dirty="0">
                          <a:latin typeface="Times New Roman"/>
                          <a:cs typeface="Times New Roman"/>
                        </a:rPr>
                        <a:t>for</a:t>
                      </a:r>
                      <a:r>
                        <a:rPr sz="500" spc="10" dirty="0">
                          <a:latin typeface="Times New Roman"/>
                          <a:cs typeface="Times New Roman"/>
                        </a:rPr>
                        <a:t> </a:t>
                      </a:r>
                      <a:r>
                        <a:rPr sz="500" spc="-5" dirty="0">
                          <a:latin typeface="Times New Roman"/>
                          <a:cs typeface="Times New Roman"/>
                        </a:rPr>
                        <a:t>Information</a:t>
                      </a:r>
                      <a:r>
                        <a:rPr sz="500" spc="-30" dirty="0">
                          <a:latin typeface="Times New Roman"/>
                          <a:cs typeface="Times New Roman"/>
                        </a:rPr>
                        <a:t> </a:t>
                      </a:r>
                      <a:r>
                        <a:rPr sz="500" spc="-5" dirty="0">
                          <a:latin typeface="Times New Roman"/>
                          <a:cs typeface="Times New Roman"/>
                        </a:rPr>
                        <a:t>Retrieval</a:t>
                      </a:r>
                      <a:r>
                        <a:rPr sz="500" dirty="0">
                          <a:latin typeface="Times New Roman"/>
                          <a:cs typeface="Times New Roman"/>
                        </a:rPr>
                        <a:t> </a:t>
                      </a:r>
                      <a:r>
                        <a:rPr sz="500" spc="-5" dirty="0">
                          <a:latin typeface="Times New Roman"/>
                          <a:cs typeface="Times New Roman"/>
                        </a:rPr>
                        <a:t>(RCIR)</a:t>
                      </a:r>
                      <a:r>
                        <a:rPr sz="500" spc="20" dirty="0">
                          <a:latin typeface="Times New Roman"/>
                          <a:cs typeface="Times New Roman"/>
                        </a:rPr>
                        <a:t> </a:t>
                      </a:r>
                      <a:r>
                        <a:rPr sz="500" dirty="0">
                          <a:latin typeface="Times New Roman"/>
                          <a:cs typeface="Times New Roman"/>
                        </a:rPr>
                        <a:t>(16)</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70"/>
                        </a:spcBef>
                      </a:pPr>
                      <a:r>
                        <a:rPr sz="500" dirty="0">
                          <a:latin typeface="Times New Roman"/>
                          <a:cs typeface="Times New Roman"/>
                        </a:rPr>
                        <a:t>3</a:t>
                      </a:r>
                      <a:endParaRPr sz="500">
                        <a:latin typeface="Times New Roman"/>
                        <a:cs typeface="Times New Roman"/>
                      </a:endParaRPr>
                    </a:p>
                  </a:txBody>
                  <a:tcPr marL="0" marR="0" marT="2159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41"/>
                  </a:ext>
                </a:extLst>
              </a:tr>
              <a:tr h="143824">
                <a:tc>
                  <a:txBody>
                    <a:bodyPr/>
                    <a:lstStyle/>
                    <a:p>
                      <a:pPr marL="3175">
                        <a:lnSpc>
                          <a:spcPct val="100000"/>
                        </a:lnSpc>
                        <a:spcBef>
                          <a:spcPts val="240"/>
                        </a:spcBef>
                      </a:pPr>
                      <a:r>
                        <a:rPr sz="500" spc="-5" dirty="0">
                          <a:latin typeface="Times New Roman"/>
                          <a:cs typeface="Times New Roman"/>
                        </a:rPr>
                        <a:t>Unbiased</a:t>
                      </a:r>
                      <a:r>
                        <a:rPr sz="500" spc="15" dirty="0">
                          <a:latin typeface="Times New Roman"/>
                          <a:cs typeface="Times New Roman"/>
                        </a:rPr>
                        <a:t> </a:t>
                      </a:r>
                      <a:r>
                        <a:rPr sz="500" dirty="0">
                          <a:latin typeface="Times New Roman"/>
                          <a:cs typeface="Times New Roman"/>
                        </a:rPr>
                        <a:t>Learning</a:t>
                      </a:r>
                      <a:r>
                        <a:rPr sz="500" spc="-45" dirty="0">
                          <a:latin typeface="Times New Roman"/>
                          <a:cs typeface="Times New Roman"/>
                        </a:rPr>
                        <a:t> </a:t>
                      </a:r>
                      <a:r>
                        <a:rPr sz="500" dirty="0">
                          <a:latin typeface="Times New Roman"/>
                          <a:cs typeface="Times New Roman"/>
                        </a:rPr>
                        <a:t>to</a:t>
                      </a:r>
                      <a:r>
                        <a:rPr sz="500" spc="-5" dirty="0">
                          <a:latin typeface="Times New Roman"/>
                          <a:cs typeface="Times New Roman"/>
                        </a:rPr>
                        <a:t> </a:t>
                      </a:r>
                      <a:r>
                        <a:rPr sz="500" dirty="0">
                          <a:latin typeface="Times New Roman"/>
                          <a:cs typeface="Times New Roman"/>
                        </a:rPr>
                        <a:t>Ranking</a:t>
                      </a:r>
                      <a:r>
                        <a:rPr sz="500" spc="-30" dirty="0">
                          <a:latin typeface="Times New Roman"/>
                          <a:cs typeface="Times New Roman"/>
                        </a:rPr>
                        <a:t> </a:t>
                      </a:r>
                      <a:r>
                        <a:rPr sz="500" spc="-5" dirty="0">
                          <a:latin typeface="Times New Roman"/>
                          <a:cs typeface="Times New Roman"/>
                        </a:rPr>
                        <a:t>Evaluation</a:t>
                      </a:r>
                      <a:r>
                        <a:rPr sz="500" spc="-20" dirty="0">
                          <a:latin typeface="Times New Roman"/>
                          <a:cs typeface="Times New Roman"/>
                        </a:rPr>
                        <a:t> </a:t>
                      </a:r>
                      <a:r>
                        <a:rPr sz="500" dirty="0">
                          <a:latin typeface="Times New Roman"/>
                          <a:cs typeface="Times New Roman"/>
                        </a:rPr>
                        <a:t>Task</a:t>
                      </a:r>
                      <a:r>
                        <a:rPr sz="500" spc="-20" dirty="0">
                          <a:latin typeface="Times New Roman"/>
                          <a:cs typeface="Times New Roman"/>
                        </a:rPr>
                        <a:t> </a:t>
                      </a:r>
                      <a:r>
                        <a:rPr sz="500" spc="-5" dirty="0">
                          <a:latin typeface="Times New Roman"/>
                          <a:cs typeface="Times New Roman"/>
                        </a:rPr>
                        <a:t>(ULTRE) </a:t>
                      </a:r>
                      <a:r>
                        <a:rPr sz="500" dirty="0">
                          <a:latin typeface="Times New Roman"/>
                          <a:cs typeface="Times New Roman"/>
                        </a:rPr>
                        <a:t>(16)</a:t>
                      </a:r>
                      <a:endParaRPr sz="500">
                        <a:latin typeface="Times New Roman"/>
                        <a:cs typeface="Times New Roman"/>
                      </a:endParaRPr>
                    </a:p>
                  </a:txBody>
                  <a:tcPr marL="0" marR="0" marT="30480" marB="0">
                    <a:lnT w="6350">
                      <a:solidFill>
                        <a:srgbClr val="000000"/>
                      </a:solidFill>
                      <a:prstDash val="solid"/>
                    </a:lnT>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solidFill>
                      <a:srgbClr val="D9D9D9"/>
                    </a:solidFill>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T w="6350">
                      <a:solidFill>
                        <a:srgbClr val="000000"/>
                      </a:solidFill>
                      <a:prstDash val="solid"/>
                    </a:lnT>
                    <a:lnB w="12700">
                      <a:solidFill>
                        <a:srgbClr val="000000"/>
                      </a:solidFill>
                      <a:prstDash val="solid"/>
                    </a:lnB>
                    <a:solidFill>
                      <a:srgbClr val="D9D9D9"/>
                    </a:solidFill>
                  </a:tcPr>
                </a:tc>
                <a:tc>
                  <a:txBody>
                    <a:bodyPr/>
                    <a:lstStyle/>
                    <a:p>
                      <a:pPr algn="ctr">
                        <a:lnSpc>
                          <a:spcPct val="100000"/>
                        </a:lnSpc>
                        <a:spcBef>
                          <a:spcPts val="240"/>
                        </a:spcBef>
                      </a:pPr>
                      <a:r>
                        <a:rPr sz="500" dirty="0">
                          <a:latin typeface="Times New Roman"/>
                          <a:cs typeface="Times New Roman"/>
                        </a:rPr>
                        <a:t>2</a:t>
                      </a:r>
                    </a:p>
                  </a:txBody>
                  <a:tcPr marL="0" marR="0" marT="30480" marB="0">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42"/>
                  </a:ext>
                </a:extLst>
              </a:tr>
            </a:tbl>
          </a:graphicData>
        </a:graphic>
      </p:graphicFrame>
    </p:spTree>
    <p:extLst>
      <p:ext uri="{BB962C8B-B14F-4D97-AF65-F5344CB8AC3E}">
        <p14:creationId xmlns:p14="http://schemas.microsoft.com/office/powerpoint/2010/main" val="191204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8837-5A9C-378D-A0A6-C56CD6860FFE}"/>
              </a:ext>
            </a:extLst>
          </p:cNvPr>
          <p:cNvSpPr>
            <a:spLocks noGrp="1"/>
          </p:cNvSpPr>
          <p:nvPr>
            <p:ph type="title"/>
          </p:nvPr>
        </p:nvSpPr>
        <p:spPr>
          <a:xfrm>
            <a:off x="534389" y="135105"/>
            <a:ext cx="11222181" cy="742226"/>
          </a:xfrm>
        </p:spPr>
        <p:txBody>
          <a:bodyPr>
            <a:normAutofit fontScale="90000"/>
          </a:bodyPr>
          <a:lstStyle/>
          <a:p>
            <a:r>
              <a:rPr lang="en-US" dirty="0"/>
              <a:t>History of NTCIR-16 Tasks</a:t>
            </a:r>
          </a:p>
        </p:txBody>
      </p:sp>
      <p:sp>
        <p:nvSpPr>
          <p:cNvPr id="4" name="Slide Number Placeholder 3">
            <a:extLst>
              <a:ext uri="{FF2B5EF4-FFF2-40B4-BE49-F238E27FC236}">
                <a16:creationId xmlns:a16="http://schemas.microsoft.com/office/drawing/2014/main" id="{A6EC9EA1-71A3-8AB5-FC71-B7E7465793B8}"/>
              </a:ext>
            </a:extLst>
          </p:cNvPr>
          <p:cNvSpPr>
            <a:spLocks noGrp="1"/>
          </p:cNvSpPr>
          <p:nvPr>
            <p:ph type="sldNum" sz="quarter" idx="12"/>
          </p:nvPr>
        </p:nvSpPr>
        <p:spPr/>
        <p:txBody>
          <a:bodyPr/>
          <a:lstStyle/>
          <a:p>
            <a:fld id="{5D6FF71F-CF6A-4C46-8F9B-61D49EEA70E3}" type="slidenum">
              <a:rPr lang="en-US" smtClean="0"/>
              <a:t>8</a:t>
            </a:fld>
            <a:endParaRPr lang="en-US"/>
          </a:p>
        </p:txBody>
      </p:sp>
      <p:sp>
        <p:nvSpPr>
          <p:cNvPr id="6" name="TextBox 5">
            <a:extLst>
              <a:ext uri="{FF2B5EF4-FFF2-40B4-BE49-F238E27FC236}">
                <a16:creationId xmlns:a16="http://schemas.microsoft.com/office/drawing/2014/main" id="{98DF6469-708D-1CBF-952E-C64938966677}"/>
              </a:ext>
            </a:extLst>
          </p:cNvPr>
          <p:cNvSpPr txBox="1"/>
          <p:nvPr/>
        </p:nvSpPr>
        <p:spPr>
          <a:xfrm>
            <a:off x="2557875" y="6613857"/>
            <a:ext cx="7076250"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err="1">
                <a:solidFill>
                  <a:schemeClr val="bg1">
                    <a:lumMod val="75000"/>
                  </a:schemeClr>
                </a:solidFill>
              </a:rPr>
              <a:t>Takehiro</a:t>
            </a:r>
            <a:r>
              <a:rPr lang="en-US" sz="1200" dirty="0">
                <a:solidFill>
                  <a:schemeClr val="bg1">
                    <a:lumMod val="75000"/>
                  </a:schemeClr>
                </a:solidFill>
              </a:rPr>
              <a:t> Yamamoto and </a:t>
            </a:r>
            <a:r>
              <a:rPr lang="en-US" sz="1200" dirty="0" err="1">
                <a:solidFill>
                  <a:schemeClr val="bg1">
                    <a:lumMod val="75000"/>
                  </a:schemeClr>
                </a:solidFill>
              </a:rPr>
              <a:t>Zhicheng</a:t>
            </a:r>
            <a:r>
              <a:rPr lang="en-US" sz="1200" dirty="0">
                <a:solidFill>
                  <a:schemeClr val="bg1">
                    <a:lumMod val="75000"/>
                  </a:schemeClr>
                </a:solidFill>
              </a:rPr>
              <a:t> Dou (2022), Overview of NTCIR-16, NTCIR-16 Proceedings</a:t>
            </a:r>
          </a:p>
        </p:txBody>
      </p:sp>
      <p:pic>
        <p:nvPicPr>
          <p:cNvPr id="13" name="Picture 12">
            <a:extLst>
              <a:ext uri="{FF2B5EF4-FFF2-40B4-BE49-F238E27FC236}">
                <a16:creationId xmlns:a16="http://schemas.microsoft.com/office/drawing/2014/main" id="{D499B9E6-CC88-4772-70EA-E190065D1E11}"/>
              </a:ext>
            </a:extLst>
          </p:cNvPr>
          <p:cNvPicPr>
            <a:picLocks noChangeAspect="1"/>
          </p:cNvPicPr>
          <p:nvPr/>
        </p:nvPicPr>
        <p:blipFill>
          <a:blip r:embed="rId2"/>
          <a:stretch>
            <a:fillRect/>
          </a:stretch>
        </p:blipFill>
        <p:spPr>
          <a:xfrm>
            <a:off x="2209800" y="1038418"/>
            <a:ext cx="7772400" cy="5414352"/>
          </a:xfrm>
          <a:prstGeom prst="rect">
            <a:avLst/>
          </a:prstGeom>
        </p:spPr>
      </p:pic>
      <p:sp>
        <p:nvSpPr>
          <p:cNvPr id="17" name="圓角矩形 134">
            <a:extLst>
              <a:ext uri="{FF2B5EF4-FFF2-40B4-BE49-F238E27FC236}">
                <a16:creationId xmlns:a16="http://schemas.microsoft.com/office/drawing/2014/main" id="{7EFC4DB9-09A6-0166-5D97-240F56484BFE}"/>
              </a:ext>
            </a:extLst>
          </p:cNvPr>
          <p:cNvSpPr/>
          <p:nvPr/>
        </p:nvSpPr>
        <p:spPr>
          <a:xfrm>
            <a:off x="2209800" y="4086225"/>
            <a:ext cx="7772400" cy="985838"/>
          </a:xfrm>
          <a:prstGeom prst="roundRect">
            <a:avLst>
              <a:gd name="adj" fmla="val 556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ln w="0"/>
              <a:solidFill>
                <a:schemeClr val="tx1"/>
              </a:solidFill>
            </a:endParaRPr>
          </a:p>
        </p:txBody>
      </p:sp>
    </p:spTree>
    <p:extLst>
      <p:ext uri="{BB962C8B-B14F-4D97-AF65-F5344CB8AC3E}">
        <p14:creationId xmlns:p14="http://schemas.microsoft.com/office/powerpoint/2010/main" val="321562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8837-5A9C-378D-A0A6-C56CD6860FFE}"/>
              </a:ext>
            </a:extLst>
          </p:cNvPr>
          <p:cNvSpPr>
            <a:spLocks noGrp="1"/>
          </p:cNvSpPr>
          <p:nvPr>
            <p:ph type="title"/>
          </p:nvPr>
        </p:nvSpPr>
        <p:spPr>
          <a:xfrm>
            <a:off x="534389" y="135105"/>
            <a:ext cx="11222181" cy="742226"/>
          </a:xfrm>
        </p:spPr>
        <p:txBody>
          <a:bodyPr>
            <a:normAutofit fontScale="90000"/>
          </a:bodyPr>
          <a:lstStyle/>
          <a:p>
            <a:r>
              <a:rPr lang="en-US" dirty="0"/>
              <a:t>Information Retrieval + NLP </a:t>
            </a:r>
          </a:p>
        </p:txBody>
      </p:sp>
      <p:sp>
        <p:nvSpPr>
          <p:cNvPr id="4" name="Slide Number Placeholder 3">
            <a:extLst>
              <a:ext uri="{FF2B5EF4-FFF2-40B4-BE49-F238E27FC236}">
                <a16:creationId xmlns:a16="http://schemas.microsoft.com/office/drawing/2014/main" id="{A6EC9EA1-71A3-8AB5-FC71-B7E7465793B8}"/>
              </a:ext>
            </a:extLst>
          </p:cNvPr>
          <p:cNvSpPr>
            <a:spLocks noGrp="1"/>
          </p:cNvSpPr>
          <p:nvPr>
            <p:ph type="sldNum" sz="quarter" idx="12"/>
          </p:nvPr>
        </p:nvSpPr>
        <p:spPr/>
        <p:txBody>
          <a:bodyPr/>
          <a:lstStyle/>
          <a:p>
            <a:fld id="{5D6FF71F-CF6A-4C46-8F9B-61D49EEA70E3}" type="slidenum">
              <a:rPr lang="en-US" smtClean="0"/>
              <a:t>9</a:t>
            </a:fld>
            <a:endParaRPr lang="en-US"/>
          </a:p>
        </p:txBody>
      </p:sp>
      <p:sp>
        <p:nvSpPr>
          <p:cNvPr id="6" name="TextBox 5">
            <a:extLst>
              <a:ext uri="{FF2B5EF4-FFF2-40B4-BE49-F238E27FC236}">
                <a16:creationId xmlns:a16="http://schemas.microsoft.com/office/drawing/2014/main" id="{98DF6469-708D-1CBF-952E-C64938966677}"/>
              </a:ext>
            </a:extLst>
          </p:cNvPr>
          <p:cNvSpPr txBox="1"/>
          <p:nvPr/>
        </p:nvSpPr>
        <p:spPr>
          <a:xfrm>
            <a:off x="2557875" y="6613857"/>
            <a:ext cx="7076250"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err="1">
                <a:solidFill>
                  <a:schemeClr val="bg1">
                    <a:lumMod val="75000"/>
                  </a:schemeClr>
                </a:solidFill>
              </a:rPr>
              <a:t>Takehiro</a:t>
            </a:r>
            <a:r>
              <a:rPr lang="en-US" sz="1200" dirty="0">
                <a:solidFill>
                  <a:schemeClr val="bg1">
                    <a:lumMod val="75000"/>
                  </a:schemeClr>
                </a:solidFill>
              </a:rPr>
              <a:t> Yamamoto and </a:t>
            </a:r>
            <a:r>
              <a:rPr lang="en-US" sz="1200" dirty="0" err="1">
                <a:solidFill>
                  <a:schemeClr val="bg1">
                    <a:lumMod val="75000"/>
                  </a:schemeClr>
                </a:solidFill>
              </a:rPr>
              <a:t>Zhicheng</a:t>
            </a:r>
            <a:r>
              <a:rPr lang="en-US" sz="1200" dirty="0">
                <a:solidFill>
                  <a:schemeClr val="bg1">
                    <a:lumMod val="75000"/>
                  </a:schemeClr>
                </a:solidFill>
              </a:rPr>
              <a:t> Dou (2022), Overview of NTCIR-16, NTCIR-16 Proceedings</a:t>
            </a:r>
          </a:p>
        </p:txBody>
      </p:sp>
      <p:pic>
        <p:nvPicPr>
          <p:cNvPr id="16" name="Picture 15">
            <a:extLst>
              <a:ext uri="{FF2B5EF4-FFF2-40B4-BE49-F238E27FC236}">
                <a16:creationId xmlns:a16="http://schemas.microsoft.com/office/drawing/2014/main" id="{4E983B87-BA11-7E8E-D319-DBFC4A61F7EB}"/>
              </a:ext>
            </a:extLst>
          </p:cNvPr>
          <p:cNvPicPr>
            <a:picLocks noChangeAspect="1"/>
          </p:cNvPicPr>
          <p:nvPr/>
        </p:nvPicPr>
        <p:blipFill>
          <a:blip r:embed="rId2"/>
          <a:stretch>
            <a:fillRect/>
          </a:stretch>
        </p:blipFill>
        <p:spPr>
          <a:xfrm>
            <a:off x="2554518" y="877331"/>
            <a:ext cx="7195726" cy="5684913"/>
          </a:xfrm>
          <a:prstGeom prst="rect">
            <a:avLst/>
          </a:prstGeom>
        </p:spPr>
      </p:pic>
      <p:sp>
        <p:nvSpPr>
          <p:cNvPr id="5" name="圓角矩形 134">
            <a:extLst>
              <a:ext uri="{FF2B5EF4-FFF2-40B4-BE49-F238E27FC236}">
                <a16:creationId xmlns:a16="http://schemas.microsoft.com/office/drawing/2014/main" id="{DFA490A5-70E6-7460-A89B-B5E8AA778923}"/>
              </a:ext>
            </a:extLst>
          </p:cNvPr>
          <p:cNvSpPr/>
          <p:nvPr/>
        </p:nvSpPr>
        <p:spPr>
          <a:xfrm>
            <a:off x="5061059" y="4544516"/>
            <a:ext cx="1969327" cy="1556481"/>
          </a:xfrm>
          <a:prstGeom prst="roundRect">
            <a:avLst>
              <a:gd name="adj" fmla="val 5561"/>
            </a:avLst>
          </a:prstGeom>
          <a:noFill/>
          <a:ln w="381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ln w="0"/>
              <a:solidFill>
                <a:schemeClr val="tx1"/>
              </a:solidFill>
            </a:endParaRPr>
          </a:p>
        </p:txBody>
      </p:sp>
      <p:sp>
        <p:nvSpPr>
          <p:cNvPr id="7" name="圓角矩形 134">
            <a:extLst>
              <a:ext uri="{FF2B5EF4-FFF2-40B4-BE49-F238E27FC236}">
                <a16:creationId xmlns:a16="http://schemas.microsoft.com/office/drawing/2014/main" id="{BC94C686-7DBC-381A-FDF4-50B3FD5CE838}"/>
              </a:ext>
            </a:extLst>
          </p:cNvPr>
          <p:cNvSpPr/>
          <p:nvPr/>
        </p:nvSpPr>
        <p:spPr>
          <a:xfrm>
            <a:off x="7749915" y="3542674"/>
            <a:ext cx="1735432" cy="744513"/>
          </a:xfrm>
          <a:prstGeom prst="roundRect">
            <a:avLst>
              <a:gd name="adj" fmla="val 5561"/>
            </a:avLst>
          </a:prstGeom>
          <a:noFill/>
          <a:ln w="381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ln w="0"/>
              <a:solidFill>
                <a:schemeClr val="tx1"/>
              </a:solidFill>
            </a:endParaRPr>
          </a:p>
        </p:txBody>
      </p:sp>
    </p:spTree>
    <p:extLst>
      <p:ext uri="{BB962C8B-B14F-4D97-AF65-F5344CB8AC3E}">
        <p14:creationId xmlns:p14="http://schemas.microsoft.com/office/powerpoint/2010/main" val="3447731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10648</TotalTime>
  <Words>5827</Words>
  <Application>Microsoft Macintosh PowerPoint</Application>
  <PresentationFormat>Widescreen</PresentationFormat>
  <Paragraphs>870</Paragraphs>
  <Slides>60</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Arial Unicode MS</vt:lpstr>
      <vt:lpstr>Heiti TC Medium</vt:lpstr>
      <vt:lpstr>Heiti TC Medium</vt:lpstr>
      <vt:lpstr>Arial</vt:lpstr>
      <vt:lpstr>Arimo</vt:lpstr>
      <vt:lpstr>Calibri</vt:lpstr>
      <vt:lpstr>Calibri Light</vt:lpstr>
      <vt:lpstr>Consolas</vt:lpstr>
      <vt:lpstr>Courier New</vt:lpstr>
      <vt:lpstr>Helvetica Neue LT Std 65 Medium</vt:lpstr>
      <vt:lpstr>Times New Roman</vt:lpstr>
      <vt:lpstr>Office Theme</vt:lpstr>
      <vt:lpstr>NTCIR Evaluation of Dialogue System and Financial Technology</vt:lpstr>
      <vt:lpstr>戴敏育 博士  (Min-Yuh Day, Ph.D.)</vt:lpstr>
      <vt:lpstr>Outline</vt:lpstr>
      <vt:lpstr>NTCIR</vt:lpstr>
      <vt:lpstr>Why NTCIR Evaluation Forum?</vt:lpstr>
      <vt:lpstr>NTCIR Evaluation Forum</vt:lpstr>
      <vt:lpstr>History of NTCIR Tasks</vt:lpstr>
      <vt:lpstr>History of NTCIR-16 Tasks</vt:lpstr>
      <vt:lpstr>Information Retrieval + NLP </vt:lpstr>
      <vt:lpstr>DialEval-2 (Dialogue Evaluation)  Evaluation of the quality of  a customer-helpdesk dialogue</vt:lpstr>
      <vt:lpstr>FinNum-3  (Investor’s and Manager’s Fine-grained Claim Detection)  Fine-grained understanding of claims in financial documents Investors always make a claim with an estimation</vt:lpstr>
      <vt:lpstr>The 17th NTCIR (2022 - 2023) Evaluation of Information Access Technologies July 2022 - December 2023</vt:lpstr>
      <vt:lpstr>The 17th NTCIR (2022 - 2023) Evaluation of Information Access Technologies July 2022 - December 2023</vt:lpstr>
      <vt:lpstr>PowerPoint Presentation</vt:lpstr>
      <vt:lpstr>IMTKU Textual Entailment System for  Recognizing Inference in Text  at NTCIR-10 RITE-2</vt:lpstr>
      <vt:lpstr>PowerPoint Presentation</vt:lpstr>
      <vt:lpstr>IMTKU Question Answering System for  World History Exams at NTCIR-12 QA Lab2</vt:lpstr>
      <vt:lpstr>IMTKU Question Answering System for  World History Exams at NTCIR-13 QALab-3</vt:lpstr>
      <vt:lpstr>IMTKU Emotional Dialogue System for  Short Text Conversation at NTCIR-14 STC-3 (CECG) Task</vt:lpstr>
      <vt:lpstr>IMTKU Multi-Turn Dialogue System Evaluation  at the NTCIR-15 DialEval-1  Dialogue Quality and Nugget Detection</vt:lpstr>
      <vt:lpstr>PowerPoint Presentation</vt:lpstr>
      <vt:lpstr>PowerPoint Presentation</vt:lpstr>
      <vt:lpstr>NTCIR-16 Best Oral Presentation Award Recipients</vt:lpstr>
      <vt:lpstr>NTCIR-16 Best Poster Presentation Award Recipients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Highlights</vt:lpstr>
      <vt:lpstr>IMNTPU Research Architecture for NTCIR-16 FinNum-3</vt:lpstr>
      <vt:lpstr>Proposed Method </vt:lpstr>
      <vt:lpstr>Fine-tuning of XLM-RoBERTa for IMNTPU at FinNum-3</vt:lpstr>
      <vt:lpstr>PowerPoint Presentation</vt:lpstr>
      <vt:lpstr>IMNTPU2- Double Redaction</vt:lpstr>
      <vt:lpstr>Double Redaction- English</vt:lpstr>
      <vt:lpstr>Double Redaction- Chinese</vt:lpstr>
      <vt:lpstr>IMNTPU3- Translation </vt:lpstr>
      <vt:lpstr>Performance- Chinese</vt:lpstr>
      <vt:lpstr>Performance- English</vt:lpstr>
      <vt:lpstr>Conclusions</vt:lpstr>
      <vt:lpstr>Contribution</vt:lpstr>
      <vt:lpstr>PowerPoint Presentation</vt:lpstr>
      <vt:lpstr>Summary</vt:lpstr>
      <vt:lpstr>Acknowledgments: Research Projects</vt:lpstr>
      <vt:lpstr>NTCIR Evaluation of Dialogue System and Financial Technology</vt:lpstr>
      <vt:lpstr>References</vt:lpstr>
    </vt:vector>
  </TitlesOfParts>
  <Manager/>
  <Company>NTPU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NTCIR Evaluation of Dialogue System and Financial Technology</dc:title>
  <dc:subject/>
  <dc:creator>MYDAY</dc:creator>
  <cp:keywords>NTCIR, Evaluation, Dialogue System, Financial Technology</cp:keywords>
  <dc:description>NTCIR Evaluation of Dialogue System and Financial Technology</dc:description>
  <cp:lastModifiedBy>imyday@gmail.com</cp:lastModifiedBy>
  <cp:revision>618</cp:revision>
  <cp:lastPrinted>2020-12-23T14:44:17Z</cp:lastPrinted>
  <dcterms:created xsi:type="dcterms:W3CDTF">2019-09-12T03:09:52Z</dcterms:created>
  <dcterms:modified xsi:type="dcterms:W3CDTF">2022-09-16T07:51:53Z</dcterms:modified>
  <cp:category/>
</cp:coreProperties>
</file>