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72" r:id="rId2"/>
    <p:sldId id="3871" r:id="rId3"/>
    <p:sldId id="273" r:id="rId4"/>
    <p:sldId id="3823" r:id="rId5"/>
    <p:sldId id="3825" r:id="rId6"/>
    <p:sldId id="3967" r:id="rId7"/>
    <p:sldId id="3416" r:id="rId8"/>
    <p:sldId id="3314" r:id="rId9"/>
    <p:sldId id="3417" r:id="rId10"/>
    <p:sldId id="3834" r:id="rId11"/>
    <p:sldId id="3818" r:id="rId12"/>
    <p:sldId id="3835" r:id="rId13"/>
    <p:sldId id="3837" r:id="rId14"/>
    <p:sldId id="3899" r:id="rId15"/>
    <p:sldId id="3970" r:id="rId16"/>
    <p:sldId id="3902" r:id="rId17"/>
    <p:sldId id="3903" r:id="rId18"/>
    <p:sldId id="3904" r:id="rId19"/>
    <p:sldId id="3905" r:id="rId20"/>
    <p:sldId id="3906" r:id="rId21"/>
    <p:sldId id="3907" r:id="rId22"/>
    <p:sldId id="3908" r:id="rId23"/>
    <p:sldId id="3909" r:id="rId24"/>
    <p:sldId id="3910" r:id="rId25"/>
    <p:sldId id="3911" r:id="rId26"/>
    <p:sldId id="4131" r:id="rId27"/>
    <p:sldId id="4127" r:id="rId28"/>
    <p:sldId id="4126" r:id="rId29"/>
    <p:sldId id="4129" r:id="rId30"/>
    <p:sldId id="4123" r:id="rId31"/>
    <p:sldId id="4084" r:id="rId32"/>
    <p:sldId id="4020" r:id="rId33"/>
    <p:sldId id="4042" r:id="rId34"/>
    <p:sldId id="4022" r:id="rId35"/>
    <p:sldId id="4023" r:id="rId36"/>
    <p:sldId id="4024" r:id="rId37"/>
    <p:sldId id="4118" r:id="rId38"/>
    <p:sldId id="4117" r:id="rId39"/>
    <p:sldId id="4025" r:id="rId40"/>
    <p:sldId id="4026" r:id="rId41"/>
    <p:sldId id="4027" r:id="rId42"/>
    <p:sldId id="4028" r:id="rId43"/>
    <p:sldId id="4029" r:id="rId44"/>
    <p:sldId id="4030" r:id="rId45"/>
    <p:sldId id="4031" r:id="rId46"/>
    <p:sldId id="4032" r:id="rId47"/>
    <p:sldId id="4033" r:id="rId48"/>
    <p:sldId id="4034" r:id="rId49"/>
    <p:sldId id="4035" r:id="rId50"/>
    <p:sldId id="4036" r:id="rId51"/>
    <p:sldId id="4037" r:id="rId52"/>
    <p:sldId id="4038" r:id="rId53"/>
    <p:sldId id="4043" r:id="rId54"/>
    <p:sldId id="4044" r:id="rId55"/>
    <p:sldId id="4045" r:id="rId56"/>
    <p:sldId id="4046" r:id="rId57"/>
    <p:sldId id="4047" r:id="rId58"/>
    <p:sldId id="4049" r:id="rId59"/>
    <p:sldId id="4050" r:id="rId60"/>
    <p:sldId id="4051" r:id="rId61"/>
    <p:sldId id="4053" r:id="rId62"/>
    <p:sldId id="4125" r:id="rId63"/>
    <p:sldId id="3821" r:id="rId64"/>
    <p:sldId id="4130" r:id="rId65"/>
    <p:sldId id="3971" r:id="rId66"/>
    <p:sldId id="279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5493"/>
    <a:srgbClr val="FFD579"/>
    <a:srgbClr val="A9D18E"/>
    <a:srgbClr val="D883FF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5"/>
    <p:restoredTop sz="90691"/>
  </p:normalViewPr>
  <p:slideViewPr>
    <p:cSldViewPr snapToGrid="0" snapToObjects="1">
      <p:cViewPr varScale="1">
        <p:scale>
          <a:sx n="68" d="100"/>
          <a:sy n="68" d="100"/>
        </p:scale>
        <p:origin x="24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6/25/22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2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6/25/22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6/25/22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6/25/22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6/25/22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6/25/22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6/25/22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oOeHTp2pg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oOeHTp2pg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://www.mis.ntpu.edu.tw/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hyperlink" Target="https://www.ntpu.edu.tw/" TargetMode="External"/><Relationship Id="rId17" Type="http://schemas.openxmlformats.org/officeDocument/2006/relationships/image" Target="../media/image12.jpg"/><Relationship Id="rId2" Type="http://schemas.openxmlformats.org/officeDocument/2006/relationships/image" Target="../media/image4.jpeg"/><Relationship Id="rId16" Type="http://schemas.openxmlformats.org/officeDocument/2006/relationships/hyperlink" Target="https://web.ntpu.edu.tw/~myda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7.tiff"/><Relationship Id="rId15" Type="http://schemas.openxmlformats.org/officeDocument/2006/relationships/hyperlink" Target="http://mail.im.tku.edu.tw/~myday/" TargetMode="External"/><Relationship Id="rId10" Type="http://schemas.openxmlformats.org/officeDocument/2006/relationships/hyperlink" Target="https://web.ntpu.edu.tw/~myday/cindex.htm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hyperlink" Target="http://www.mis.ntpu.edu.tw/en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getting-started/projects/build-serverless-web-app-lambda-apigateway-s3-dynamodb-cognito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getting-started/projects/build-serverless-web-app-lambda-apigateway-s3-dynamodb-cognito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s3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s3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aws.amazon.com/s3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aws.amazon.com/s3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7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.jpeg"/><Relationship Id="rId5" Type="http://schemas.openxmlformats.org/officeDocument/2006/relationships/image" Target="../media/image5.jp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wsacademy.instructure.com/courses/18745/modules/items/1536169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wsacademy.instructure.com/courses/18745/modules/items/1536169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doc/reprints?id=1-271OE4VR&amp;ct=210802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40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40.png"/><Relationship Id="rId2" Type="http://schemas.openxmlformats.org/officeDocument/2006/relationships/hyperlink" Target="https://awsacademy.instructure.com/courses/18745/modules/items/15361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81.png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aws.amazon.com/training/course-descriptions/cloud-practitioner-essentials/" TargetMode="External"/><Relationship Id="rId3" Type="http://schemas.openxmlformats.org/officeDocument/2006/relationships/hyperlink" Target="https://www.aws.training/" TargetMode="External"/><Relationship Id="rId7" Type="http://schemas.openxmlformats.org/officeDocument/2006/relationships/hyperlink" Target="https://aws.amazon.com/certification/certified-solutions-architect-associate/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s://aws.amazon.com/training/awsacadem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certification/certified-cloud-practitioner/" TargetMode="External"/><Relationship Id="rId11" Type="http://schemas.openxmlformats.org/officeDocument/2006/relationships/image" Target="../media/image5.jpg"/><Relationship Id="rId5" Type="http://schemas.openxmlformats.org/officeDocument/2006/relationships/hyperlink" Target="https://awsacademy.instructure.com/courses/18745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s://aws.amazon.com/education/awseducate/" TargetMode="External"/><Relationship Id="rId9" Type="http://schemas.openxmlformats.org/officeDocument/2006/relationships/hyperlink" Target="https://aws.amazon.com/training/course-descriptions/architect/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://www.mis.ntpu.edu.tw/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hyperlink" Target="https://www.ntpu.edu.tw/" TargetMode="External"/><Relationship Id="rId17" Type="http://schemas.openxmlformats.org/officeDocument/2006/relationships/image" Target="../media/image12.jpg"/><Relationship Id="rId2" Type="http://schemas.openxmlformats.org/officeDocument/2006/relationships/image" Target="../media/image4.jpeg"/><Relationship Id="rId16" Type="http://schemas.openxmlformats.org/officeDocument/2006/relationships/hyperlink" Target="https://web.ntpu.edu.tw/~myda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7.tiff"/><Relationship Id="rId15" Type="http://schemas.openxmlformats.org/officeDocument/2006/relationships/hyperlink" Target="http://mail.im.tku.edu.tw/~myday/" TargetMode="External"/><Relationship Id="rId10" Type="http://schemas.openxmlformats.org/officeDocument/2006/relationships/hyperlink" Target="https://web.ntpu.edu.tw/~myday/cindex.htm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hyperlink" Target="http://www.mis.ntpu.edu.tw/en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D62D5-AD92-2D27-423C-06CE977143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32FF"/>
          </a:solidFill>
          <a:ln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CFA438A-7E5B-992B-5098-398A6DC1C429}"/>
              </a:ext>
            </a:extLst>
          </p:cNvPr>
          <p:cNvSpPr/>
          <p:nvPr/>
        </p:nvSpPr>
        <p:spPr>
          <a:xfrm>
            <a:off x="0" y="5965371"/>
            <a:ext cx="12192000" cy="892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一張含有 文字, 向量圖形 的圖片&#10;&#10;自動產生的描述">
            <a:extLst>
              <a:ext uri="{FF2B5EF4-FFF2-40B4-BE49-F238E27FC236}">
                <a16:creationId xmlns:a16="http://schemas.microsoft.com/office/drawing/2014/main" id="{2F0A9457-A35A-926F-0110-3170B95FA2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-464033"/>
            <a:ext cx="7105650" cy="67016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9E75D7D2-D475-844B-57D8-AA9B0D22A24B}"/>
              </a:ext>
            </a:extLst>
          </p:cNvPr>
          <p:cNvSpPr txBox="1">
            <a:spLocks/>
          </p:cNvSpPr>
          <p:nvPr/>
        </p:nvSpPr>
        <p:spPr>
          <a:xfrm>
            <a:off x="454630" y="1171199"/>
            <a:ext cx="6076799" cy="310688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雲端儲存與</a:t>
            </a:r>
            <a:br>
              <a:rPr lang="en-US" altLang="zh-TW" sz="7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永續資訊</a:t>
            </a: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C003CBBF-7A78-D437-7BA0-3C7E5D6001B2}"/>
              </a:ext>
            </a:extLst>
          </p:cNvPr>
          <p:cNvSpPr txBox="1">
            <a:spLocks/>
          </p:cNvSpPr>
          <p:nvPr/>
        </p:nvSpPr>
        <p:spPr>
          <a:xfrm>
            <a:off x="536364" y="4321942"/>
            <a:ext cx="4930986" cy="1264716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戴敏育  副教授 　</a:t>
            </a:r>
            <a:br>
              <a:rPr lang="en-US" altLang="zh-TW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國立臺北大學 資訊管理研究所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72E3CA9E-91FF-CD9D-7F59-660261433F1C}"/>
              </a:ext>
            </a:extLst>
          </p:cNvPr>
          <p:cNvCxnSpPr>
            <a:cxnSpLocks/>
          </p:cNvCxnSpPr>
          <p:nvPr/>
        </p:nvCxnSpPr>
        <p:spPr>
          <a:xfrm>
            <a:off x="525478" y="4278082"/>
            <a:ext cx="4800923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AAC3B155-9137-7796-F38D-1FD29AA95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30" y="6078182"/>
            <a:ext cx="7391400" cy="667005"/>
          </a:xfrm>
          <a:prstGeom prst="rect">
            <a:avLst/>
          </a:prstGeom>
        </p:spPr>
      </p:pic>
      <p:pic>
        <p:nvPicPr>
          <p:cNvPr id="11" name="內容版面配置區 13">
            <a:extLst>
              <a:ext uri="{FF2B5EF4-FFF2-40B4-BE49-F238E27FC236}">
                <a16:creationId xmlns:a16="http://schemas.microsoft.com/office/drawing/2014/main" id="{5C3D4D1B-FB81-D5E0-D1B9-5C95D70B3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" y="276341"/>
            <a:ext cx="3657600" cy="734183"/>
          </a:xfrm>
        </p:spPr>
      </p:pic>
    </p:spTree>
    <p:extLst>
      <p:ext uri="{BB962C8B-B14F-4D97-AF65-F5344CB8AC3E}">
        <p14:creationId xmlns:p14="http://schemas.microsoft.com/office/powerpoint/2010/main" val="3962345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A9AF941-9BF4-4C62-80CF-224638D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7144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Google Shape;1332;p40">
            <a:extLst>
              <a:ext uri="{FF2B5EF4-FFF2-40B4-BE49-F238E27FC236}">
                <a16:creationId xmlns:a16="http://schemas.microsoft.com/office/drawing/2014/main" id="{C2EDC800-5174-4854-AA26-7AAC21C70F02}"/>
              </a:ext>
            </a:extLst>
          </p:cNvPr>
          <p:cNvSpPr/>
          <p:nvPr/>
        </p:nvSpPr>
        <p:spPr>
          <a:xfrm>
            <a:off x="5102601" y="924543"/>
            <a:ext cx="2125623" cy="2155679"/>
          </a:xfrm>
          <a:custGeom>
            <a:avLst/>
            <a:gdLst/>
            <a:ahLst/>
            <a:cxnLst/>
            <a:rect l="l" t="t" r="r" b="b"/>
            <a:pathLst>
              <a:path w="26230" h="22694" extrusionOk="0">
                <a:moveTo>
                  <a:pt x="13109" y="0"/>
                </a:moveTo>
                <a:lnTo>
                  <a:pt x="0" y="22694"/>
                </a:lnTo>
                <a:lnTo>
                  <a:pt x="26230" y="22694"/>
                </a:lnTo>
                <a:lnTo>
                  <a:pt x="1313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338;p40">
            <a:extLst>
              <a:ext uri="{FF2B5EF4-FFF2-40B4-BE49-F238E27FC236}">
                <a16:creationId xmlns:a16="http://schemas.microsoft.com/office/drawing/2014/main" id="{CFC45067-84E5-48EB-A5DF-4D052BE2845E}"/>
              </a:ext>
            </a:extLst>
          </p:cNvPr>
          <p:cNvSpPr/>
          <p:nvPr/>
        </p:nvSpPr>
        <p:spPr>
          <a:xfrm>
            <a:off x="3981484" y="3163920"/>
            <a:ext cx="4367860" cy="1884646"/>
          </a:xfrm>
          <a:custGeom>
            <a:avLst/>
            <a:gdLst/>
            <a:ahLst/>
            <a:cxnLst/>
            <a:rect l="l" t="t" r="r" b="b"/>
            <a:pathLst>
              <a:path w="52436" h="22694" extrusionOk="0">
                <a:moveTo>
                  <a:pt x="13097" y="1"/>
                </a:moveTo>
                <a:lnTo>
                  <a:pt x="0" y="22694"/>
                </a:lnTo>
                <a:lnTo>
                  <a:pt x="52436" y="22694"/>
                </a:lnTo>
                <a:lnTo>
                  <a:pt x="3932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344;p40">
            <a:extLst>
              <a:ext uri="{FF2B5EF4-FFF2-40B4-BE49-F238E27FC236}">
                <a16:creationId xmlns:a16="http://schemas.microsoft.com/office/drawing/2014/main" id="{B21F53F6-BA9D-48FC-805C-FFEA3179DE50}"/>
              </a:ext>
            </a:extLst>
          </p:cNvPr>
          <p:cNvSpPr/>
          <p:nvPr/>
        </p:nvSpPr>
        <p:spPr>
          <a:xfrm>
            <a:off x="2797631" y="5112680"/>
            <a:ext cx="6735561" cy="1603806"/>
          </a:xfrm>
          <a:custGeom>
            <a:avLst/>
            <a:gdLst/>
            <a:ahLst/>
            <a:cxnLst/>
            <a:rect l="l" t="t" r="r" b="b"/>
            <a:pathLst>
              <a:path w="78642" h="22694" extrusionOk="0">
                <a:moveTo>
                  <a:pt x="13109" y="1"/>
                </a:moveTo>
                <a:lnTo>
                  <a:pt x="1" y="22694"/>
                </a:lnTo>
                <a:lnTo>
                  <a:pt x="78641" y="22694"/>
                </a:lnTo>
                <a:lnTo>
                  <a:pt x="6554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F8D4037-FD1A-412E-91A3-7D1EDF41445E}"/>
              </a:ext>
            </a:extLst>
          </p:cNvPr>
          <p:cNvSpPr txBox="1"/>
          <p:nvPr/>
        </p:nvSpPr>
        <p:spPr>
          <a:xfrm>
            <a:off x="3555791" y="5252863"/>
            <a:ext cx="5479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  <a:latin typeface="Calibri" panose="020F0502020204030204" pitchFamily="34" charset="0"/>
                <a:ea typeface="HEITI TC MEDIUM" pitchFamily="2" charset="-128"/>
              </a:rPr>
              <a:t>AWS</a:t>
            </a:r>
            <a:r>
              <a:rPr lang="zh-TW" alt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HEITI TC MEDIUM" pitchFamily="2" charset="-128"/>
              </a:rPr>
              <a:t> 雲端服務</a:t>
            </a:r>
            <a:endParaRPr lang="en-US" altLang="zh-TW" sz="4000" b="1" dirty="0">
              <a:solidFill>
                <a:schemeClr val="bg1"/>
              </a:solidFill>
              <a:latin typeface="Calibri" panose="020F0502020204030204" pitchFamily="34" charset="0"/>
              <a:ea typeface="HEITI TC MEDIUM" pitchFamily="2" charset="-128"/>
            </a:endParaRPr>
          </a:p>
          <a:p>
            <a:pPr algn="ctr"/>
            <a:r>
              <a:rPr lang="en-US" altLang="zh-TW" sz="4000" b="1" dirty="0">
                <a:solidFill>
                  <a:schemeClr val="bg1"/>
                </a:solidFill>
                <a:latin typeface="Calibri" panose="020F0502020204030204" pitchFamily="34" charset="0"/>
                <a:ea typeface="HEITI TC MEDIUM" pitchFamily="2" charset="-128"/>
              </a:rPr>
              <a:t>AWS</a:t>
            </a:r>
            <a:r>
              <a:rPr lang="zh-TW" alt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HEITI TC MEDIUM" pitchFamily="2" charset="-128"/>
              </a:rPr>
              <a:t> 全球基礎設施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D963944-12CB-489E-8DA9-4FC5BDEB4EC0}"/>
              </a:ext>
            </a:extLst>
          </p:cNvPr>
          <p:cNvSpPr txBox="1"/>
          <p:nvPr/>
        </p:nvSpPr>
        <p:spPr>
          <a:xfrm>
            <a:off x="4391042" y="3775013"/>
            <a:ext cx="354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HEITI TC MEDIUM" pitchFamily="2" charset="-128"/>
              </a:rPr>
              <a:t>基礎設施</a:t>
            </a:r>
            <a:endParaRPr lang="en-US" altLang="zh-TW" sz="4000" b="1" dirty="0">
              <a:solidFill>
                <a:schemeClr val="bg1"/>
              </a:solidFill>
              <a:latin typeface="Calibri" panose="020F0502020204030204" pitchFamily="34" charset="0"/>
              <a:ea typeface="HEITI TC MEDIUM" pitchFamily="2" charset="-128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895A762-2550-4B9B-B696-2FE33E021156}"/>
              </a:ext>
            </a:extLst>
          </p:cNvPr>
          <p:cNvSpPr txBox="1"/>
          <p:nvPr/>
        </p:nvSpPr>
        <p:spPr>
          <a:xfrm>
            <a:off x="9286979" y="1296169"/>
            <a:ext cx="2228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XBRL</a:t>
            </a:r>
            <a:r>
              <a:rPr lang="zh-TW" alt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Admin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安裝與操作</a:t>
            </a:r>
            <a:endParaRPr lang="en-US" altLang="zh-TW" sz="24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更新與補洞</a:t>
            </a:r>
            <a:endParaRPr lang="en-US" altLang="zh-TW" sz="24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監控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083990D-1843-4639-ABF0-679CF1C16633}"/>
              </a:ext>
            </a:extLst>
          </p:cNvPr>
          <p:cNvSpPr/>
          <p:nvPr/>
        </p:nvSpPr>
        <p:spPr>
          <a:xfrm>
            <a:off x="9286979" y="3163920"/>
            <a:ext cx="21253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OS</a:t>
            </a:r>
            <a:r>
              <a:rPr lang="zh-TW" alt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Admin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備份還原</a:t>
            </a:r>
            <a:endParaRPr lang="en-US" altLang="zh-TW" sz="24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網路安全</a:t>
            </a:r>
            <a:endParaRPr lang="en-US" altLang="zh-TW" sz="24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</a:rPr>
              <a:t>監控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EF031A8-66C2-4094-8DC0-9B5474076CCA}"/>
              </a:ext>
            </a:extLst>
          </p:cNvPr>
          <p:cNvSpPr/>
          <p:nvPr/>
        </p:nvSpPr>
        <p:spPr>
          <a:xfrm>
            <a:off x="5273179" y="1911722"/>
            <a:ext cx="17844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Calibri" panose="020F0502020204030204" pitchFamily="34" charset="0"/>
                <a:ea typeface="HEITI TC MEDIUM" pitchFamily="2" charset="-128"/>
              </a:rPr>
              <a:t>XBRL</a:t>
            </a:r>
          </a:p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HEITI TC MEDIUM" pitchFamily="2" charset="-128"/>
              </a:rPr>
              <a:t> 主機服務 </a:t>
            </a:r>
            <a:endParaRPr lang="en-US" altLang="zh-TW" sz="2800" b="1" dirty="0">
              <a:solidFill>
                <a:schemeClr val="bg1"/>
              </a:solidFill>
              <a:latin typeface="Calibri" panose="020F0502020204030204" pitchFamily="34" charset="0"/>
              <a:ea typeface="HEITI TC MEDIUM" pitchFamily="2" charset="-128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14ECA9CD-868A-4B3D-8825-DDD341741671}"/>
              </a:ext>
            </a:extLst>
          </p:cNvPr>
          <p:cNvCxnSpPr>
            <a:cxnSpLocks/>
          </p:cNvCxnSpPr>
          <p:nvPr/>
        </p:nvCxnSpPr>
        <p:spPr>
          <a:xfrm>
            <a:off x="2492829" y="4955315"/>
            <a:ext cx="9141303" cy="1242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箭號: 向下 38">
            <a:extLst>
              <a:ext uri="{FF2B5EF4-FFF2-40B4-BE49-F238E27FC236}">
                <a16:creationId xmlns:a16="http://schemas.microsoft.com/office/drawing/2014/main" id="{740C3403-F836-4D45-A64D-AA2269EAA9F8}"/>
              </a:ext>
            </a:extLst>
          </p:cNvPr>
          <p:cNvSpPr/>
          <p:nvPr/>
        </p:nvSpPr>
        <p:spPr>
          <a:xfrm flipH="1" flipV="1">
            <a:off x="1904999" y="862499"/>
            <a:ext cx="478971" cy="4003928"/>
          </a:xfrm>
          <a:prstGeom prst="downArrow">
            <a:avLst>
              <a:gd name="adj1" fmla="val 4733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下 39">
            <a:extLst>
              <a:ext uri="{FF2B5EF4-FFF2-40B4-BE49-F238E27FC236}">
                <a16:creationId xmlns:a16="http://schemas.microsoft.com/office/drawing/2014/main" id="{940693F5-CB99-4823-8ADE-C935BAD74F1C}"/>
              </a:ext>
            </a:extLst>
          </p:cNvPr>
          <p:cNvSpPr/>
          <p:nvPr/>
        </p:nvSpPr>
        <p:spPr>
          <a:xfrm flipH="1" flipV="1">
            <a:off x="1880906" y="5112680"/>
            <a:ext cx="478971" cy="1498336"/>
          </a:xfrm>
          <a:prstGeom prst="downArrow">
            <a:avLst>
              <a:gd name="adj1" fmla="val 47335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https://o.remove.bg/downloads/5ca74242-10ca-4a0e-b2c0-94817f94962d/download-removebg-preview.png">
            <a:extLst>
              <a:ext uri="{FF2B5EF4-FFF2-40B4-BE49-F238E27FC236}">
                <a16:creationId xmlns:a16="http://schemas.microsoft.com/office/drawing/2014/main" id="{49E911F7-E6E7-4EED-92B8-A7452DD2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92" y="5389481"/>
            <a:ext cx="1794403" cy="107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oogle Shape;109;p19">
            <a:extLst>
              <a:ext uri="{FF2B5EF4-FFF2-40B4-BE49-F238E27FC236}">
                <a16:creationId xmlns:a16="http://schemas.microsoft.com/office/drawing/2014/main" id="{FB507BFE-3AE1-4EDD-9D44-A27DC5BEE5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2722" t="9931" r="31510" b="6609"/>
          <a:stretch/>
        </p:blipFill>
        <p:spPr>
          <a:xfrm>
            <a:off x="807269" y="4733580"/>
            <a:ext cx="747926" cy="80648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934C26FA-F858-4F51-B80F-3010A0E71C27}"/>
              </a:ext>
            </a:extLst>
          </p:cNvPr>
          <p:cNvSpPr txBox="1"/>
          <p:nvPr/>
        </p:nvSpPr>
        <p:spPr>
          <a:xfrm>
            <a:off x="186128" y="3750124"/>
            <a:ext cx="169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作業系統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46291AE-6332-4730-85B2-E64F1161B839}"/>
              </a:ext>
            </a:extLst>
          </p:cNvPr>
          <p:cNvSpPr txBox="1"/>
          <p:nvPr/>
        </p:nvSpPr>
        <p:spPr>
          <a:xfrm>
            <a:off x="186128" y="2640700"/>
            <a:ext cx="169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資料庫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BAFE0D2-89C7-4624-8AB0-55E42427DADC}"/>
              </a:ext>
            </a:extLst>
          </p:cNvPr>
          <p:cNvSpPr txBox="1"/>
          <p:nvPr/>
        </p:nvSpPr>
        <p:spPr>
          <a:xfrm>
            <a:off x="186128" y="1549224"/>
            <a:ext cx="169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應用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C845348-32C1-42BD-A8EB-F6CB38538AA2}"/>
              </a:ext>
            </a:extLst>
          </p:cNvPr>
          <p:cNvSpPr txBox="1"/>
          <p:nvPr/>
        </p:nvSpPr>
        <p:spPr>
          <a:xfrm>
            <a:off x="218784" y="5733891"/>
            <a:ext cx="169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HEITI TC MEDIUM" pitchFamily="2" charset="-128"/>
                <a:ea typeface="HEITI TC MEDIUM" pitchFamily="2" charset="-128"/>
              </a:rPr>
              <a:t>虛擬主機</a:t>
            </a: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C184B182-5189-FC71-5619-403BCF12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17619"/>
            <a:ext cx="11222181" cy="828271"/>
          </a:xfrm>
        </p:spPr>
        <p:txBody>
          <a:bodyPr>
            <a:normAutofit fontScale="90000"/>
          </a:bodyPr>
          <a:lstStyle/>
          <a:p>
            <a:r>
              <a:rPr lang="zh-TW" altLang="en-US" sz="5400" dirty="0">
                <a:solidFill>
                  <a:schemeClr val="accent1"/>
                </a:solidFill>
              </a:rPr>
              <a:t>在 </a:t>
            </a:r>
            <a:r>
              <a:rPr lang="en-US" altLang="zh-TW" sz="5400" dirty="0">
                <a:solidFill>
                  <a:schemeClr val="accent1"/>
                </a:solidFill>
              </a:rPr>
              <a:t>AWS</a:t>
            </a:r>
            <a:r>
              <a:rPr lang="zh-TW" altLang="en-US" sz="5400" dirty="0">
                <a:solidFill>
                  <a:schemeClr val="accent1"/>
                </a:solidFill>
              </a:rPr>
              <a:t>雲端管理 </a:t>
            </a:r>
            <a:r>
              <a:rPr lang="en-US" altLang="zh-TW" sz="5400" dirty="0">
                <a:solidFill>
                  <a:schemeClr val="accent1"/>
                </a:solidFill>
              </a:rPr>
              <a:t>XBRL </a:t>
            </a:r>
            <a:r>
              <a:rPr lang="zh-TW" altLang="en-US" sz="5400" dirty="0">
                <a:solidFill>
                  <a:schemeClr val="accent1"/>
                </a:solidFill>
              </a:rPr>
              <a:t>服務</a:t>
            </a:r>
          </a:p>
        </p:txBody>
      </p:sp>
    </p:spTree>
    <p:extLst>
      <p:ext uri="{BB962C8B-B14F-4D97-AF65-F5344CB8AC3E}">
        <p14:creationId xmlns:p14="http://schemas.microsoft.com/office/powerpoint/2010/main" val="4047730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B6DB-0E54-A542-B390-7DFAC194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23547"/>
          </a:xfrm>
        </p:spPr>
        <p:txBody>
          <a:bodyPr>
            <a:normAutofit fontScale="90000"/>
          </a:bodyPr>
          <a:lstStyle/>
          <a:p>
            <a:r>
              <a:rPr lang="zh-TW" altLang="en-US" sz="6000" dirty="0">
                <a:solidFill>
                  <a:schemeClr val="accent1"/>
                </a:solidFill>
              </a:rPr>
              <a:t>永續報告</a:t>
            </a:r>
            <a:r>
              <a:rPr lang="en-US" altLang="zh-TW" sz="6000" dirty="0">
                <a:solidFill>
                  <a:schemeClr val="accent1"/>
                </a:solidFill>
              </a:rPr>
              <a:t> XBRL </a:t>
            </a:r>
            <a:r>
              <a:rPr lang="zh-TW" altLang="en-US" sz="6000" dirty="0">
                <a:solidFill>
                  <a:schemeClr val="accent1"/>
                </a:solidFill>
              </a:rPr>
              <a:t>雲端架構圖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E5DE8-9708-9945-8C80-C96F049D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9" name="Google Shape;108;p19">
            <a:extLst>
              <a:ext uri="{FF2B5EF4-FFF2-40B4-BE49-F238E27FC236}">
                <a16:creationId xmlns:a16="http://schemas.microsoft.com/office/drawing/2014/main" id="{64719269-2A06-0D40-AFF2-25CD37F3160D}"/>
              </a:ext>
            </a:extLst>
          </p:cNvPr>
          <p:cNvSpPr/>
          <p:nvPr/>
        </p:nvSpPr>
        <p:spPr>
          <a:xfrm>
            <a:off x="309967" y="1161991"/>
            <a:ext cx="11608230" cy="4318478"/>
          </a:xfrm>
          <a:prstGeom prst="roundRect">
            <a:avLst>
              <a:gd name="adj" fmla="val 4419"/>
            </a:avLst>
          </a:pr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9;p19">
            <a:extLst>
              <a:ext uri="{FF2B5EF4-FFF2-40B4-BE49-F238E27FC236}">
                <a16:creationId xmlns:a16="http://schemas.microsoft.com/office/drawing/2014/main" id="{38CBB18F-086F-A349-82CE-9DD49446F43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2722" t="9931" r="31510" b="6609"/>
          <a:stretch/>
        </p:blipFill>
        <p:spPr>
          <a:xfrm>
            <a:off x="5561964" y="5700791"/>
            <a:ext cx="1097731" cy="109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3;p19">
            <a:extLst>
              <a:ext uri="{FF2B5EF4-FFF2-40B4-BE49-F238E27FC236}">
                <a16:creationId xmlns:a16="http://schemas.microsoft.com/office/drawing/2014/main" id="{7B7F0768-AA1C-E448-8C04-1D79DA02B1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153" t="6248" r="12491" b="6239"/>
          <a:stretch/>
        </p:blipFill>
        <p:spPr>
          <a:xfrm>
            <a:off x="1697041" y="5822940"/>
            <a:ext cx="697215" cy="769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14;p19">
            <a:extLst>
              <a:ext uri="{FF2B5EF4-FFF2-40B4-BE49-F238E27FC236}">
                <a16:creationId xmlns:a16="http://schemas.microsoft.com/office/drawing/2014/main" id="{0D250AE5-FCD9-964B-A910-167014EFFDD4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6110830" y="5480469"/>
            <a:ext cx="3252" cy="22032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15;p19">
            <a:extLst>
              <a:ext uri="{FF2B5EF4-FFF2-40B4-BE49-F238E27FC236}">
                <a16:creationId xmlns:a16="http://schemas.microsoft.com/office/drawing/2014/main" id="{861EB6E2-50CD-4A46-96FE-A41501CDF3DB}"/>
              </a:ext>
            </a:extLst>
          </p:cNvPr>
          <p:cNvCxnSpPr>
            <a:cxnSpLocks/>
            <a:stCxn id="10" idx="1"/>
            <a:endCxn id="13" idx="3"/>
          </p:cNvCxnSpPr>
          <p:nvPr/>
        </p:nvCxnSpPr>
        <p:spPr>
          <a:xfrm flipH="1" flipV="1">
            <a:off x="2394256" y="6207477"/>
            <a:ext cx="3167708" cy="42847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7" name="Google Shape;112;p19">
            <a:extLst>
              <a:ext uri="{FF2B5EF4-FFF2-40B4-BE49-F238E27FC236}">
                <a16:creationId xmlns:a16="http://schemas.microsoft.com/office/drawing/2014/main" id="{F11C2C30-55F4-344A-99C5-07B48CB8F3D7}"/>
              </a:ext>
            </a:extLst>
          </p:cNvPr>
          <p:cNvSpPr/>
          <p:nvPr/>
        </p:nvSpPr>
        <p:spPr>
          <a:xfrm>
            <a:off x="8224881" y="1260709"/>
            <a:ext cx="3531689" cy="4100063"/>
          </a:xfrm>
          <a:prstGeom prst="roundRect">
            <a:avLst>
              <a:gd name="adj" fmla="val 5878"/>
            </a:avLst>
          </a:pr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7;p19">
            <a:extLst>
              <a:ext uri="{FF2B5EF4-FFF2-40B4-BE49-F238E27FC236}">
                <a16:creationId xmlns:a16="http://schemas.microsoft.com/office/drawing/2014/main" id="{4009DEE1-B1BF-904E-8BA2-BDD23A719DB6}"/>
              </a:ext>
            </a:extLst>
          </p:cNvPr>
          <p:cNvSpPr/>
          <p:nvPr/>
        </p:nvSpPr>
        <p:spPr>
          <a:xfrm>
            <a:off x="8328915" y="3881593"/>
            <a:ext cx="3334425" cy="993832"/>
          </a:xfrm>
          <a:prstGeom prst="roundRect">
            <a:avLst>
              <a:gd name="adj" fmla="val 11941"/>
            </a:avLst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18;p19">
            <a:extLst>
              <a:ext uri="{FF2B5EF4-FFF2-40B4-BE49-F238E27FC236}">
                <a16:creationId xmlns:a16="http://schemas.microsoft.com/office/drawing/2014/main" id="{A859F3A2-4BA6-A848-8657-7A14DA8C92F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563" y="1375774"/>
            <a:ext cx="1647534" cy="99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9;p19">
            <a:extLst>
              <a:ext uri="{FF2B5EF4-FFF2-40B4-BE49-F238E27FC236}">
                <a16:creationId xmlns:a16="http://schemas.microsoft.com/office/drawing/2014/main" id="{E22FFFFF-CF84-3B45-B503-D6BDA3F8E25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0562" y="3112526"/>
            <a:ext cx="2151884" cy="726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0;p19">
            <a:extLst>
              <a:ext uri="{FF2B5EF4-FFF2-40B4-BE49-F238E27FC236}">
                <a16:creationId xmlns:a16="http://schemas.microsoft.com/office/drawing/2014/main" id="{7F30085C-8791-A849-8EDB-FDE00C4DEA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9621" t="13006" r="37067" b="11635"/>
          <a:stretch/>
        </p:blipFill>
        <p:spPr>
          <a:xfrm>
            <a:off x="10582156" y="3892299"/>
            <a:ext cx="540693" cy="96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1;p19">
            <a:extLst>
              <a:ext uri="{FF2B5EF4-FFF2-40B4-BE49-F238E27FC236}">
                <a16:creationId xmlns:a16="http://schemas.microsoft.com/office/drawing/2014/main" id="{8A424EC4-3268-484B-99A8-A702339156A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08503" y="3886485"/>
            <a:ext cx="1592456" cy="97488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22;p19">
            <a:extLst>
              <a:ext uri="{FF2B5EF4-FFF2-40B4-BE49-F238E27FC236}">
                <a16:creationId xmlns:a16="http://schemas.microsoft.com/office/drawing/2014/main" id="{AA56AAE8-53D5-D548-8AD1-2E8E9857A5C3}"/>
              </a:ext>
            </a:extLst>
          </p:cNvPr>
          <p:cNvSpPr txBox="1"/>
          <p:nvPr/>
        </p:nvSpPr>
        <p:spPr>
          <a:xfrm>
            <a:off x="10147285" y="4820867"/>
            <a:ext cx="1516055" cy="4308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Heiti TC Medium" pitchFamily="2" charset="-128"/>
                <a:ea typeface="Heiti TC Medium" pitchFamily="2" charset="-128"/>
              </a:rPr>
              <a:t>人員權限控管</a:t>
            </a:r>
            <a:endParaRPr sz="16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24" name="Google Shape;123;p19">
            <a:extLst>
              <a:ext uri="{FF2B5EF4-FFF2-40B4-BE49-F238E27FC236}">
                <a16:creationId xmlns:a16="http://schemas.microsoft.com/office/drawing/2014/main" id="{70569AC6-20CA-8D44-867B-0E7F03FA77C1}"/>
              </a:ext>
            </a:extLst>
          </p:cNvPr>
          <p:cNvSpPr txBox="1"/>
          <p:nvPr/>
        </p:nvSpPr>
        <p:spPr>
          <a:xfrm>
            <a:off x="8596225" y="4810095"/>
            <a:ext cx="1428076" cy="4308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Heiti TC Medium" pitchFamily="2" charset="-128"/>
                <a:ea typeface="Heiti TC Medium" pitchFamily="2" charset="-128"/>
              </a:rPr>
              <a:t>異常警報監控</a:t>
            </a:r>
            <a:endParaRPr sz="16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25" name="Google Shape;124;p19">
            <a:extLst>
              <a:ext uri="{FF2B5EF4-FFF2-40B4-BE49-F238E27FC236}">
                <a16:creationId xmlns:a16="http://schemas.microsoft.com/office/drawing/2014/main" id="{CCAFD433-0A62-9941-AE0F-E3111E7BED9D}"/>
              </a:ext>
            </a:extLst>
          </p:cNvPr>
          <p:cNvSpPr txBox="1"/>
          <p:nvPr/>
        </p:nvSpPr>
        <p:spPr>
          <a:xfrm>
            <a:off x="10394411" y="1503149"/>
            <a:ext cx="1092338" cy="6770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Heiti TC Medium" pitchFamily="2" charset="-128"/>
                <a:ea typeface="Heiti TC Medium" pitchFamily="2" charset="-128"/>
              </a:rPr>
              <a:t>關聯式</a:t>
            </a:r>
            <a:br>
              <a:rPr lang="en-US" altLang="zh-TW" sz="1600" dirty="0">
                <a:latin typeface="Heiti TC Medium" pitchFamily="2" charset="-128"/>
                <a:ea typeface="Heiti TC Medium" pitchFamily="2" charset="-128"/>
              </a:rPr>
            </a:br>
            <a:r>
              <a:rPr lang="zh-TW" sz="1600" dirty="0">
                <a:latin typeface="Heiti TC Medium" pitchFamily="2" charset="-128"/>
                <a:ea typeface="Heiti TC Medium" pitchFamily="2" charset="-128"/>
              </a:rPr>
              <a:t>資料庫</a:t>
            </a:r>
            <a:endParaRPr sz="16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26" name="Google Shape;125;p19">
            <a:extLst>
              <a:ext uri="{FF2B5EF4-FFF2-40B4-BE49-F238E27FC236}">
                <a16:creationId xmlns:a16="http://schemas.microsoft.com/office/drawing/2014/main" id="{FB5B14C0-232C-314A-B589-290411BA8D39}"/>
              </a:ext>
            </a:extLst>
          </p:cNvPr>
          <p:cNvSpPr txBox="1"/>
          <p:nvPr/>
        </p:nvSpPr>
        <p:spPr>
          <a:xfrm>
            <a:off x="10491325" y="3154749"/>
            <a:ext cx="1092338" cy="4308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Heiti TC Medium" pitchFamily="2" charset="-128"/>
                <a:ea typeface="Heiti TC Medium" pitchFamily="2" charset="-128"/>
              </a:rPr>
              <a:t>資料儲存</a:t>
            </a:r>
            <a:endParaRPr sz="16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28" name="Google Shape;127;p19">
            <a:extLst>
              <a:ext uri="{FF2B5EF4-FFF2-40B4-BE49-F238E27FC236}">
                <a16:creationId xmlns:a16="http://schemas.microsoft.com/office/drawing/2014/main" id="{D7F33FED-618D-DF41-9EAE-A443CD0AC949}"/>
              </a:ext>
            </a:extLst>
          </p:cNvPr>
          <p:cNvSpPr/>
          <p:nvPr/>
        </p:nvSpPr>
        <p:spPr>
          <a:xfrm>
            <a:off x="4232996" y="1480890"/>
            <a:ext cx="2897513" cy="3729284"/>
          </a:xfrm>
          <a:prstGeom prst="roundRect">
            <a:avLst>
              <a:gd name="adj" fmla="val 4679"/>
            </a:avLst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11;p19">
            <a:extLst>
              <a:ext uri="{FF2B5EF4-FFF2-40B4-BE49-F238E27FC236}">
                <a16:creationId xmlns:a16="http://schemas.microsoft.com/office/drawing/2014/main" id="{6C30B1CB-FEF3-1C43-B9ED-54C634CE5658}"/>
              </a:ext>
            </a:extLst>
          </p:cNvPr>
          <p:cNvSpPr/>
          <p:nvPr/>
        </p:nvSpPr>
        <p:spPr>
          <a:xfrm>
            <a:off x="435429" y="1301123"/>
            <a:ext cx="7013916" cy="4034424"/>
          </a:xfrm>
          <a:prstGeom prst="roundRect">
            <a:avLst>
              <a:gd name="adj" fmla="val 3736"/>
            </a:avLst>
          </a:pr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28;p19">
            <a:extLst>
              <a:ext uri="{FF2B5EF4-FFF2-40B4-BE49-F238E27FC236}">
                <a16:creationId xmlns:a16="http://schemas.microsoft.com/office/drawing/2014/main" id="{46E34FB9-D210-0F48-B95E-D5E672247F4D}"/>
              </a:ext>
            </a:extLst>
          </p:cNvPr>
          <p:cNvSpPr/>
          <p:nvPr/>
        </p:nvSpPr>
        <p:spPr>
          <a:xfrm>
            <a:off x="528659" y="1480890"/>
            <a:ext cx="3086653" cy="3695466"/>
          </a:xfrm>
          <a:prstGeom prst="roundRect">
            <a:avLst>
              <a:gd name="adj" fmla="val 4947"/>
            </a:avLst>
          </a:pr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29;p19">
            <a:extLst>
              <a:ext uri="{FF2B5EF4-FFF2-40B4-BE49-F238E27FC236}">
                <a16:creationId xmlns:a16="http://schemas.microsoft.com/office/drawing/2014/main" id="{50F958BF-0AA0-3A4A-80AB-871BD69FF852}"/>
              </a:ext>
            </a:extLst>
          </p:cNvPr>
          <p:cNvSpPr/>
          <p:nvPr/>
        </p:nvSpPr>
        <p:spPr>
          <a:xfrm flipH="1">
            <a:off x="747144" y="1793091"/>
            <a:ext cx="903445" cy="647585"/>
          </a:xfrm>
          <a:prstGeom prst="flowChartPunchedCar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latin typeface="HEITI TC MEDIUM" pitchFamily="2" charset="-128"/>
                <a:ea typeface="HEITI TC MEDIUM" pitchFamily="2" charset="-128"/>
              </a:rPr>
              <a:t>結構化資料</a:t>
            </a:r>
            <a:endParaRPr b="1" dirty="0"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32" name="Google Shape;130;p19">
            <a:extLst>
              <a:ext uri="{FF2B5EF4-FFF2-40B4-BE49-F238E27FC236}">
                <a16:creationId xmlns:a16="http://schemas.microsoft.com/office/drawing/2014/main" id="{46CBD317-E2A7-A445-8CE6-DF80F9E4264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3498" r="15789"/>
          <a:stretch/>
        </p:blipFill>
        <p:spPr>
          <a:xfrm>
            <a:off x="4588039" y="2745648"/>
            <a:ext cx="1472167" cy="107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1;p19">
            <a:extLst>
              <a:ext uri="{FF2B5EF4-FFF2-40B4-BE49-F238E27FC236}">
                <a16:creationId xmlns:a16="http://schemas.microsoft.com/office/drawing/2014/main" id="{33A75749-2196-0B41-BA57-0A647D6BAE9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5749" r="28399" b="11284"/>
          <a:stretch/>
        </p:blipFill>
        <p:spPr>
          <a:xfrm>
            <a:off x="4796705" y="4022983"/>
            <a:ext cx="888473" cy="96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2;p19">
            <a:extLst>
              <a:ext uri="{FF2B5EF4-FFF2-40B4-BE49-F238E27FC236}">
                <a16:creationId xmlns:a16="http://schemas.microsoft.com/office/drawing/2014/main" id="{D832E5D6-7E1E-EA4E-8F9E-B387D48D0AD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01114" y="2813953"/>
            <a:ext cx="1055934" cy="92490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33;p19">
            <a:extLst>
              <a:ext uri="{FF2B5EF4-FFF2-40B4-BE49-F238E27FC236}">
                <a16:creationId xmlns:a16="http://schemas.microsoft.com/office/drawing/2014/main" id="{1BDFF087-9D85-4A46-BE03-B7B91ADA948C}"/>
              </a:ext>
            </a:extLst>
          </p:cNvPr>
          <p:cNvSpPr/>
          <p:nvPr/>
        </p:nvSpPr>
        <p:spPr>
          <a:xfrm flipH="1">
            <a:off x="778863" y="2848770"/>
            <a:ext cx="974193" cy="855274"/>
          </a:xfrm>
          <a:prstGeom prst="flowChartPunchedCar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latin typeface="HEITI TC MEDIUM" pitchFamily="2" charset="-128"/>
                <a:ea typeface="HEITI TC MEDIUM" pitchFamily="2" charset="-128"/>
              </a:rPr>
              <a:t>非結構化資料</a:t>
            </a:r>
            <a:endParaRPr b="1" dirty="0"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36" name="Google Shape;134;p19">
            <a:extLst>
              <a:ext uri="{FF2B5EF4-FFF2-40B4-BE49-F238E27FC236}">
                <a16:creationId xmlns:a16="http://schemas.microsoft.com/office/drawing/2014/main" id="{20F1901C-B8D0-CB43-A55C-A68C227429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5468" y="1592636"/>
            <a:ext cx="1312527" cy="104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35;p19">
            <a:extLst>
              <a:ext uri="{FF2B5EF4-FFF2-40B4-BE49-F238E27FC236}">
                <a16:creationId xmlns:a16="http://schemas.microsoft.com/office/drawing/2014/main" id="{AA8FE82E-290B-E645-A658-F5B5F8EE0B1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31483" t="4824" r="35507" b="10386"/>
          <a:stretch/>
        </p:blipFill>
        <p:spPr>
          <a:xfrm>
            <a:off x="4883231" y="1750591"/>
            <a:ext cx="720893" cy="928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Google Shape;136;p19">
            <a:extLst>
              <a:ext uri="{FF2B5EF4-FFF2-40B4-BE49-F238E27FC236}">
                <a16:creationId xmlns:a16="http://schemas.microsoft.com/office/drawing/2014/main" id="{41ED47BD-1B34-6241-8007-51FA89EFAFA1}"/>
              </a:ext>
            </a:extLst>
          </p:cNvPr>
          <p:cNvCxnSpPr>
            <a:cxnSpLocks/>
            <a:stCxn id="31" idx="1"/>
            <a:endCxn id="36" idx="1"/>
          </p:cNvCxnSpPr>
          <p:nvPr/>
        </p:nvCxnSpPr>
        <p:spPr>
          <a:xfrm>
            <a:off x="1650589" y="2116884"/>
            <a:ext cx="60487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" name="Google Shape;137;p19">
            <a:extLst>
              <a:ext uri="{FF2B5EF4-FFF2-40B4-BE49-F238E27FC236}">
                <a16:creationId xmlns:a16="http://schemas.microsoft.com/office/drawing/2014/main" id="{84B2E961-B374-9943-B198-E7C98EC83D41}"/>
              </a:ext>
            </a:extLst>
          </p:cNvPr>
          <p:cNvCxnSpPr>
            <a:cxnSpLocks/>
            <a:stCxn id="35" idx="1"/>
            <a:endCxn id="34" idx="1"/>
          </p:cNvCxnSpPr>
          <p:nvPr/>
        </p:nvCxnSpPr>
        <p:spPr>
          <a:xfrm>
            <a:off x="1753056" y="3276407"/>
            <a:ext cx="64805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" name="Google Shape;138;p19">
            <a:extLst>
              <a:ext uri="{FF2B5EF4-FFF2-40B4-BE49-F238E27FC236}">
                <a16:creationId xmlns:a16="http://schemas.microsoft.com/office/drawing/2014/main" id="{8C5AD686-7AD6-4441-8566-C95837561F96}"/>
              </a:ext>
            </a:extLst>
          </p:cNvPr>
          <p:cNvCxnSpPr>
            <a:cxnSpLocks/>
            <a:stCxn id="30" idx="3"/>
            <a:endCxn id="28" idx="1"/>
          </p:cNvCxnSpPr>
          <p:nvPr/>
        </p:nvCxnSpPr>
        <p:spPr>
          <a:xfrm>
            <a:off x="3615312" y="3328623"/>
            <a:ext cx="617684" cy="16909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" name="Google Shape;139;p19">
            <a:extLst>
              <a:ext uri="{FF2B5EF4-FFF2-40B4-BE49-F238E27FC236}">
                <a16:creationId xmlns:a16="http://schemas.microsoft.com/office/drawing/2014/main" id="{F0E8C161-6C1A-DE44-AF20-F1B91EB9B87A}"/>
              </a:ext>
            </a:extLst>
          </p:cNvPr>
          <p:cNvSpPr txBox="1"/>
          <p:nvPr/>
        </p:nvSpPr>
        <p:spPr>
          <a:xfrm>
            <a:off x="5924967" y="1869521"/>
            <a:ext cx="1077703" cy="4308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Heiti TC Medium" pitchFamily="2" charset="-128"/>
                <a:ea typeface="Heiti TC Medium" pitchFamily="2" charset="-128"/>
              </a:rPr>
              <a:t>數據分析</a:t>
            </a:r>
            <a:endParaRPr sz="16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42" name="Google Shape;140;p19">
            <a:extLst>
              <a:ext uri="{FF2B5EF4-FFF2-40B4-BE49-F238E27FC236}">
                <a16:creationId xmlns:a16="http://schemas.microsoft.com/office/drawing/2014/main" id="{507B9E12-7626-4F4E-84B5-EBC1543192E5}"/>
              </a:ext>
            </a:extLst>
          </p:cNvPr>
          <p:cNvSpPr txBox="1"/>
          <p:nvPr/>
        </p:nvSpPr>
        <p:spPr>
          <a:xfrm>
            <a:off x="6000856" y="2758196"/>
            <a:ext cx="977518" cy="92329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Heiti TC Medium" pitchFamily="2" charset="-128"/>
                <a:ea typeface="Heiti TC Medium" pitchFamily="2" charset="-128"/>
              </a:rPr>
              <a:t>自動化標記模型訓練</a:t>
            </a:r>
            <a:endParaRPr sz="16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43" name="Google Shape;141;p19">
            <a:extLst>
              <a:ext uri="{FF2B5EF4-FFF2-40B4-BE49-F238E27FC236}">
                <a16:creationId xmlns:a16="http://schemas.microsoft.com/office/drawing/2014/main" id="{304C3287-97F7-9A49-BD9F-9D7F6D8E34A0}"/>
              </a:ext>
            </a:extLst>
          </p:cNvPr>
          <p:cNvSpPr txBox="1"/>
          <p:nvPr/>
        </p:nvSpPr>
        <p:spPr>
          <a:xfrm>
            <a:off x="5966578" y="4158499"/>
            <a:ext cx="1179937" cy="6770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Heiti TC Medium" pitchFamily="2" charset="-128"/>
                <a:ea typeface="Heiti TC Medium" pitchFamily="2" charset="-128"/>
              </a:rPr>
              <a:t>系統打包</a:t>
            </a:r>
            <a:endParaRPr sz="1600" dirty="0">
              <a:latin typeface="Heiti TC Medium" pitchFamily="2" charset="-128"/>
              <a:ea typeface="Heiti TC Medium" pitchFamily="2" charset="-12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Heiti TC Medium" pitchFamily="2" charset="-128"/>
                <a:ea typeface="Heiti TC Medium" pitchFamily="2" charset="-128"/>
              </a:rPr>
              <a:t>以利部屬</a:t>
            </a:r>
            <a:endParaRPr sz="16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44" name="Google Shape;142;p19">
            <a:extLst>
              <a:ext uri="{FF2B5EF4-FFF2-40B4-BE49-F238E27FC236}">
                <a16:creationId xmlns:a16="http://schemas.microsoft.com/office/drawing/2014/main" id="{099AAACC-47AC-FF4F-91C4-C120CBB4A37D}"/>
              </a:ext>
            </a:extLst>
          </p:cNvPr>
          <p:cNvSpPr txBox="1"/>
          <p:nvPr/>
        </p:nvSpPr>
        <p:spPr>
          <a:xfrm>
            <a:off x="2441597" y="3748663"/>
            <a:ext cx="998456" cy="6155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dirty="0">
                <a:latin typeface="Heiti TC Medium" pitchFamily="2" charset="-128"/>
                <a:ea typeface="Heiti TC Medium" pitchFamily="2" charset="-128"/>
              </a:rPr>
              <a:t>非結構化</a:t>
            </a:r>
            <a:br>
              <a:rPr lang="en-US" altLang="zh-TW" sz="1400" dirty="0">
                <a:latin typeface="Heiti TC Medium" pitchFamily="2" charset="-128"/>
                <a:ea typeface="Heiti TC Medium" pitchFamily="2" charset="-128"/>
              </a:rPr>
            </a:br>
            <a:r>
              <a:rPr lang="zh-TW" sz="1400" dirty="0">
                <a:latin typeface="Heiti TC Medium" pitchFamily="2" charset="-128"/>
                <a:ea typeface="Heiti TC Medium" pitchFamily="2" charset="-128"/>
              </a:rPr>
              <a:t>資料庫</a:t>
            </a:r>
            <a:endParaRPr sz="14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45" name="Google Shape;143;p19">
            <a:extLst>
              <a:ext uri="{FF2B5EF4-FFF2-40B4-BE49-F238E27FC236}">
                <a16:creationId xmlns:a16="http://schemas.microsoft.com/office/drawing/2014/main" id="{DD0735A5-EC79-3C48-B79E-6DA8104E97E2}"/>
              </a:ext>
            </a:extLst>
          </p:cNvPr>
          <p:cNvSpPr txBox="1"/>
          <p:nvPr/>
        </p:nvSpPr>
        <p:spPr>
          <a:xfrm>
            <a:off x="6720889" y="5834692"/>
            <a:ext cx="1097731" cy="40007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dirty="0">
                <a:latin typeface="Heiti TC Medium" pitchFamily="2" charset="-128"/>
                <a:ea typeface="Heiti TC Medium" pitchFamily="2" charset="-128"/>
              </a:rPr>
              <a:t>連線主機</a:t>
            </a:r>
            <a:endParaRPr sz="1400" dirty="0">
              <a:latin typeface="Heiti TC Medium" pitchFamily="2" charset="-128"/>
              <a:ea typeface="Heiti TC Medium" pitchFamily="2" charset="-128"/>
            </a:endParaRPr>
          </a:p>
        </p:txBody>
      </p:sp>
      <p:cxnSp>
        <p:nvCxnSpPr>
          <p:cNvPr id="82" name="Google Shape;138;p19">
            <a:extLst>
              <a:ext uri="{FF2B5EF4-FFF2-40B4-BE49-F238E27FC236}">
                <a16:creationId xmlns:a16="http://schemas.microsoft.com/office/drawing/2014/main" id="{9FAE08A5-05FA-2D48-8D8C-2ECDAEEC6250}"/>
              </a:ext>
            </a:extLst>
          </p:cNvPr>
          <p:cNvCxnSpPr>
            <a:cxnSpLocks/>
            <a:stCxn id="29" idx="3"/>
            <a:endCxn id="17" idx="1"/>
          </p:cNvCxnSpPr>
          <p:nvPr/>
        </p:nvCxnSpPr>
        <p:spPr>
          <a:xfrm flipV="1">
            <a:off x="7449345" y="3310741"/>
            <a:ext cx="775536" cy="7594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6" name="Google Shape;119;p19">
            <a:extLst>
              <a:ext uri="{FF2B5EF4-FFF2-40B4-BE49-F238E27FC236}">
                <a16:creationId xmlns:a16="http://schemas.microsoft.com/office/drawing/2014/main" id="{0FA66173-04A9-3EBC-8576-2E97FFF578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585" t="3029" r="13322" b="3029"/>
          <a:stretch/>
        </p:blipFill>
        <p:spPr>
          <a:xfrm>
            <a:off x="2416835" y="4497038"/>
            <a:ext cx="1116974" cy="5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33;p19">
            <a:extLst>
              <a:ext uri="{FF2B5EF4-FFF2-40B4-BE49-F238E27FC236}">
                <a16:creationId xmlns:a16="http://schemas.microsoft.com/office/drawing/2014/main" id="{BCFF0421-225B-81D0-E4A2-55228A43069D}"/>
              </a:ext>
            </a:extLst>
          </p:cNvPr>
          <p:cNvSpPr/>
          <p:nvPr/>
        </p:nvSpPr>
        <p:spPr>
          <a:xfrm flipH="1">
            <a:off x="747144" y="4231166"/>
            <a:ext cx="974193" cy="855274"/>
          </a:xfrm>
          <a:prstGeom prst="flowChartPunchedCar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HEITI TC MEDIUM" pitchFamily="2" charset="-128"/>
                <a:ea typeface="HEITI TC MEDIUM" pitchFamily="2" charset="-128"/>
              </a:rPr>
              <a:t>檔案</a:t>
            </a:r>
            <a:br>
              <a:rPr lang="en-US" altLang="zh-TW" b="1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b="1" dirty="0">
                <a:latin typeface="HEITI TC MEDIUM" pitchFamily="2" charset="-128"/>
                <a:ea typeface="HEITI TC MEDIUM" pitchFamily="2" charset="-128"/>
              </a:rPr>
              <a:t>物件</a:t>
            </a:r>
            <a:endParaRPr b="1" dirty="0">
              <a:latin typeface="HEITI TC MEDIUM" pitchFamily="2" charset="-128"/>
              <a:ea typeface="HEITI TC MEDIUM" pitchFamily="2" charset="-128"/>
            </a:endParaRPr>
          </a:p>
        </p:txBody>
      </p:sp>
      <p:cxnSp>
        <p:nvCxnSpPr>
          <p:cNvPr id="52" name="Google Shape;137;p19">
            <a:extLst>
              <a:ext uri="{FF2B5EF4-FFF2-40B4-BE49-F238E27FC236}">
                <a16:creationId xmlns:a16="http://schemas.microsoft.com/office/drawing/2014/main" id="{9B2BAB41-47D0-F2C2-E1C7-2E8AEF29555F}"/>
              </a:ext>
            </a:extLst>
          </p:cNvPr>
          <p:cNvCxnSpPr>
            <a:cxnSpLocks/>
            <a:stCxn id="51" idx="1"/>
          </p:cNvCxnSpPr>
          <p:nvPr/>
        </p:nvCxnSpPr>
        <p:spPr>
          <a:xfrm>
            <a:off x="1721337" y="4658803"/>
            <a:ext cx="64805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5" name="Google Shape;132;p19">
            <a:extLst>
              <a:ext uri="{FF2B5EF4-FFF2-40B4-BE49-F238E27FC236}">
                <a16:creationId xmlns:a16="http://schemas.microsoft.com/office/drawing/2014/main" id="{262B855D-AF2E-C9BC-CC8B-A4CCB1231A0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872459" y="2369448"/>
            <a:ext cx="875608" cy="7268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124;p19">
            <a:extLst>
              <a:ext uri="{FF2B5EF4-FFF2-40B4-BE49-F238E27FC236}">
                <a16:creationId xmlns:a16="http://schemas.microsoft.com/office/drawing/2014/main" id="{44A0AE96-5680-73DA-0A3D-D9E1E63BC595}"/>
              </a:ext>
            </a:extLst>
          </p:cNvPr>
          <p:cNvSpPr txBox="1"/>
          <p:nvPr/>
        </p:nvSpPr>
        <p:spPr>
          <a:xfrm>
            <a:off x="10449705" y="2308563"/>
            <a:ext cx="1092338" cy="92329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>
                <a:latin typeface="Heiti TC Medium" pitchFamily="2" charset="-128"/>
                <a:ea typeface="Heiti TC Medium" pitchFamily="2" charset="-128"/>
              </a:rPr>
              <a:t>Key Value</a:t>
            </a:r>
            <a:br>
              <a:rPr lang="en-US" altLang="zh-TW" sz="1600" dirty="0">
                <a:latin typeface="Heiti TC Medium" pitchFamily="2" charset="-128"/>
                <a:ea typeface="Heiti TC Medium" pitchFamily="2" charset="-128"/>
              </a:rPr>
            </a:br>
            <a:r>
              <a:rPr lang="zh-TW" sz="1600" dirty="0">
                <a:latin typeface="Heiti TC Medium" pitchFamily="2" charset="-128"/>
                <a:ea typeface="Heiti TC Medium" pitchFamily="2" charset="-128"/>
              </a:rPr>
              <a:t>資料庫</a:t>
            </a:r>
            <a:endParaRPr sz="1600" dirty="0"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632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B6DB-0E54-A542-B390-7DFAC194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23547"/>
          </a:xfrm>
        </p:spPr>
        <p:txBody>
          <a:bodyPr>
            <a:normAutofit fontScale="90000"/>
          </a:bodyPr>
          <a:lstStyle/>
          <a:p>
            <a:r>
              <a:rPr lang="zh-TW" altLang="en-US" sz="6000" dirty="0">
                <a:solidFill>
                  <a:schemeClr val="accent1"/>
                </a:solidFill>
              </a:rPr>
              <a:t>永續報告</a:t>
            </a:r>
            <a:r>
              <a:rPr lang="en-US" altLang="zh-TW" sz="6000" dirty="0">
                <a:solidFill>
                  <a:schemeClr val="accent1"/>
                </a:solidFill>
              </a:rPr>
              <a:t> XBRL </a:t>
            </a:r>
            <a:r>
              <a:rPr lang="zh-TW" altLang="en-US" sz="6000" dirty="0">
                <a:solidFill>
                  <a:schemeClr val="accent1"/>
                </a:solidFill>
              </a:rPr>
              <a:t>雲端架構圖 </a:t>
            </a:r>
            <a:r>
              <a:rPr lang="en-US" altLang="zh-TW" sz="6000" dirty="0">
                <a:solidFill>
                  <a:schemeClr val="accent1"/>
                </a:solidFill>
              </a:rPr>
              <a:t> (AWS)</a:t>
            </a:r>
            <a:endParaRPr lang="zh-TW" altLang="en-US" sz="6000" dirty="0">
              <a:solidFill>
                <a:schemeClr val="accent1"/>
              </a:solidFill>
            </a:endParaRPr>
          </a:p>
        </p:txBody>
      </p:sp>
      <p:sp>
        <p:nvSpPr>
          <p:cNvPr id="47" name="TextBox 4">
            <a:extLst>
              <a:ext uri="{FF2B5EF4-FFF2-40B4-BE49-F238E27FC236}">
                <a16:creationId xmlns:a16="http://schemas.microsoft.com/office/drawing/2014/main" id="{B6F5C052-5F9F-4DF1-A810-4D624B676B77}"/>
              </a:ext>
            </a:extLst>
          </p:cNvPr>
          <p:cNvSpPr txBox="1"/>
          <p:nvPr/>
        </p:nvSpPr>
        <p:spPr>
          <a:xfrm>
            <a:off x="4595409" y="6534131"/>
            <a:ext cx="3001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資料來源：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This Research</a:t>
            </a:r>
          </a:p>
        </p:txBody>
      </p:sp>
      <p:pic>
        <p:nvPicPr>
          <p:cNvPr id="6" name="圖形 9">
            <a:extLst>
              <a:ext uri="{FF2B5EF4-FFF2-40B4-BE49-F238E27FC236}">
                <a16:creationId xmlns:a16="http://schemas.microsoft.com/office/drawing/2014/main" id="{0DD4253D-C6B6-E9DB-76D7-CAF9EA449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838" y="914886"/>
            <a:ext cx="9954705" cy="554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4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BD7FFE-0126-4BC0-AFB6-8BBDB3F2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31" y="0"/>
            <a:ext cx="11756570" cy="1014413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chemeClr val="accent1"/>
                </a:solidFill>
              </a:rPr>
              <a:t>永續報告</a:t>
            </a:r>
            <a:r>
              <a:rPr lang="en-US" altLang="zh-TW" sz="4400" dirty="0">
                <a:solidFill>
                  <a:schemeClr val="accent1"/>
                </a:solidFill>
              </a:rPr>
              <a:t> XBRL</a:t>
            </a:r>
            <a:r>
              <a:rPr lang="zh-TW" altLang="en-US" sz="4400" dirty="0">
                <a:solidFill>
                  <a:schemeClr val="accent1"/>
                </a:solidFill>
              </a:rPr>
              <a:t>雲端</a:t>
            </a:r>
            <a:r>
              <a:rPr lang="en-US" altLang="zh-TW" sz="4400" dirty="0">
                <a:solidFill>
                  <a:schemeClr val="accent1"/>
                </a:solidFill>
              </a:rPr>
              <a:t> Sequence Diagram (AWS)</a:t>
            </a:r>
            <a:endParaRPr lang="zh-TW" altLang="en-US" sz="44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F6DAFD-A205-43EA-B7AC-32308FF08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B4AC116-51B9-4C64-87FD-B9BE377E11B7}"/>
              </a:ext>
            </a:extLst>
          </p:cNvPr>
          <p:cNvSpPr txBox="1"/>
          <p:nvPr/>
        </p:nvSpPr>
        <p:spPr>
          <a:xfrm>
            <a:off x="4595409" y="6576995"/>
            <a:ext cx="3001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資料來源：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This Research</a:t>
            </a:r>
          </a:p>
        </p:txBody>
      </p:sp>
      <p:pic>
        <p:nvPicPr>
          <p:cNvPr id="6" name="圖形 4">
            <a:extLst>
              <a:ext uri="{FF2B5EF4-FFF2-40B4-BE49-F238E27FC236}">
                <a16:creationId xmlns:a16="http://schemas.microsoft.com/office/drawing/2014/main" id="{5497CC72-F69F-9D45-52CE-1EB8446FF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774" y="974217"/>
            <a:ext cx="10708796" cy="554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0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20BE4-B218-F847-B629-63632474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"/>
            <a:ext cx="11676262" cy="13329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Architecture</a:t>
            </a:r>
            <a:br>
              <a:rPr lang="en-US" b="1" dirty="0"/>
            </a:br>
            <a:r>
              <a:rPr lang="en-US" b="1" dirty="0"/>
              <a:t>AWS Operational Responsibility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0E1BB-23FF-4641-91AA-1C7F7753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06147-307C-534A-BEF8-74C1C3F9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225"/>
            <a:ext cx="12192000" cy="499395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1EB96E-68CE-8A4E-8606-813E8B48A913}"/>
              </a:ext>
            </a:extLst>
          </p:cNvPr>
          <p:cNvSpPr/>
          <p:nvPr/>
        </p:nvSpPr>
        <p:spPr>
          <a:xfrm>
            <a:off x="10177670" y="1332927"/>
            <a:ext cx="1948018" cy="5050251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9E55DB-12D3-5F49-9272-70DB46ED733B}"/>
              </a:ext>
            </a:extLst>
          </p:cNvPr>
          <p:cNvSpPr/>
          <p:nvPr/>
        </p:nvSpPr>
        <p:spPr>
          <a:xfrm>
            <a:off x="1252330" y="1306421"/>
            <a:ext cx="3120887" cy="5133055"/>
          </a:xfrm>
          <a:prstGeom prst="roundRect">
            <a:avLst>
              <a:gd name="adj" fmla="val 3714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D06C0-D53E-F140-916E-024C979F7DC6}"/>
              </a:ext>
            </a:extLst>
          </p:cNvPr>
          <p:cNvSpPr txBox="1"/>
          <p:nvPr/>
        </p:nvSpPr>
        <p:spPr>
          <a:xfrm>
            <a:off x="2240170" y="6611779"/>
            <a:ext cx="7937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Heitor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Lessa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How to build a full stack serverless airline ticketing web app,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https://www.youtube.com/watch?v=MyoOeHTp2pg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67A89-6AC4-DF46-900E-861816C75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1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20BE4-B218-F847-B629-63632474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"/>
            <a:ext cx="11676262" cy="13329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Architecture</a:t>
            </a:r>
            <a:br>
              <a:rPr lang="en-US" b="1" dirty="0"/>
            </a:br>
            <a:r>
              <a:rPr lang="en-US" b="1" dirty="0"/>
              <a:t>Cloud Storage: Amazon S3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0E1BB-23FF-4641-91AA-1C7F7753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06147-307C-534A-BEF8-74C1C3F9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225"/>
            <a:ext cx="12192000" cy="499395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1EB96E-68CE-8A4E-8606-813E8B48A913}"/>
              </a:ext>
            </a:extLst>
          </p:cNvPr>
          <p:cNvSpPr/>
          <p:nvPr/>
        </p:nvSpPr>
        <p:spPr>
          <a:xfrm>
            <a:off x="0" y="3956180"/>
            <a:ext cx="12125688" cy="783771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D06C0-D53E-F140-916E-024C979F7DC6}"/>
              </a:ext>
            </a:extLst>
          </p:cNvPr>
          <p:cNvSpPr txBox="1"/>
          <p:nvPr/>
        </p:nvSpPr>
        <p:spPr>
          <a:xfrm>
            <a:off x="2240170" y="6611779"/>
            <a:ext cx="7937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Heitor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Lessa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How to build a full stack serverless airline ticketing web app,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https://www.youtube.com/watch?v=MyoOeHTp2pg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67A89-6AC4-DF46-900E-861816C75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71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71152-081B-3041-8CAA-D91A80483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7" t="9255" r="9804" b="8423"/>
          <a:stretch/>
        </p:blipFill>
        <p:spPr>
          <a:xfrm>
            <a:off x="1385888" y="1217643"/>
            <a:ext cx="9244012" cy="5252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DF3A0-358A-B842-A59E-96277A24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78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B3196-4271-3046-80F3-FC109581C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3" t="6613" r="7439" b="11317"/>
          <a:stretch/>
        </p:blipFill>
        <p:spPr>
          <a:xfrm>
            <a:off x="1285875" y="1217641"/>
            <a:ext cx="9515475" cy="522183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6892EE-CE13-9D41-9671-AB517E439454}"/>
              </a:ext>
            </a:extLst>
          </p:cNvPr>
          <p:cNvSpPr/>
          <p:nvPr/>
        </p:nvSpPr>
        <p:spPr>
          <a:xfrm>
            <a:off x="8423514" y="1217642"/>
            <a:ext cx="2206386" cy="169700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0BE13-C1F6-C645-94AE-BD5C4E45111B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279120-5DC1-1344-B57A-13704AFFC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4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EF532E-EB32-0D49-97DB-F1E7F0282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3" t="6613" r="7439" b="11317"/>
          <a:stretch/>
        </p:blipFill>
        <p:spPr>
          <a:xfrm>
            <a:off x="1285875" y="1217641"/>
            <a:ext cx="9515475" cy="522183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CDAF5C-51DD-BF45-9BC2-88C4CB4C3D6B}"/>
              </a:ext>
            </a:extLst>
          </p:cNvPr>
          <p:cNvSpPr/>
          <p:nvPr/>
        </p:nvSpPr>
        <p:spPr>
          <a:xfrm>
            <a:off x="8423514" y="1217642"/>
            <a:ext cx="2206386" cy="169700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161AD-B1BC-DD41-B58C-C50FAC025A42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885824" y="2066145"/>
            <a:ext cx="7494826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Static Web Hosting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Amazon S3 </a:t>
            </a:r>
            <a:r>
              <a:rPr lang="en-US" sz="4400" dirty="0"/>
              <a:t>hosts static web resources including HTML, CSS, JavaScript, and image files which are loaded in the user's browser.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E4CE32-2A43-564B-89EC-36A8675CB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22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D07D30-6DD0-DD40-A44E-76233C016899}"/>
              </a:ext>
            </a:extLst>
          </p:cNvPr>
          <p:cNvSpPr/>
          <p:nvPr/>
        </p:nvSpPr>
        <p:spPr>
          <a:xfrm>
            <a:off x="8423514" y="2995475"/>
            <a:ext cx="2206386" cy="189085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52BF81-98A0-2847-83F1-6914B81CE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2" t="8811" r="8314" b="10730"/>
          <a:stretch/>
        </p:blipFill>
        <p:spPr>
          <a:xfrm>
            <a:off x="1419950" y="1305868"/>
            <a:ext cx="9358315" cy="5119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04387B-6936-3E4C-B407-089015327C9A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9D15BC-6C9C-5C4C-A584-581692364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6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4" y="1406654"/>
            <a:ext cx="11305310" cy="19637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雲端儲存與永續資訊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4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Cloud Storage and Sustainability Information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527" t="1544" r="10527" b="25148"/>
          <a:stretch>
            <a:fillRect/>
          </a:stretch>
        </p:blipFill>
        <p:spPr bwMode="auto">
          <a:xfrm>
            <a:off x="1293466" y="4467459"/>
            <a:ext cx="1061722" cy="13145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309" y="4397487"/>
            <a:ext cx="953813" cy="430151"/>
          </a:xfrm>
          <a:prstGeom prst="rect">
            <a:avLst/>
          </a:prstGeom>
        </p:spPr>
      </p:pic>
      <p:sp>
        <p:nvSpPr>
          <p:cNvPr id="21" name="文字方塊 5">
            <a:extLst>
              <a:ext uri="{FF2B5EF4-FFF2-40B4-BE49-F238E27FC236}">
                <a16:creationId xmlns:a16="http://schemas.microsoft.com/office/drawing/2014/main" id="{C694E8BC-63ED-2449-86D8-D3A9F8075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32" y="3459614"/>
            <a:ext cx="9973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7F7F7F"/>
                </a:solidFill>
              </a:rPr>
              <a:t>Time: 2022/6/25 (Sat.) 9:40-10:15</a:t>
            </a:r>
            <a:br>
              <a:rPr lang="en-US" altLang="zh-TW" sz="1800" dirty="0">
                <a:solidFill>
                  <a:srgbClr val="7F7F7F"/>
                </a:solidFill>
              </a:rPr>
            </a:br>
            <a:r>
              <a:rPr lang="en-US" altLang="zh-TW" sz="1800" dirty="0">
                <a:solidFill>
                  <a:srgbClr val="7F7F7F"/>
                </a:solidFill>
              </a:rPr>
              <a:t>Place: </a:t>
            </a:r>
            <a:r>
              <a:rPr lang="zh-TW" altLang="en-US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台北世貿一館</a:t>
            </a:r>
            <a:r>
              <a:rPr lang="en-US" altLang="zh-TW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1</a:t>
            </a:r>
            <a:r>
              <a:rPr lang="zh-TW" altLang="en-US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樓</a:t>
            </a:r>
            <a:r>
              <a:rPr lang="en-US" altLang="zh-TW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B</a:t>
            </a:r>
            <a:r>
              <a:rPr lang="zh-TW" altLang="en-US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區 </a:t>
            </a:r>
            <a:r>
              <a:rPr lang="en-US" altLang="zh-TW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ESG</a:t>
            </a:r>
            <a:r>
              <a:rPr lang="zh-TW" altLang="en-US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沙龍 </a:t>
            </a:r>
            <a:r>
              <a:rPr lang="en-US" altLang="zh-TW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(B536)</a:t>
            </a:r>
            <a:endParaRPr lang="zh-TW" altLang="en-US" sz="1400" dirty="0">
              <a:solidFill>
                <a:srgbClr val="7F7F7F"/>
              </a:solidFill>
              <a:latin typeface="+mn-lt"/>
              <a:ea typeface="Heiti TC Medium" pitchFamily="2" charset="-128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C23060F-0A47-D24C-9F7A-0C2FB4D1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61" y="4146219"/>
            <a:ext cx="7686279" cy="265984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TW" altLang="en-US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10"/>
              </a:rPr>
              <a:t>戴敏育</a:t>
            </a:r>
            <a:r>
              <a:rPr lang="en-US" altLang="zh-TW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TW" sz="14000" b="1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40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0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  <a:endParaRPr kumimoji="0" lang="en-US" altLang="zh-TW" sz="140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2"/>
              </a:rPr>
              <a:t>國立臺北大學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3"/>
              </a:rPr>
              <a:t>資訊管理研究所</a:t>
            </a:r>
            <a:endParaRPr lang="en-US" altLang="zh-TW" sz="14400" b="1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Institute of Information Management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National Taipei University</a:t>
            </a:r>
            <a:endParaRPr lang="en-US" altLang="zh-TW" sz="8000" b="1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5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https://web.ntpu.edu.tw/~myday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TW" sz="3700" dirty="0">
                <a:solidFill>
                  <a:srgbClr val="898989"/>
                </a:solidFill>
                <a:cs typeface="Times New Roman" pitchFamily="18" charset="0"/>
              </a:rPr>
              <a:t>2022-06-25</a:t>
            </a:r>
            <a:endParaRPr lang="en-US" sz="37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28CDAB-764B-B5FB-D010-BEE0F7A6B7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039" y="314933"/>
            <a:ext cx="2466975" cy="4496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8D0E06-861F-98D3-1B79-99E2F5C0C8CE}"/>
              </a:ext>
            </a:extLst>
          </p:cNvPr>
          <p:cNvSpPr txBox="1"/>
          <p:nvPr/>
        </p:nvSpPr>
        <p:spPr>
          <a:xfrm>
            <a:off x="2928938" y="106929"/>
            <a:ext cx="65579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ea typeface="HEITI TC MEDIUM" pitchFamily="2" charset="-128"/>
              </a:rPr>
              <a:t>2022 ESG </a:t>
            </a:r>
            <a:r>
              <a:rPr lang="en-US" sz="2800" b="1" dirty="0" err="1">
                <a:solidFill>
                  <a:schemeClr val="accent1"/>
                </a:solidFill>
                <a:ea typeface="HEITI TC MEDIUM" pitchFamily="2" charset="-128"/>
              </a:rPr>
              <a:t>高鋒會</a:t>
            </a:r>
            <a:br>
              <a:rPr lang="en-US" sz="2800" b="1" dirty="0">
                <a:solidFill>
                  <a:schemeClr val="accent1"/>
                </a:solidFill>
                <a:ea typeface="HEITI TC MEDIUM" pitchFamily="2" charset="-128"/>
              </a:rPr>
            </a:br>
            <a:r>
              <a:rPr lang="zh-TW" altLang="en-US" sz="2800" b="1" dirty="0">
                <a:solidFill>
                  <a:schemeClr val="accent1"/>
                </a:solidFill>
                <a:ea typeface="HEITI TC MEDIUM" pitchFamily="2" charset="-128"/>
              </a:rPr>
              <a:t>永續資訊揭露案例及雲端儲存</a:t>
            </a:r>
            <a:endParaRPr lang="en-US" sz="2800" b="1" dirty="0">
              <a:solidFill>
                <a:schemeClr val="accent1"/>
              </a:solidFill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3541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D07D30-6DD0-DD40-A44E-76233C016899}"/>
              </a:ext>
            </a:extLst>
          </p:cNvPr>
          <p:cNvSpPr/>
          <p:nvPr/>
        </p:nvSpPr>
        <p:spPr>
          <a:xfrm>
            <a:off x="8423514" y="2995475"/>
            <a:ext cx="2206386" cy="189085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60242-FFA2-B44D-A29A-1CE90B92FB39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33A29E-75CC-C842-A578-C1E99949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2" t="8811" r="8314" b="10730"/>
          <a:stretch/>
        </p:blipFill>
        <p:spPr>
          <a:xfrm>
            <a:off x="1419950" y="1305868"/>
            <a:ext cx="9358315" cy="5119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842963" y="1642249"/>
            <a:ext cx="7539038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User Management</a:t>
            </a:r>
            <a:endParaRPr lang="en-US" sz="4800" dirty="0"/>
          </a:p>
          <a:p>
            <a:r>
              <a:rPr lang="en-US" sz="4800" b="1" dirty="0">
                <a:solidFill>
                  <a:srgbClr val="C00000"/>
                </a:solidFill>
              </a:rPr>
              <a:t>Amazon Cognito </a:t>
            </a:r>
            <a:r>
              <a:rPr lang="en-US" sz="4800" dirty="0"/>
              <a:t>provides </a:t>
            </a:r>
            <a:br>
              <a:rPr lang="en-US" sz="4800" dirty="0"/>
            </a:br>
            <a:r>
              <a:rPr lang="en-US" sz="4800" dirty="0"/>
              <a:t>user management and authentication functions to secure the backend API.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1E00D0-966D-5D48-A24C-CF9EC2D51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56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0DA4A-CCF1-5B40-860F-E24A82095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7" t="8723" r="9188" b="10834"/>
          <a:stretch/>
        </p:blipFill>
        <p:spPr>
          <a:xfrm>
            <a:off x="1385889" y="1289083"/>
            <a:ext cx="9244012" cy="511838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50FC867-2B80-4249-974E-6FF0BB4DEB39}"/>
              </a:ext>
            </a:extLst>
          </p:cNvPr>
          <p:cNvSpPr/>
          <p:nvPr/>
        </p:nvSpPr>
        <p:spPr>
          <a:xfrm>
            <a:off x="6315073" y="4682919"/>
            <a:ext cx="4257676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196885-F051-3D43-BC3C-D06DC0756F67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114E7-283B-1B42-93B7-7FBEC5929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28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6315073" y="4682919"/>
            <a:ext cx="4257676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4F398-7B54-7E44-94FA-7E34CC2A0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7" t="8723" r="9188" b="10834"/>
          <a:stretch/>
        </p:blipFill>
        <p:spPr>
          <a:xfrm>
            <a:off x="1467213" y="1303604"/>
            <a:ext cx="9244012" cy="5118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7700961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Serverless Backend</a:t>
            </a:r>
            <a:endParaRPr lang="en-US" sz="4000" dirty="0"/>
          </a:p>
          <a:p>
            <a:r>
              <a:rPr lang="en-US" sz="4000" b="1" dirty="0">
                <a:solidFill>
                  <a:srgbClr val="C00000"/>
                </a:solidFill>
              </a:rPr>
              <a:t>Amazon DynamoDB </a:t>
            </a:r>
            <a:r>
              <a:rPr lang="en-US" sz="4000" dirty="0"/>
              <a:t>provides a persistence layer where data can be stored by the API's </a:t>
            </a:r>
            <a:r>
              <a:rPr lang="en-US" sz="4000" b="1" dirty="0">
                <a:solidFill>
                  <a:srgbClr val="C00000"/>
                </a:solidFill>
              </a:rPr>
              <a:t>Lambda</a:t>
            </a:r>
            <a:r>
              <a:rPr lang="en-US" sz="4000" dirty="0"/>
              <a:t> function.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3E0F65-D625-2848-8BC6-4ABBFAE02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26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CD157-8604-6C4E-85DB-CF6CFE8B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7915" r="8997" b="11880"/>
          <a:stretch/>
        </p:blipFill>
        <p:spPr>
          <a:xfrm>
            <a:off x="1428751" y="1271591"/>
            <a:ext cx="9244012" cy="5093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3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4086215" y="4611479"/>
            <a:ext cx="2185998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46C37-7090-4741-B7D5-6E46F53A9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58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CD157-8604-6C4E-85DB-CF6CFE8B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7915" r="8997" b="11880"/>
          <a:stretch/>
        </p:blipFill>
        <p:spPr>
          <a:xfrm>
            <a:off x="1428751" y="1271591"/>
            <a:ext cx="9244012" cy="5093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3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4086215" y="4611479"/>
            <a:ext cx="2185998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7858125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RESTful API</a:t>
            </a:r>
          </a:p>
          <a:p>
            <a:r>
              <a:rPr lang="en-US" sz="4000" dirty="0"/>
              <a:t>JavaScript executed in the browser sends and receives data from a public backend API built using </a:t>
            </a:r>
            <a:r>
              <a:rPr lang="en-US" sz="4000" b="1" dirty="0">
                <a:solidFill>
                  <a:srgbClr val="C00000"/>
                </a:solidFill>
              </a:rPr>
              <a:t>Lambda</a:t>
            </a:r>
            <a:r>
              <a:rPr lang="en-US" sz="4000" dirty="0"/>
              <a:t> and </a:t>
            </a:r>
            <a:r>
              <a:rPr lang="en-US" sz="4000" b="1" dirty="0">
                <a:solidFill>
                  <a:srgbClr val="C00000"/>
                </a:solidFill>
              </a:rPr>
              <a:t>API Gateway</a:t>
            </a:r>
            <a:r>
              <a:rPr lang="en-US" sz="40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1F840-A25B-034A-8093-B7348BB5D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87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71152-081B-3041-8CAA-D91A80483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7" t="9255" r="9804" b="8423"/>
          <a:stretch/>
        </p:blipFill>
        <p:spPr>
          <a:xfrm>
            <a:off x="1385888" y="1217643"/>
            <a:ext cx="9244012" cy="5252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10858500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Terminate resources</a:t>
            </a:r>
          </a:p>
          <a:p>
            <a:r>
              <a:rPr lang="en-US" sz="4000" dirty="0"/>
              <a:t>Resource Cleanup</a:t>
            </a:r>
          </a:p>
          <a:p>
            <a:r>
              <a:rPr lang="en-US" sz="4000" dirty="0"/>
              <a:t>You will terminate an </a:t>
            </a:r>
            <a:r>
              <a:rPr lang="en-US" sz="4000" b="1" dirty="0">
                <a:solidFill>
                  <a:srgbClr val="C00000"/>
                </a:solidFill>
              </a:rPr>
              <a:t>Amazon S3 </a:t>
            </a:r>
            <a:r>
              <a:rPr lang="en-US" sz="4000" dirty="0"/>
              <a:t>bucket, an </a:t>
            </a:r>
            <a:r>
              <a:rPr lang="en-US" sz="4000" b="1" dirty="0">
                <a:solidFill>
                  <a:srgbClr val="C00000"/>
                </a:solidFill>
              </a:rPr>
              <a:t>Amazon Cognito </a:t>
            </a:r>
            <a:r>
              <a:rPr lang="en-US" sz="4000" dirty="0"/>
              <a:t>User Pool, an </a:t>
            </a:r>
            <a:r>
              <a:rPr lang="en-US" sz="4000" b="1" dirty="0">
                <a:solidFill>
                  <a:srgbClr val="C00000"/>
                </a:solidFill>
              </a:rPr>
              <a:t>AWS Lambda </a:t>
            </a:r>
            <a:r>
              <a:rPr lang="en-US" sz="4000" dirty="0"/>
              <a:t>function, an </a:t>
            </a:r>
            <a:r>
              <a:rPr lang="en-US" sz="4000" b="1" dirty="0">
                <a:solidFill>
                  <a:srgbClr val="C00000"/>
                </a:solidFill>
              </a:rPr>
              <a:t>IAM</a:t>
            </a:r>
            <a:r>
              <a:rPr lang="en-US" sz="4000" dirty="0"/>
              <a:t> role, a </a:t>
            </a:r>
            <a:r>
              <a:rPr lang="en-US" sz="4000" b="1" dirty="0">
                <a:solidFill>
                  <a:srgbClr val="C00000"/>
                </a:solidFill>
              </a:rPr>
              <a:t>DynamoDB</a:t>
            </a:r>
            <a:r>
              <a:rPr lang="en-US" sz="4000" dirty="0"/>
              <a:t> table, a </a:t>
            </a:r>
            <a:r>
              <a:rPr lang="en-US" sz="4000" b="1" dirty="0">
                <a:solidFill>
                  <a:srgbClr val="C00000"/>
                </a:solidFill>
              </a:rPr>
              <a:t>REST API</a:t>
            </a:r>
            <a:r>
              <a:rPr lang="en-US" sz="4000" dirty="0"/>
              <a:t>, and a </a:t>
            </a:r>
            <a:r>
              <a:rPr lang="en-US" sz="4000" b="1" dirty="0">
                <a:solidFill>
                  <a:srgbClr val="C00000"/>
                </a:solidFill>
              </a:rPr>
              <a:t>CloudWatch</a:t>
            </a:r>
            <a:r>
              <a:rPr lang="en-US" sz="4000" dirty="0"/>
              <a:t> Log. </a:t>
            </a:r>
            <a:br>
              <a:rPr lang="en-US" sz="4000" dirty="0"/>
            </a:br>
            <a:r>
              <a:rPr lang="en-US" sz="4000" dirty="0"/>
              <a:t>It is a best practice to </a:t>
            </a:r>
            <a:r>
              <a:rPr lang="en-US" sz="4000" dirty="0">
                <a:solidFill>
                  <a:srgbClr val="FF0000"/>
                </a:solidFill>
              </a:rPr>
              <a:t>delete resources </a:t>
            </a:r>
            <a:r>
              <a:rPr lang="en-US" sz="4000" dirty="0"/>
              <a:t>you are no longer using to avoid unwanted charges.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31192-1B7C-AF49-A903-6E8C863B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07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215D-36DA-E3C1-AACD-D846C67FF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938466"/>
          </a:xfrm>
        </p:spPr>
        <p:txBody>
          <a:bodyPr>
            <a:normAutofit/>
          </a:bodyPr>
          <a:lstStyle/>
          <a:p>
            <a:r>
              <a:rPr lang="en-US" dirty="0"/>
              <a:t>Amazon S3: Simple Storage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7296-75BD-6237-E02E-54B2A531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BE4A1-2836-E49E-935B-EA49A5998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58" y="1011693"/>
            <a:ext cx="11380251" cy="5477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747C89-9129-C626-56BF-0E61479619B1}"/>
              </a:ext>
            </a:extLst>
          </p:cNvPr>
          <p:cNvSpPr txBox="1"/>
          <p:nvPr/>
        </p:nvSpPr>
        <p:spPr>
          <a:xfrm>
            <a:off x="2800350" y="64325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https://aws.amazon.com/s3/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21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30D032-F78C-4D7B-9542-AE7CD0BE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pic>
        <p:nvPicPr>
          <p:cNvPr id="1026" name="Picture 2" descr="product-page-diagram_Amazon-S3_HIW">
            <a:extLst>
              <a:ext uri="{FF2B5EF4-FFF2-40B4-BE49-F238E27FC236}">
                <a16:creationId xmlns:a16="http://schemas.microsoft.com/office/drawing/2014/main" id="{8EE24D31-4B48-424F-B219-F2E83B32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0" y="1562100"/>
            <a:ext cx="11820372" cy="445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D95EBE-99F8-8E1C-7569-F896C63E9511}"/>
              </a:ext>
            </a:extLst>
          </p:cNvPr>
          <p:cNvSpPr txBox="1"/>
          <p:nvPr/>
        </p:nvSpPr>
        <p:spPr>
          <a:xfrm>
            <a:off x="2800350" y="64325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https://aws.amazon.com/s3/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3B723E-08E6-40D1-D3DB-05CA9993D999}"/>
              </a:ext>
            </a:extLst>
          </p:cNvPr>
          <p:cNvSpPr txBox="1">
            <a:spLocks/>
          </p:cNvSpPr>
          <p:nvPr/>
        </p:nvSpPr>
        <p:spPr>
          <a:xfrm>
            <a:off x="484909" y="352404"/>
            <a:ext cx="11222181" cy="938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Amazon S3: Simple Storage Service</a:t>
            </a:r>
          </a:p>
        </p:txBody>
      </p:sp>
    </p:spTree>
    <p:extLst>
      <p:ext uri="{BB962C8B-B14F-4D97-AF65-F5344CB8AC3E}">
        <p14:creationId xmlns:p14="http://schemas.microsoft.com/office/powerpoint/2010/main" val="2122311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EE0146-7262-46C1-8244-FCAE9826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AWS</a:t>
            </a:r>
            <a:r>
              <a:rPr lang="zh-TW" altLang="en-US" dirty="0"/>
              <a:t> 雲端儲存 </a:t>
            </a:r>
            <a:r>
              <a:rPr lang="en-US" altLang="zh-TW" dirty="0"/>
              <a:t>–</a:t>
            </a:r>
            <a:r>
              <a:rPr lang="zh-TW" altLang="en-US" dirty="0"/>
              <a:t> </a:t>
            </a:r>
            <a:r>
              <a:rPr lang="en-US" altLang="zh-TW" dirty="0"/>
              <a:t>Amazon S3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B77C1B-5B8C-45CA-A3E6-3FEFBFA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7"/>
            <a:ext cx="11222181" cy="473825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是一種物件儲存服務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提供可擴展性、資料可用性、安全性及效能。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可用於建置資料湖，雲端原生應用程式和行動應用程式，以及備份和還原關鍵資料</a:t>
            </a:r>
          </a:p>
          <a:p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30D032-F78C-4D7B-9542-AE7CD0BE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15C6D-5404-4296-D529-DA4DC64BCCF3}"/>
              </a:ext>
            </a:extLst>
          </p:cNvPr>
          <p:cNvSpPr txBox="1"/>
          <p:nvPr/>
        </p:nvSpPr>
        <p:spPr>
          <a:xfrm>
            <a:off x="2800350" y="64325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https://aws.amazon.com/s3/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44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EE0146-7262-46C1-8244-FCAE9826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3058"/>
          </a:xfrm>
        </p:spPr>
        <p:txBody>
          <a:bodyPr/>
          <a:lstStyle/>
          <a:p>
            <a:r>
              <a:rPr lang="en-US" altLang="zh-TW" dirty="0"/>
              <a:t>Amazon S3 </a:t>
            </a:r>
            <a:r>
              <a:rPr lang="zh-TW" altLang="en-US" dirty="0"/>
              <a:t>與</a:t>
            </a:r>
            <a:r>
              <a:rPr lang="en-US" altLang="zh-TW" dirty="0"/>
              <a:t> AWS</a:t>
            </a:r>
            <a:r>
              <a:rPr lang="zh-TW" altLang="en-US" dirty="0"/>
              <a:t> 服務結合應用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B77C1B-5B8C-45CA-A3E6-3FEFBFA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0" y="1268162"/>
            <a:ext cx="11222181" cy="510157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資料處理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：使用 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AWS Lambda 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函數，自動處理標準 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S3 GET 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請求的輸出，便可講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S3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與其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Lambda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函數做串接</a:t>
            </a:r>
          </a:p>
          <a:p>
            <a:pPr>
              <a:lnSpc>
                <a:spcPct val="12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儲存管理與監控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：可利用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AWS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Cloudwatch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來追蹤 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AWS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S3 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儲存資源的操作狀態</a:t>
            </a:r>
            <a:endParaRPr lang="en-US" altLang="zh-TW" sz="2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存取管理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：可結合 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IAM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，做將存取權授與其他使用，並建置存取控制清單 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(ACL)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，用來使個別物件可供授權使用者使用</a:t>
            </a:r>
            <a:endParaRPr lang="en-US" altLang="zh-TW" sz="2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安全性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：使用 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VPC 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端點從 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Amazon Virtual Private Cloud (Amazon VPC) 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和內部部署連接至 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S3 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資源，針對上傳資料，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Amazon S3 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同時支援伺服器端加密 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具有三個金鑰管理選項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和用戶端加密</a:t>
            </a:r>
            <a:endParaRPr lang="en-US" altLang="zh-TW" sz="2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endParaRPr lang="zh-TW" altLang="en-US" sz="2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30D032-F78C-4D7B-9542-AE7CD0BE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0B572-70FA-B578-E460-6CFE706EA25D}"/>
              </a:ext>
            </a:extLst>
          </p:cNvPr>
          <p:cNvSpPr txBox="1"/>
          <p:nvPr/>
        </p:nvSpPr>
        <p:spPr>
          <a:xfrm>
            <a:off x="2800350" y="64325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https://aws.amazon.com/s3/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21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戴敏育 博士 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(Min-</a:t>
            </a:r>
            <a:r>
              <a:rPr lang="en-US" altLang="zh-TW" sz="5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 Day, Ph.D.)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635432" cy="33941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國立臺北大學</a:t>
            </a:r>
            <a:r>
              <a:rPr lang="en-US" altLang="zh-TW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資訊管理研究所</a:t>
            </a:r>
            <a:r>
              <a:rPr lang="en-US" altLang="zh-TW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副教授</a:t>
            </a:r>
            <a:endParaRPr lang="en-US" altLang="zh-TW" sz="3200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中央研究院</a:t>
            </a:r>
            <a:r>
              <a:rPr lang="en-US" altLang="zh-TW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資訊科學研究所</a:t>
            </a:r>
            <a:r>
              <a:rPr lang="en-US" altLang="zh-TW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訪問學人</a:t>
            </a:r>
            <a:endParaRPr lang="en-US" altLang="zh-TW" sz="3200" dirty="0">
              <a:solidFill>
                <a:schemeClr val="tx2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None/>
            </a:pPr>
            <a:r>
              <a:rPr lang="zh-TW" altLang="en-US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國立臺灣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大學</a:t>
            </a:r>
            <a:r>
              <a:rPr lang="en-US" altLang="zh-TW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</a:t>
            </a:r>
            <a:r>
              <a:rPr lang="en-US" altLang="zh-TW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博士</a:t>
            </a:r>
            <a:endParaRPr lang="en-US" altLang="zh-TW" sz="3200" dirty="0">
              <a:solidFill>
                <a:srgbClr val="984807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0527" t="1544" r="10527" b="25148"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C00000"/>
                </a:solidFill>
                <a:latin typeface="+mn-lt"/>
              </a:rPr>
              <a:t>AWS </a:t>
            </a:r>
            <a:r>
              <a:rPr lang="en-US" altLang="zh-TW" sz="8000" dirty="0">
                <a:solidFill>
                  <a:srgbClr val="C00000"/>
                </a:solidFill>
                <a:latin typeface="+mn-lt"/>
              </a:rPr>
              <a:t>Hands-on </a:t>
            </a:r>
            <a:r>
              <a:rPr lang="en-US" sz="8000" dirty="0">
                <a:solidFill>
                  <a:srgbClr val="C00000"/>
                </a:solidFill>
                <a:latin typeface="+mn-lt"/>
              </a:rPr>
              <a:t>: </a:t>
            </a:r>
            <a:br>
              <a:rPr lang="en-US" sz="8000" dirty="0">
                <a:solidFill>
                  <a:srgbClr val="C00000"/>
                </a:solidFill>
                <a:latin typeface="+mn-lt"/>
              </a:rPr>
            </a:br>
            <a:r>
              <a:rPr lang="en-US" sz="8000" dirty="0">
                <a:solidFill>
                  <a:srgbClr val="C00000"/>
                </a:solidFill>
                <a:latin typeface="+mn-lt"/>
              </a:rPr>
              <a:t>Using S3 Service for </a:t>
            </a:r>
            <a:br>
              <a:rPr lang="en-US" sz="8000" dirty="0">
                <a:solidFill>
                  <a:srgbClr val="C00000"/>
                </a:solidFill>
                <a:latin typeface="+mn-lt"/>
              </a:rPr>
            </a:br>
            <a:r>
              <a:rPr lang="en-US" sz="8000" dirty="0">
                <a:solidFill>
                  <a:srgbClr val="C00000"/>
                </a:solidFill>
                <a:latin typeface="+mn-lt"/>
              </a:rPr>
              <a:t>XBRL Cloud Storage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B3D031-DBFE-5CA3-9BAF-FC25D69F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071" y="272006"/>
            <a:ext cx="4009857" cy="101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4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sz="3200" dirty="0"/>
              <a:t>AWS Hands-on : Using S3 Service for XBRL Cloud Storage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8DCA24-AC03-056E-9BD1-95CB0ECF3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18" y="823709"/>
            <a:ext cx="10193762" cy="579154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D9AF6DD-A4D9-0555-0BC9-5E029D0DE722}"/>
              </a:ext>
            </a:extLst>
          </p:cNvPr>
          <p:cNvSpPr/>
          <p:nvPr/>
        </p:nvSpPr>
        <p:spPr>
          <a:xfrm>
            <a:off x="7420390" y="1084007"/>
            <a:ext cx="809210" cy="276999"/>
          </a:xfrm>
          <a:prstGeom prst="roundRect">
            <a:avLst>
              <a:gd name="adj" fmla="val 2548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C35EF-4215-AC89-D44C-CE8C845C4F12}"/>
              </a:ext>
            </a:extLst>
          </p:cNvPr>
          <p:cNvSpPr/>
          <p:nvPr/>
        </p:nvSpPr>
        <p:spPr>
          <a:xfrm>
            <a:off x="8288803" y="1084007"/>
            <a:ext cx="2870994" cy="276999"/>
          </a:xfrm>
          <a:prstGeom prst="roundRect">
            <a:avLst>
              <a:gd name="adj" fmla="val 2548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83A42AB-6A95-8C54-58BD-B99E6AF91CAF}"/>
              </a:ext>
            </a:extLst>
          </p:cNvPr>
          <p:cNvSpPr/>
          <p:nvPr/>
        </p:nvSpPr>
        <p:spPr>
          <a:xfrm>
            <a:off x="1883190" y="2455607"/>
            <a:ext cx="4377910" cy="452693"/>
          </a:xfrm>
          <a:prstGeom prst="roundRect">
            <a:avLst>
              <a:gd name="adj" fmla="val 865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4641D5-550C-EB3A-2FB6-E2AC3EBD6438}"/>
              </a:ext>
            </a:extLst>
          </p:cNvPr>
          <p:cNvSpPr/>
          <p:nvPr/>
        </p:nvSpPr>
        <p:spPr>
          <a:xfrm>
            <a:off x="1464834" y="1084007"/>
            <a:ext cx="809210" cy="276999"/>
          </a:xfrm>
          <a:prstGeom prst="roundRect">
            <a:avLst>
              <a:gd name="adj" fmla="val 865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5323B9-2E31-BC9E-5CAF-E69E20B96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73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8B51C-51C5-0657-6B1B-F025E0060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81" y="840272"/>
            <a:ext cx="10575235" cy="5737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CC4943-5279-935C-7ABD-840936C96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89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C88DE1-C039-8BE7-8B33-CE53CD02616A}"/>
              </a:ext>
            </a:extLst>
          </p:cNvPr>
          <p:cNvSpPr txBox="1"/>
          <p:nvPr/>
        </p:nvSpPr>
        <p:spPr>
          <a:xfrm>
            <a:off x="779168" y="798155"/>
            <a:ext cx="1092792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Task 1. Create an S3 bucket using the AWS CLI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B97CA-938D-5AB2-1F47-9B4E8D00C219}"/>
              </a:ext>
            </a:extLst>
          </p:cNvPr>
          <p:cNvSpPr txBox="1"/>
          <p:nvPr/>
        </p:nvSpPr>
        <p:spPr>
          <a:xfrm>
            <a:off x="779168" y="4845909"/>
            <a:ext cx="1092792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7. Run the updated code in the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CloudShell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terminal.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If a pop-up window appears,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Paste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The output should look similar to the following: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{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 "Location": "/mylabbucket12345”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30AFD1-DA1D-8227-2B20-66CB1464080C}"/>
              </a:ext>
            </a:extLst>
          </p:cNvPr>
          <p:cNvSpPr txBox="1"/>
          <p:nvPr/>
        </p:nvSpPr>
        <p:spPr>
          <a:xfrm>
            <a:off x="779169" y="2626151"/>
            <a:ext cx="109279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5. Copy and paste the following code into a text editor:</a:t>
            </a:r>
          </a:p>
          <a:p>
            <a:pPr algn="l"/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cd ~</a:t>
            </a:r>
          </a:p>
          <a:p>
            <a:pPr algn="l"/>
            <a:r>
              <a:rPr lang="en-US" b="0" i="0" dirty="0" err="1">
                <a:solidFill>
                  <a:srgbClr val="C00000"/>
                </a:solidFill>
                <a:effectLst/>
                <a:latin typeface="Courier" pitchFamily="2" charset="0"/>
              </a:rPr>
              <a:t>aws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 s3api create-bucket --bucket (bucket-name) --region us-east-1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25589-3CE1-9477-D857-ECD2BA2B7540}"/>
              </a:ext>
            </a:extLst>
          </p:cNvPr>
          <p:cNvSpPr txBox="1"/>
          <p:nvPr/>
        </p:nvSpPr>
        <p:spPr>
          <a:xfrm>
            <a:off x="779168" y="4194159"/>
            <a:ext cx="10927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6. In the code that you copied, replace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(bucket-name)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with a unique Domain Name System (DNS)-compliant name for your new bucket.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AE2BD3-F0CB-FF65-0454-6EB630CED072}"/>
              </a:ext>
            </a:extLst>
          </p:cNvPr>
          <p:cNvSpPr txBox="1"/>
          <p:nvPr/>
        </p:nvSpPr>
        <p:spPr>
          <a:xfrm>
            <a:off x="779168" y="1402022"/>
            <a:ext cx="1092792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4. Choose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Services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menu, locate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Developer Tools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services, and select 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CloudShell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If a welcome pop-up window appears,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Close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AWS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CloudShell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is a browser-based shell that gives you command line access to your AWS resources in the selected AWS Region.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AB513E-F586-D61F-1745-C5A65A9544F2}"/>
              </a:ext>
            </a:extLst>
          </p:cNvPr>
          <p:cNvSpPr txBox="1"/>
          <p:nvPr/>
        </p:nvSpPr>
        <p:spPr>
          <a:xfrm>
            <a:off x="821806" y="3571199"/>
            <a:ext cx="1088528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urier" pitchFamily="2" charset="0"/>
              </a:rPr>
              <a:t>cd ~</a:t>
            </a:r>
            <a:endParaRPr lang="en-US" b="0" i="0" dirty="0">
              <a:solidFill>
                <a:srgbClr val="C00000"/>
              </a:solidFill>
              <a:effectLst/>
              <a:latin typeface="Courier" pitchFamily="2" charset="0"/>
            </a:endParaRPr>
          </a:p>
          <a:p>
            <a:r>
              <a:rPr lang="en-US" b="0" i="0" dirty="0" err="1">
                <a:solidFill>
                  <a:srgbClr val="C00000"/>
                </a:solidFill>
                <a:effectLst/>
                <a:latin typeface="Courier" pitchFamily="2" charset="0"/>
              </a:rPr>
              <a:t>aws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 s3api create-bucket --bucket </a:t>
            </a:r>
            <a:r>
              <a:rPr lang="en-US" dirty="0">
                <a:solidFill>
                  <a:srgbClr val="C00000"/>
                </a:solidFill>
                <a:latin typeface="Courier" pitchFamily="2" charset="0"/>
              </a:rPr>
              <a:t>sasb-xbrl-2330 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--region us-east-1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4013F4-75E7-3F15-C5DC-495F3A0AE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76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65EF7-6F52-8753-A912-3B206C0B0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13" y="902655"/>
            <a:ext cx="9954372" cy="56724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C8B2BB-8A56-6D22-57A3-29BB1E3C960F}"/>
              </a:ext>
            </a:extLst>
          </p:cNvPr>
          <p:cNvSpPr txBox="1"/>
          <p:nvPr/>
        </p:nvSpPr>
        <p:spPr>
          <a:xfrm>
            <a:off x="6017372" y="2985942"/>
            <a:ext cx="6096000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4. Choose the 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Services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menu, locate the 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Developer Tools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services, and select </a:t>
            </a:r>
            <a:r>
              <a:rPr lang="en-US" sz="2400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CloudShell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If a welcome pop-up window appears, choose 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Close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AWS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CloudShell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is a browser-based shell that gives you command line access to your AWS resources in the selected AWS Region.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C88DE1-C039-8BE7-8B33-CE53CD02616A}"/>
              </a:ext>
            </a:extLst>
          </p:cNvPr>
          <p:cNvSpPr txBox="1"/>
          <p:nvPr/>
        </p:nvSpPr>
        <p:spPr>
          <a:xfrm>
            <a:off x="4625893" y="1271935"/>
            <a:ext cx="748747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Task 1. Create an S3 bucket using the AWS CLI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40881A0-F265-1A11-BDA2-27C741E941FE}"/>
              </a:ext>
            </a:extLst>
          </p:cNvPr>
          <p:cNvSpPr/>
          <p:nvPr/>
        </p:nvSpPr>
        <p:spPr>
          <a:xfrm>
            <a:off x="1574800" y="1164838"/>
            <a:ext cx="825499" cy="337930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E941E1-DBDB-FE20-FD6B-E50A638C51BA}"/>
              </a:ext>
            </a:extLst>
          </p:cNvPr>
          <p:cNvSpPr/>
          <p:nvPr/>
        </p:nvSpPr>
        <p:spPr>
          <a:xfrm>
            <a:off x="1346200" y="778111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78C1C4A-D9DD-644C-3925-C67D0CEE2154}"/>
              </a:ext>
            </a:extLst>
          </p:cNvPr>
          <p:cNvSpPr/>
          <p:nvPr/>
        </p:nvSpPr>
        <p:spPr>
          <a:xfrm>
            <a:off x="1803400" y="2816977"/>
            <a:ext cx="1892300" cy="337930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4E0FF63-B965-3E6E-E9D8-672F08B4574B}"/>
              </a:ext>
            </a:extLst>
          </p:cNvPr>
          <p:cNvSpPr/>
          <p:nvPr/>
        </p:nvSpPr>
        <p:spPr>
          <a:xfrm>
            <a:off x="4380286" y="2860685"/>
            <a:ext cx="1637085" cy="461665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0E2C07-5C52-BA1A-39A1-0CD807371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01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83FDA2-8865-6096-5564-49D881A55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48" y="828455"/>
            <a:ext cx="10202302" cy="579092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86CA7D-CD87-7C8C-07EF-0AFF7E3BEA41}"/>
              </a:ext>
            </a:extLst>
          </p:cNvPr>
          <p:cNvSpPr/>
          <p:nvPr/>
        </p:nvSpPr>
        <p:spPr>
          <a:xfrm>
            <a:off x="8572501" y="5346700"/>
            <a:ext cx="673100" cy="276999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76E90E-4F2C-7393-99D2-F576CCC77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82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CCEF1-C18B-D246-1B71-4B9A4075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9" y="863831"/>
            <a:ext cx="10535478" cy="5715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0C5FBE-AC81-5F05-41FA-D6E9C77FA541}"/>
              </a:ext>
            </a:extLst>
          </p:cNvPr>
          <p:cNvSpPr txBox="1"/>
          <p:nvPr/>
        </p:nvSpPr>
        <p:spPr>
          <a:xfrm>
            <a:off x="1736035" y="3277393"/>
            <a:ext cx="1016441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5. Copy and paste the following code into a text editor:</a:t>
            </a:r>
          </a:p>
          <a:p>
            <a:pPr algn="l"/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cd ~</a:t>
            </a:r>
          </a:p>
          <a:p>
            <a:pPr algn="l"/>
            <a:r>
              <a:rPr lang="en-US" b="0" i="0" dirty="0" err="1">
                <a:solidFill>
                  <a:srgbClr val="C00000"/>
                </a:solidFill>
                <a:effectLst/>
                <a:latin typeface="Courier" pitchFamily="2" charset="0"/>
              </a:rPr>
              <a:t>aws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 s3api create-bucket --bucket (bucket-name) --region us-east-1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B691E6C-80E1-5C5B-3990-E0D85C27D90C}"/>
              </a:ext>
            </a:extLst>
          </p:cNvPr>
          <p:cNvSpPr/>
          <p:nvPr/>
        </p:nvSpPr>
        <p:spPr>
          <a:xfrm>
            <a:off x="2997200" y="2801602"/>
            <a:ext cx="2324100" cy="337930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4A80EF-E346-EF70-8F65-308E67560E99}"/>
              </a:ext>
            </a:extLst>
          </p:cNvPr>
          <p:cNvSpPr/>
          <p:nvPr/>
        </p:nvSpPr>
        <p:spPr>
          <a:xfrm>
            <a:off x="2807415" y="2035559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D98837-F7FC-2866-7DE8-750F1CE00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68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CCEF1-C18B-D246-1B71-4B9A4075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9" y="863831"/>
            <a:ext cx="10535478" cy="5715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FD16FE-FB6E-181F-1E28-2978B72CC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744" y="1168236"/>
            <a:ext cx="7659756" cy="4150042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B691E6C-80E1-5C5B-3990-E0D85C27D90C}"/>
              </a:ext>
            </a:extLst>
          </p:cNvPr>
          <p:cNvSpPr/>
          <p:nvPr/>
        </p:nvSpPr>
        <p:spPr>
          <a:xfrm>
            <a:off x="4730008" y="3074292"/>
            <a:ext cx="3499592" cy="926208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4A80EF-E346-EF70-8F65-308E67560E99}"/>
              </a:ext>
            </a:extLst>
          </p:cNvPr>
          <p:cNvSpPr/>
          <p:nvPr/>
        </p:nvSpPr>
        <p:spPr>
          <a:xfrm>
            <a:off x="2807415" y="2035559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C5FBE-AC81-5F05-41FA-D6E9C77FA541}"/>
              </a:ext>
            </a:extLst>
          </p:cNvPr>
          <p:cNvSpPr txBox="1"/>
          <p:nvPr/>
        </p:nvSpPr>
        <p:spPr>
          <a:xfrm>
            <a:off x="1686149" y="4559351"/>
            <a:ext cx="1016441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5. Copy and paste the following code into a text editor:</a:t>
            </a:r>
          </a:p>
          <a:p>
            <a:pPr algn="l"/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cd ~</a:t>
            </a:r>
          </a:p>
          <a:p>
            <a:pPr algn="l"/>
            <a:r>
              <a:rPr lang="en-US" b="0" i="0" dirty="0" err="1">
                <a:solidFill>
                  <a:srgbClr val="C00000"/>
                </a:solidFill>
                <a:effectLst/>
                <a:latin typeface="Courier" pitchFamily="2" charset="0"/>
              </a:rPr>
              <a:t>aws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 s3api create-bucket --bucket (bucket-name) --region us-east-1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BE53E4-8D2B-A44A-D625-7E972CFBA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45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CCEF1-C18B-D246-1B71-4B9A4075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9" y="863831"/>
            <a:ext cx="10535478" cy="5715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0C6A75-BFBE-4443-59EC-90B0FA474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86" y="1243711"/>
            <a:ext cx="7975505" cy="4370577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B691E6C-80E1-5C5B-3990-E0D85C27D90C}"/>
              </a:ext>
            </a:extLst>
          </p:cNvPr>
          <p:cNvSpPr/>
          <p:nvPr/>
        </p:nvSpPr>
        <p:spPr>
          <a:xfrm>
            <a:off x="4622800" y="3251752"/>
            <a:ext cx="3606800" cy="923329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4A80EF-E346-EF70-8F65-308E67560E99}"/>
              </a:ext>
            </a:extLst>
          </p:cNvPr>
          <p:cNvSpPr/>
          <p:nvPr/>
        </p:nvSpPr>
        <p:spPr>
          <a:xfrm>
            <a:off x="4165600" y="3054832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C5FBE-AC81-5F05-41FA-D6E9C77FA541}"/>
              </a:ext>
            </a:extLst>
          </p:cNvPr>
          <p:cNvSpPr txBox="1"/>
          <p:nvPr/>
        </p:nvSpPr>
        <p:spPr>
          <a:xfrm>
            <a:off x="1013790" y="4741845"/>
            <a:ext cx="1038936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5. Copy and paste the following code into a text editor:</a:t>
            </a:r>
          </a:p>
          <a:p>
            <a:pPr algn="l"/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cd ~</a:t>
            </a:r>
          </a:p>
          <a:p>
            <a:pPr algn="l"/>
            <a:r>
              <a:rPr lang="en-US" b="0" i="0" dirty="0" err="1">
                <a:solidFill>
                  <a:srgbClr val="C00000"/>
                </a:solidFill>
                <a:effectLst/>
                <a:latin typeface="Courier" pitchFamily="2" charset="0"/>
              </a:rPr>
              <a:t>aws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 s3api create-bucket --bucket (bucket-name) --region us-east-1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17113B-1848-674C-F819-99594F1A5E85}"/>
              </a:ext>
            </a:extLst>
          </p:cNvPr>
          <p:cNvSpPr txBox="1"/>
          <p:nvPr/>
        </p:nvSpPr>
        <p:spPr>
          <a:xfrm>
            <a:off x="1013790" y="5681649"/>
            <a:ext cx="1038936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5. Copy and paste the following code into a text editor:</a:t>
            </a:r>
          </a:p>
          <a:p>
            <a:pPr algn="l"/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cd ~</a:t>
            </a:r>
          </a:p>
          <a:p>
            <a:r>
              <a:rPr lang="en-US" b="0" i="0" dirty="0" err="1">
                <a:solidFill>
                  <a:srgbClr val="C00000"/>
                </a:solidFill>
                <a:effectLst/>
                <a:latin typeface="Courier" pitchFamily="2" charset="0"/>
              </a:rPr>
              <a:t>aws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 s3api create-bucket --bucket </a:t>
            </a:r>
            <a:r>
              <a:rPr lang="en-US" dirty="0">
                <a:solidFill>
                  <a:srgbClr val="C00000"/>
                </a:solidFill>
                <a:latin typeface="Courier" pitchFamily="2" charset="0"/>
              </a:rPr>
              <a:t>sasb-xbrl-2330 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--region us-east-1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349973-9ACA-9349-E154-8F44FC48EE03}"/>
              </a:ext>
            </a:extLst>
          </p:cNvPr>
          <p:cNvSpPr/>
          <p:nvPr/>
        </p:nvSpPr>
        <p:spPr>
          <a:xfrm>
            <a:off x="6635511" y="4266071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EA5C419-9918-AD1A-BB81-1127D7DFE683}"/>
              </a:ext>
            </a:extLst>
          </p:cNvPr>
          <p:cNvSpPr/>
          <p:nvPr/>
        </p:nvSpPr>
        <p:spPr>
          <a:xfrm>
            <a:off x="7092711" y="4340379"/>
            <a:ext cx="578089" cy="308584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27EE29-3909-E3B3-2855-4036B8919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19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1F3AD-A9B1-1234-FA6C-3C26976F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12" y="868211"/>
            <a:ext cx="10595974" cy="5750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E3E34-042A-8107-D2F2-11C7A7E86BA6}"/>
              </a:ext>
            </a:extLst>
          </p:cNvPr>
          <p:cNvSpPr txBox="1"/>
          <p:nvPr/>
        </p:nvSpPr>
        <p:spPr>
          <a:xfrm>
            <a:off x="901318" y="2505670"/>
            <a:ext cx="1038936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5. Copy and paste the following code into a text editor:</a:t>
            </a:r>
          </a:p>
          <a:p>
            <a:pPr algn="l"/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cd ~</a:t>
            </a:r>
          </a:p>
          <a:p>
            <a:pPr algn="l"/>
            <a:r>
              <a:rPr lang="en-US" b="0" i="0" dirty="0" err="1">
                <a:solidFill>
                  <a:srgbClr val="C00000"/>
                </a:solidFill>
                <a:effectLst/>
                <a:latin typeface="Courier" pitchFamily="2" charset="0"/>
              </a:rPr>
              <a:t>aws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 s3api create-bucket --bucket (bucket-name) --region us-east-1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C270F4-ECD7-4570-B830-87C33FF11C04}"/>
              </a:ext>
            </a:extLst>
          </p:cNvPr>
          <p:cNvSpPr txBox="1"/>
          <p:nvPr/>
        </p:nvSpPr>
        <p:spPr>
          <a:xfrm>
            <a:off x="901317" y="3779445"/>
            <a:ext cx="1038936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5. Copy and paste the following code into a text editor:</a:t>
            </a:r>
          </a:p>
          <a:p>
            <a:pPr algn="l"/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cd ~</a:t>
            </a:r>
          </a:p>
          <a:p>
            <a:r>
              <a:rPr lang="en-US" b="0" i="0" dirty="0" err="1">
                <a:solidFill>
                  <a:srgbClr val="C00000"/>
                </a:solidFill>
                <a:effectLst/>
                <a:latin typeface="Courier" pitchFamily="2" charset="0"/>
              </a:rPr>
              <a:t>aws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 s3api create-bucket --bucket </a:t>
            </a:r>
            <a:r>
              <a:rPr lang="en-US" dirty="0">
                <a:solidFill>
                  <a:srgbClr val="C00000"/>
                </a:solidFill>
                <a:latin typeface="Courier" pitchFamily="2" charset="0"/>
              </a:rPr>
              <a:t>sasb-xbrl-2330 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--region us-east-1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528E07-C4C8-614D-BB07-2C7948E04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57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B6DB-0E54-A542-B390-7DFAC1940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solidFill>
                  <a:schemeClr val="accent1"/>
                </a:solidFill>
              </a:rPr>
              <a:t>Outline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7DA28-EC94-2E48-B971-03D903D07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65760" indent="-365760"/>
            <a:r>
              <a:rPr lang="zh-TW" altLang="en-US" sz="4000" dirty="0"/>
              <a:t>永續資訊雲端架構</a:t>
            </a:r>
          </a:p>
          <a:p>
            <a:pPr marL="365760" indent="-365760"/>
            <a:r>
              <a:rPr lang="en-US" altLang="zh-TW" sz="4000" dirty="0"/>
              <a:t>AWS Serverless </a:t>
            </a:r>
            <a:r>
              <a:rPr lang="zh-TW" altLang="en-US" sz="4000" dirty="0"/>
              <a:t>架構</a:t>
            </a:r>
          </a:p>
          <a:p>
            <a:pPr marL="365760" indent="-365760"/>
            <a:r>
              <a:rPr lang="en-US" altLang="zh-TW" sz="4000" dirty="0"/>
              <a:t>AWS </a:t>
            </a:r>
            <a:r>
              <a:rPr lang="zh-TW" altLang="en-US" sz="4000" dirty="0"/>
              <a:t>雲端儲存</a:t>
            </a:r>
            <a:r>
              <a:rPr lang="en-US" altLang="zh-TW" sz="4000" dirty="0"/>
              <a:t> (S3: Simple Storage Service)</a:t>
            </a:r>
          </a:p>
          <a:p>
            <a:pPr marL="365760" indent="-365760"/>
            <a:r>
              <a:rPr lang="en-US" altLang="zh-TW" sz="4000" dirty="0"/>
              <a:t>AWS Hands-on : </a:t>
            </a:r>
            <a:br>
              <a:rPr lang="en-US" altLang="zh-TW" sz="4000" dirty="0"/>
            </a:br>
            <a:r>
              <a:rPr lang="en-US" altLang="zh-TW" sz="4000" dirty="0"/>
              <a:t>Using S3 Service for XBRL Cloud Storage</a:t>
            </a:r>
          </a:p>
          <a:p>
            <a:pPr marL="365760" indent="-365760"/>
            <a:r>
              <a:rPr lang="zh-TW" altLang="en-US" sz="4000" dirty="0"/>
              <a:t>結論 </a:t>
            </a:r>
            <a:endParaRPr lang="en-US" altLang="zh-TW" sz="4000" b="0" dirty="0"/>
          </a:p>
          <a:p>
            <a:pPr marL="0" indent="0">
              <a:buNone/>
            </a:pPr>
            <a:endParaRPr lang="en-US" sz="4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E5DE8-9708-9945-8C80-C96F049D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05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A0AAC-53A6-88C4-90BD-DF8225961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89" y="868211"/>
            <a:ext cx="10541646" cy="5706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E9E3BA-8054-E854-5622-DEA533D6C3AA}"/>
              </a:ext>
            </a:extLst>
          </p:cNvPr>
          <p:cNvSpPr txBox="1"/>
          <p:nvPr/>
        </p:nvSpPr>
        <p:spPr>
          <a:xfrm>
            <a:off x="671434" y="4820828"/>
            <a:ext cx="990084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7. Run the updated code in the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CloudShell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terminal.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If a pop-up window appears,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Paste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The output should look similar to the following: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{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 "Location": "/mylabbucket12345”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58D42-8087-97B2-B9C2-9A5873B779BB}"/>
              </a:ext>
            </a:extLst>
          </p:cNvPr>
          <p:cNvSpPr txBox="1"/>
          <p:nvPr/>
        </p:nvSpPr>
        <p:spPr>
          <a:xfrm>
            <a:off x="7488691" y="1273010"/>
            <a:ext cx="438376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urier" pitchFamily="2" charset="0"/>
              </a:rPr>
              <a:t>(bucket-name) </a:t>
            </a:r>
          </a:p>
          <a:p>
            <a:r>
              <a:rPr lang="en-US" sz="2400" b="1" dirty="0">
                <a:solidFill>
                  <a:srgbClr val="333333"/>
                </a:solidFill>
                <a:latin typeface="Courier" pitchFamily="2" charset="0"/>
              </a:rPr>
              <a:t>sasb-xbrl-2022q1-2330</a:t>
            </a:r>
            <a:endParaRPr lang="en-US" sz="2400" b="1" dirty="0">
              <a:latin typeface="Courier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523942-BFD0-B4B9-A524-5A1D0276093F}"/>
              </a:ext>
            </a:extLst>
          </p:cNvPr>
          <p:cNvSpPr txBox="1"/>
          <p:nvPr/>
        </p:nvSpPr>
        <p:spPr>
          <a:xfrm>
            <a:off x="677327" y="3890664"/>
            <a:ext cx="1042998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6. In the code that you copied, replace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(bucket-name)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with a unique Domain Name System (DNS)-compliant name for your new bucket.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662CA-F3E3-A44A-1C3A-61B7FE79DF9B}"/>
              </a:ext>
            </a:extLst>
          </p:cNvPr>
          <p:cNvSpPr txBox="1"/>
          <p:nvPr/>
        </p:nvSpPr>
        <p:spPr>
          <a:xfrm>
            <a:off x="677574" y="2935003"/>
            <a:ext cx="1038936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5. Copy and paste the following code into a text editor:</a:t>
            </a:r>
          </a:p>
          <a:p>
            <a:pPr algn="l"/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cd ~</a:t>
            </a:r>
          </a:p>
          <a:p>
            <a:r>
              <a:rPr lang="en-US" b="0" i="0" dirty="0" err="1">
                <a:solidFill>
                  <a:srgbClr val="C00000"/>
                </a:solidFill>
                <a:effectLst/>
                <a:latin typeface="Courier" pitchFamily="2" charset="0"/>
              </a:rPr>
              <a:t>aws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 s3api create-bucket --bucket </a:t>
            </a:r>
            <a:r>
              <a:rPr lang="en-US" dirty="0">
                <a:solidFill>
                  <a:srgbClr val="C00000"/>
                </a:solidFill>
                <a:latin typeface="Courier" pitchFamily="2" charset="0"/>
              </a:rPr>
              <a:t>sasb-xbrl-2330 </a:t>
            </a:r>
            <a:r>
              <a:rPr lang="en-US" b="0" i="0" dirty="0">
                <a:solidFill>
                  <a:srgbClr val="C00000"/>
                </a:solidFill>
                <a:effectLst/>
                <a:latin typeface="Courier" pitchFamily="2" charset="0"/>
              </a:rPr>
              <a:t>--region us-east-1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5D333B-A859-0CEA-8EA7-F94313740B23}"/>
              </a:ext>
            </a:extLst>
          </p:cNvPr>
          <p:cNvSpPr/>
          <p:nvPr/>
        </p:nvSpPr>
        <p:spPr>
          <a:xfrm>
            <a:off x="6991111" y="1279307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832B39-81B6-BF0E-1090-F5483BD9E5B3}"/>
              </a:ext>
            </a:extLst>
          </p:cNvPr>
          <p:cNvSpPr/>
          <p:nvPr/>
        </p:nvSpPr>
        <p:spPr>
          <a:xfrm>
            <a:off x="68089" y="2158719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C5005D-349D-0EDB-074A-1FBEA7009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576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83A93-9795-3921-4D9C-950EC56E0148}"/>
              </a:ext>
            </a:extLst>
          </p:cNvPr>
          <p:cNvSpPr txBox="1"/>
          <p:nvPr/>
        </p:nvSpPr>
        <p:spPr>
          <a:xfrm>
            <a:off x="703470" y="936304"/>
            <a:ext cx="11222180" cy="55707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Task 2. Add a bucket policy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 this task, you will add a bucket policy through the AWS CLI to make the content publicly available.</a:t>
            </a:r>
          </a:p>
          <a:p>
            <a:pPr algn="l">
              <a:buFont typeface="+mj-lt"/>
              <a:buAutoNum type="arabicPeriod" startAt="8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 the console, choose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Services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menu, locate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Storage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section, and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S3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+mj-lt"/>
              <a:buAutoNum type="arabicPeriod" startAt="8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Choose the name of the bucket that you just created.</a:t>
            </a:r>
          </a:p>
          <a:p>
            <a:pPr algn="l">
              <a:buFont typeface="+mj-lt"/>
              <a:buAutoNum type="arabicPeriod" startAt="8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Choose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Permissions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tab.</a:t>
            </a:r>
          </a:p>
          <a:p>
            <a:pPr algn="l">
              <a:buFont typeface="+mj-lt"/>
              <a:buAutoNum type="arabicPeriod" startAt="8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Bucket policy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section,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Edit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+mj-lt"/>
              <a:buAutoNum type="arabicPeriod" startAt="8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To grant public read access for your website, copy and paste the following bucket policy into the policy editor.</a:t>
            </a:r>
          </a:p>
          <a:p>
            <a:pPr algn="l">
              <a:buFont typeface="+mj-lt"/>
              <a:buAutoNum type="arabicPeriod" startAt="8"/>
            </a:pPr>
            <a:endParaRPr lang="en-US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algn="l">
              <a:buFont typeface="+mj-lt"/>
              <a:buAutoNum type="arabicPeriod" startAt="8"/>
            </a:pP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+mj-lt"/>
              <a:buAutoNum type="arabicPeriod" startAt="8"/>
            </a:pPr>
            <a:endParaRPr lang="en-US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algn="l">
              <a:buFont typeface="+mj-lt"/>
              <a:buAutoNum type="arabicPeriod" startAt="8"/>
            </a:pP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+mj-lt"/>
              <a:buAutoNum type="arabicPeriod" startAt="8"/>
            </a:pPr>
            <a:endParaRPr lang="en-US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algn="l">
              <a:buFont typeface="+mj-lt"/>
              <a:buAutoNum type="arabicPeriod" startAt="8"/>
            </a:pP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+mj-lt"/>
              <a:buAutoNum type="arabicPeriod" startAt="8"/>
            </a:pP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+mj-lt"/>
              <a:buAutoNum type="arabicPeriod" startAt="8"/>
            </a:pPr>
            <a:endParaRPr lang="en-US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algn="l">
              <a:buFont typeface="+mj-lt"/>
              <a:buAutoNum type="arabicPeriod" startAt="8"/>
            </a:pP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+mj-lt"/>
              <a:buAutoNum type="arabicPeriod" startAt="8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 the policy, replace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example-bucket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with the name of your bucket.</a:t>
            </a:r>
          </a:p>
          <a:p>
            <a:pPr algn="l">
              <a:buFont typeface="+mj-lt"/>
              <a:buAutoNum type="arabicPeriod" startAt="8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At the bottom of the page,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Save changes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9CD23-5271-1609-F6CA-03773E1AE32D}"/>
              </a:ext>
            </a:extLst>
          </p:cNvPr>
          <p:cNvSpPr txBox="1"/>
          <p:nvPr/>
        </p:nvSpPr>
        <p:spPr>
          <a:xfrm>
            <a:off x="2716945" y="3276600"/>
            <a:ext cx="5149675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{</a:t>
            </a:r>
          </a:p>
          <a:p>
            <a:r>
              <a:rPr lang="en-US" sz="1000" dirty="0"/>
              <a:t>   "Version":"2012-10-17",</a:t>
            </a:r>
          </a:p>
          <a:p>
            <a:r>
              <a:rPr lang="en-US" sz="1000" dirty="0"/>
              <a:t>   "Statement":[</a:t>
            </a:r>
          </a:p>
          <a:p>
            <a:r>
              <a:rPr lang="en-US" sz="1000" dirty="0"/>
              <a:t>      {</a:t>
            </a:r>
          </a:p>
          <a:p>
            <a:r>
              <a:rPr lang="en-US" sz="1000" dirty="0"/>
              <a:t>         "Sid":"</a:t>
            </a:r>
            <a:r>
              <a:rPr lang="en-US" sz="1000" dirty="0" err="1"/>
              <a:t>PublicReadForGetBucketObjects</a:t>
            </a:r>
            <a:r>
              <a:rPr lang="en-US" sz="1000" dirty="0"/>
              <a:t>",</a:t>
            </a:r>
          </a:p>
          <a:p>
            <a:r>
              <a:rPr lang="en-US" sz="1000" dirty="0"/>
              <a:t>         "</a:t>
            </a:r>
            <a:r>
              <a:rPr lang="en-US" sz="1000" dirty="0" err="1"/>
              <a:t>Effect":"Allow</a:t>
            </a:r>
            <a:r>
              <a:rPr lang="en-US" sz="1000" dirty="0"/>
              <a:t>",</a:t>
            </a:r>
          </a:p>
          <a:p>
            <a:r>
              <a:rPr lang="en-US" sz="1000" dirty="0"/>
              <a:t>         "Principal":"*",</a:t>
            </a:r>
          </a:p>
          <a:p>
            <a:r>
              <a:rPr lang="en-US" sz="1000" dirty="0"/>
              <a:t>         "Action":[</a:t>
            </a:r>
          </a:p>
          <a:p>
            <a:r>
              <a:rPr lang="en-US" sz="1000" dirty="0"/>
              <a:t>            "s3:GetObject"</a:t>
            </a:r>
          </a:p>
          <a:p>
            <a:r>
              <a:rPr lang="en-US" sz="1000" dirty="0"/>
              <a:t>         ],</a:t>
            </a:r>
          </a:p>
          <a:p>
            <a:r>
              <a:rPr lang="en-US" sz="1000" dirty="0"/>
              <a:t>         "Resource":[</a:t>
            </a:r>
          </a:p>
          <a:p>
            <a:r>
              <a:rPr lang="en-US" sz="1000" dirty="0"/>
              <a:t>            "arn:aws:s3:::example-bucket/*"</a:t>
            </a:r>
          </a:p>
          <a:p>
            <a:r>
              <a:rPr lang="en-US" sz="1000" dirty="0"/>
              <a:t>         ]</a:t>
            </a:r>
          </a:p>
          <a:p>
            <a:r>
              <a:rPr lang="en-US" sz="1000" dirty="0"/>
              <a:t>      }</a:t>
            </a:r>
          </a:p>
          <a:p>
            <a:r>
              <a:rPr lang="en-US" sz="1000" dirty="0"/>
              <a:t>   ]</a:t>
            </a:r>
          </a:p>
          <a:p>
            <a:r>
              <a:rPr lang="en-US" sz="1000" dirty="0"/>
              <a:t>}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12FAE-4E5F-5EA1-4509-CAF722B16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21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76ED4-8E51-2DF4-EE92-EE1D52D4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44" y="885252"/>
            <a:ext cx="10548509" cy="5694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5CD4D1-F888-19DB-1EE8-6491096002E5}"/>
              </a:ext>
            </a:extLst>
          </p:cNvPr>
          <p:cNvSpPr txBox="1"/>
          <p:nvPr/>
        </p:nvSpPr>
        <p:spPr>
          <a:xfrm>
            <a:off x="1270319" y="6181668"/>
            <a:ext cx="1009993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 startAt="8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 the console, choose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Services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menu, locate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Storage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section, and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S3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A4454D3-CE7A-1110-DB55-18F2B79DEE5A}"/>
              </a:ext>
            </a:extLst>
          </p:cNvPr>
          <p:cNvSpPr/>
          <p:nvPr/>
        </p:nvSpPr>
        <p:spPr>
          <a:xfrm>
            <a:off x="1327484" y="868211"/>
            <a:ext cx="825499" cy="337930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DE6008-0A1C-0F2F-0E1D-A9329E77B326}"/>
              </a:ext>
            </a:extLst>
          </p:cNvPr>
          <p:cNvSpPr/>
          <p:nvPr/>
        </p:nvSpPr>
        <p:spPr>
          <a:xfrm>
            <a:off x="1098884" y="451403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8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C90A6C-4690-406F-DD40-DC6FD8AF6394}"/>
              </a:ext>
            </a:extLst>
          </p:cNvPr>
          <p:cNvSpPr/>
          <p:nvPr/>
        </p:nvSpPr>
        <p:spPr>
          <a:xfrm>
            <a:off x="1556084" y="5739835"/>
            <a:ext cx="1892300" cy="337930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F3859FC-07F2-FA0E-5D94-8AD7564BE46E}"/>
              </a:ext>
            </a:extLst>
          </p:cNvPr>
          <p:cNvSpPr/>
          <p:nvPr/>
        </p:nvSpPr>
        <p:spPr>
          <a:xfrm>
            <a:off x="4140200" y="4422785"/>
            <a:ext cx="4279900" cy="461665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AC3FD5-FCA0-FC48-5EC6-99D5D7E80C4A}"/>
              </a:ext>
            </a:extLst>
          </p:cNvPr>
          <p:cNvSpPr/>
          <p:nvPr/>
        </p:nvSpPr>
        <p:spPr>
          <a:xfrm>
            <a:off x="1136984" y="5442297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8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1E9810-DC7A-1ABB-4136-7C554E75A536}"/>
              </a:ext>
            </a:extLst>
          </p:cNvPr>
          <p:cNvSpPr/>
          <p:nvPr/>
        </p:nvSpPr>
        <p:spPr>
          <a:xfrm>
            <a:off x="3911600" y="4000817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A36F0D-FD28-F5C4-D476-CE2C8A156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33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328C2-DFA6-E4B7-3338-8C126E91E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9" y="864611"/>
            <a:ext cx="10477500" cy="564809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0D8AF79-ABB4-43BE-86BC-2B26FB6E44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79"/>
          <a:stretch/>
        </p:blipFill>
        <p:spPr>
          <a:xfrm>
            <a:off x="944576" y="1160857"/>
            <a:ext cx="10196830" cy="513524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9EE1DEF-E4A5-C9AF-0233-82F3BCC7545F}"/>
              </a:ext>
            </a:extLst>
          </p:cNvPr>
          <p:cNvSpPr/>
          <p:nvPr/>
        </p:nvSpPr>
        <p:spPr>
          <a:xfrm>
            <a:off x="2678014" y="4319032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9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AD692F-F54F-4302-4EE3-8FC530DA7A30}"/>
              </a:ext>
            </a:extLst>
          </p:cNvPr>
          <p:cNvSpPr/>
          <p:nvPr/>
        </p:nvSpPr>
        <p:spPr>
          <a:xfrm>
            <a:off x="2930224" y="4776060"/>
            <a:ext cx="1987216" cy="337930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8C638-A20D-64EA-3848-1DD1556FAD1B}"/>
              </a:ext>
            </a:extLst>
          </p:cNvPr>
          <p:cNvSpPr txBox="1"/>
          <p:nvPr/>
        </p:nvSpPr>
        <p:spPr>
          <a:xfrm>
            <a:off x="3105396" y="5215655"/>
            <a:ext cx="853475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9. Choose the name of the bucket that you just created.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DFD342-A043-8070-5B89-AFA8D1208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37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8107FF-1A5D-D641-595C-A3F31122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68" y="884474"/>
            <a:ext cx="10429461" cy="5677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461335-5865-A017-5FC7-A43C62733569}"/>
              </a:ext>
            </a:extLst>
          </p:cNvPr>
          <p:cNvSpPr txBox="1"/>
          <p:nvPr/>
        </p:nvSpPr>
        <p:spPr>
          <a:xfrm>
            <a:off x="5156200" y="2744455"/>
            <a:ext cx="371675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</a:rPr>
              <a:t>10. Choose the </a:t>
            </a:r>
            <a:r>
              <a:rPr lang="en-US" b="1" dirty="0">
                <a:solidFill>
                  <a:srgbClr val="333333"/>
                </a:solidFill>
                <a:latin typeface="Open Sans" panose="020B0606030504020204" pitchFamily="34" charset="0"/>
              </a:rPr>
              <a:t>Permissions</a:t>
            </a:r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</a:rPr>
              <a:t> tab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55A5EF-BA76-5976-2320-CE1793417BE1}"/>
              </a:ext>
            </a:extLst>
          </p:cNvPr>
          <p:cNvSpPr/>
          <p:nvPr/>
        </p:nvSpPr>
        <p:spPr>
          <a:xfrm>
            <a:off x="4699000" y="2586816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356101-56BF-FD5F-F67B-3971233EB2BD}"/>
              </a:ext>
            </a:extLst>
          </p:cNvPr>
          <p:cNvSpPr/>
          <p:nvPr/>
        </p:nvSpPr>
        <p:spPr>
          <a:xfrm>
            <a:off x="5156200" y="2363674"/>
            <a:ext cx="965200" cy="308415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E49A701-BD42-4AAA-8B1C-0A2B6EC2E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386" y="1221742"/>
            <a:ext cx="3934374" cy="1019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2579E-C7BC-F0AF-D2BA-3750BCB66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7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61402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04EA7-B976-8A6E-5FA2-44C139D5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58" y="843751"/>
            <a:ext cx="10389704" cy="5718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D2B7C7-D695-39E4-D1A8-372D7D65CD91}"/>
              </a:ext>
            </a:extLst>
          </p:cNvPr>
          <p:cNvSpPr txBox="1"/>
          <p:nvPr/>
        </p:nvSpPr>
        <p:spPr>
          <a:xfrm>
            <a:off x="5076635" y="2718020"/>
            <a:ext cx="402155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</a:rPr>
              <a:t>10. Choose the </a:t>
            </a:r>
            <a:r>
              <a:rPr lang="en-US" b="1" dirty="0">
                <a:solidFill>
                  <a:srgbClr val="333333"/>
                </a:solidFill>
                <a:latin typeface="Open Sans" panose="020B0606030504020204" pitchFamily="34" charset="0"/>
              </a:rPr>
              <a:t>Permissions</a:t>
            </a:r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</a:rPr>
              <a:t> tab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423D79-D375-DEBC-2175-D99C5D5F46F4}"/>
              </a:ext>
            </a:extLst>
          </p:cNvPr>
          <p:cNvSpPr/>
          <p:nvPr/>
        </p:nvSpPr>
        <p:spPr>
          <a:xfrm>
            <a:off x="4645362" y="2630152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E756FF7-6AEE-931D-3ABB-469FD0FB5E23}"/>
              </a:ext>
            </a:extLst>
          </p:cNvPr>
          <p:cNvSpPr/>
          <p:nvPr/>
        </p:nvSpPr>
        <p:spPr>
          <a:xfrm>
            <a:off x="5165623" y="2363674"/>
            <a:ext cx="965200" cy="308415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871DCEE-7F96-4D06-9D7A-26B348B9A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347" y="1306672"/>
            <a:ext cx="3421705" cy="79232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E50B940-8968-474D-A8EA-81DFED22C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214" y="1174631"/>
            <a:ext cx="3934374" cy="1019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43DF77-5325-ED67-FAA2-541EB63AE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89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B43C6-3B6E-610D-0DC5-D98552E1A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94" y="824409"/>
            <a:ext cx="10437209" cy="5722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769EF5-5A9B-750C-93D8-F6CE8A1B5EA1}"/>
              </a:ext>
            </a:extLst>
          </p:cNvPr>
          <p:cNvSpPr txBox="1"/>
          <p:nvPr/>
        </p:nvSpPr>
        <p:spPr>
          <a:xfrm>
            <a:off x="5169011" y="5828132"/>
            <a:ext cx="52531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11. In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Bucket policy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section,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Edit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28CF4D-D3A7-BA82-E536-C54B1D554700}"/>
              </a:ext>
            </a:extLst>
          </p:cNvPr>
          <p:cNvSpPr/>
          <p:nvPr/>
        </p:nvSpPr>
        <p:spPr>
          <a:xfrm>
            <a:off x="3104440" y="5750357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C258D1D-F2DF-81B0-82B4-82CA824B68C8}"/>
              </a:ext>
            </a:extLst>
          </p:cNvPr>
          <p:cNvSpPr/>
          <p:nvPr/>
        </p:nvSpPr>
        <p:spPr>
          <a:xfrm>
            <a:off x="3620432" y="5872615"/>
            <a:ext cx="698588" cy="308415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A81598-8231-A73C-D93F-D5CDE682B3FA}"/>
              </a:ext>
            </a:extLst>
          </p:cNvPr>
          <p:cNvSpPr/>
          <p:nvPr/>
        </p:nvSpPr>
        <p:spPr>
          <a:xfrm>
            <a:off x="3561639" y="5291704"/>
            <a:ext cx="7057199" cy="1005858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2F2514D3-96FD-9A24-539C-A4EF00EAB9B3}"/>
              </a:ext>
            </a:extLst>
          </p:cNvPr>
          <p:cNvSpPr/>
          <p:nvPr/>
        </p:nvSpPr>
        <p:spPr>
          <a:xfrm>
            <a:off x="10874679" y="1301936"/>
            <a:ext cx="312880" cy="4254127"/>
          </a:xfrm>
          <a:prstGeom prst="downArrow">
            <a:avLst>
              <a:gd name="adj1" fmla="val 50000"/>
              <a:gd name="adj2" fmla="val 1392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00DBC3-5454-7658-92F5-94E6E72DD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48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12BF21-F2E7-2E6E-7349-DEA9EBCF1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08" y="868211"/>
            <a:ext cx="10459781" cy="5694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720C74-B3AC-D3E6-1AE2-E3E70D469572}"/>
              </a:ext>
            </a:extLst>
          </p:cNvPr>
          <p:cNvSpPr txBox="1"/>
          <p:nvPr/>
        </p:nvSpPr>
        <p:spPr>
          <a:xfrm>
            <a:off x="5164485" y="1758643"/>
            <a:ext cx="52531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11. In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Bucket policy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section,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Edit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CB29F1-8A0E-257A-C11D-CE8BBFBE0F87}"/>
              </a:ext>
            </a:extLst>
          </p:cNvPr>
          <p:cNvSpPr/>
          <p:nvPr/>
        </p:nvSpPr>
        <p:spPr>
          <a:xfrm>
            <a:off x="2960773" y="1015162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3AB09CF-0A65-BB17-B082-26AD2A2C7C5C}"/>
              </a:ext>
            </a:extLst>
          </p:cNvPr>
          <p:cNvSpPr/>
          <p:nvPr/>
        </p:nvSpPr>
        <p:spPr>
          <a:xfrm>
            <a:off x="3557673" y="1789102"/>
            <a:ext cx="698588" cy="308415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71EAA92-1B9A-933D-265D-18CA349EAA16}"/>
              </a:ext>
            </a:extLst>
          </p:cNvPr>
          <p:cNvSpPr/>
          <p:nvPr/>
        </p:nvSpPr>
        <p:spPr>
          <a:xfrm>
            <a:off x="3498881" y="1202047"/>
            <a:ext cx="1311472" cy="308415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196C71-D239-D0AA-6DD5-E7A3E1732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1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F2ADD-FDBF-0378-F6DC-BA9D0B239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84" y="820171"/>
            <a:ext cx="10749229" cy="5822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8104EC-7CE3-21F2-2315-7569F10CED7C}"/>
              </a:ext>
            </a:extLst>
          </p:cNvPr>
          <p:cNvSpPr txBox="1"/>
          <p:nvPr/>
        </p:nvSpPr>
        <p:spPr>
          <a:xfrm>
            <a:off x="6835394" y="3018409"/>
            <a:ext cx="5149675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{</a:t>
            </a:r>
          </a:p>
          <a:p>
            <a:r>
              <a:rPr lang="en-US" sz="1200" dirty="0"/>
              <a:t>   "Version":"2012-10-17",</a:t>
            </a:r>
          </a:p>
          <a:p>
            <a:r>
              <a:rPr lang="en-US" sz="1200" dirty="0"/>
              <a:t>   "Statement":[</a:t>
            </a:r>
          </a:p>
          <a:p>
            <a:r>
              <a:rPr lang="en-US" sz="1200" dirty="0"/>
              <a:t>      {</a:t>
            </a:r>
          </a:p>
          <a:p>
            <a:r>
              <a:rPr lang="en-US" sz="1200" dirty="0"/>
              <a:t>         "Sid":"</a:t>
            </a:r>
            <a:r>
              <a:rPr lang="en-US" sz="1200" dirty="0" err="1"/>
              <a:t>PublicReadForGetBucketObjects</a:t>
            </a:r>
            <a:r>
              <a:rPr lang="en-US" sz="1200" dirty="0"/>
              <a:t>",</a:t>
            </a:r>
          </a:p>
          <a:p>
            <a:r>
              <a:rPr lang="en-US" sz="1200" dirty="0"/>
              <a:t>         "</a:t>
            </a:r>
            <a:r>
              <a:rPr lang="en-US" sz="1200" dirty="0" err="1"/>
              <a:t>Effect":"Allow</a:t>
            </a:r>
            <a:r>
              <a:rPr lang="en-US" sz="1200" dirty="0"/>
              <a:t>",</a:t>
            </a:r>
          </a:p>
          <a:p>
            <a:r>
              <a:rPr lang="en-US" sz="1200" dirty="0"/>
              <a:t>         "Principal":"*",</a:t>
            </a:r>
          </a:p>
          <a:p>
            <a:r>
              <a:rPr lang="en-US" sz="1200" dirty="0"/>
              <a:t>         "Action":[</a:t>
            </a:r>
          </a:p>
          <a:p>
            <a:r>
              <a:rPr lang="en-US" sz="1200" dirty="0"/>
              <a:t>            "s3:GetObject"</a:t>
            </a:r>
          </a:p>
          <a:p>
            <a:r>
              <a:rPr lang="en-US" sz="1200" dirty="0"/>
              <a:t>         ],</a:t>
            </a:r>
          </a:p>
          <a:p>
            <a:r>
              <a:rPr lang="en-US" sz="1200" dirty="0"/>
              <a:t>         "Resource":[</a:t>
            </a:r>
          </a:p>
          <a:p>
            <a:r>
              <a:rPr lang="en-US" sz="1200" dirty="0"/>
              <a:t>            "arn:aws:s3:::</a:t>
            </a:r>
            <a:r>
              <a:rPr lang="en-US" sz="1200" dirty="0">
                <a:solidFill>
                  <a:srgbClr val="FF0000"/>
                </a:solidFill>
              </a:rPr>
              <a:t>example-bucket</a:t>
            </a:r>
            <a:r>
              <a:rPr lang="en-US" sz="1200" dirty="0"/>
              <a:t>/*"</a:t>
            </a:r>
          </a:p>
          <a:p>
            <a:r>
              <a:rPr lang="en-US" sz="1200" dirty="0"/>
              <a:t>         ]</a:t>
            </a:r>
          </a:p>
          <a:p>
            <a:r>
              <a:rPr lang="en-US" sz="1200" dirty="0"/>
              <a:t>      }</a:t>
            </a:r>
          </a:p>
          <a:p>
            <a:r>
              <a:rPr lang="en-US" sz="1200" dirty="0"/>
              <a:t>   ]</a:t>
            </a:r>
          </a:p>
          <a:p>
            <a:r>
              <a:rPr lang="en-US" sz="1200" dirty="0"/>
              <a:t>}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3A52E8-3C04-1DFF-2557-9EBD634CD08A}"/>
              </a:ext>
            </a:extLst>
          </p:cNvPr>
          <p:cNvSpPr/>
          <p:nvPr/>
        </p:nvSpPr>
        <p:spPr>
          <a:xfrm>
            <a:off x="2843237" y="1276268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460D92-3D5D-BBF5-D2E2-7EC3B485F1C1}"/>
              </a:ext>
            </a:extLst>
          </p:cNvPr>
          <p:cNvSpPr/>
          <p:nvPr/>
        </p:nvSpPr>
        <p:spPr>
          <a:xfrm>
            <a:off x="3300437" y="1525890"/>
            <a:ext cx="2510428" cy="378503"/>
          </a:xfrm>
          <a:prstGeom prst="roundRect">
            <a:avLst>
              <a:gd name="adj" fmla="val 1420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21DAA-9564-5680-882E-0E6BC8B447A8}"/>
              </a:ext>
            </a:extLst>
          </p:cNvPr>
          <p:cNvSpPr txBox="1"/>
          <p:nvPr/>
        </p:nvSpPr>
        <p:spPr>
          <a:xfrm>
            <a:off x="6835394" y="1840201"/>
            <a:ext cx="510816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12. To grant public read access for your website, copy and paste the following bucket policy into the policy editor.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B0615B-903B-78D5-8168-7FE9766F1559}"/>
              </a:ext>
            </a:extLst>
          </p:cNvPr>
          <p:cNvSpPr/>
          <p:nvPr/>
        </p:nvSpPr>
        <p:spPr>
          <a:xfrm>
            <a:off x="4085303" y="4188444"/>
            <a:ext cx="2510428" cy="2176872"/>
          </a:xfrm>
          <a:prstGeom prst="roundRect">
            <a:avLst>
              <a:gd name="adj" fmla="val 404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41095A-1508-4683-9269-79999893F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47" y="3473488"/>
            <a:ext cx="2510429" cy="25786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409ECFE-F193-4C21-BA5C-F0591D3ED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143" y="1150748"/>
            <a:ext cx="4374512" cy="336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A84EE8-90B9-586D-999D-2C58770C0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36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818F1-AD3B-810F-00AE-815ABFB42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83" y="829711"/>
            <a:ext cx="10525431" cy="578394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CAD63DA-7203-A3F1-EBB0-448F6D279004}"/>
              </a:ext>
            </a:extLst>
          </p:cNvPr>
          <p:cNvSpPr/>
          <p:nvPr/>
        </p:nvSpPr>
        <p:spPr>
          <a:xfrm>
            <a:off x="6441843" y="4832425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9751847-9CB4-9005-4CD7-BAB26BF4E2EB}"/>
              </a:ext>
            </a:extLst>
          </p:cNvPr>
          <p:cNvSpPr/>
          <p:nvPr/>
        </p:nvSpPr>
        <p:spPr>
          <a:xfrm>
            <a:off x="4100052" y="3155237"/>
            <a:ext cx="3716594" cy="3181417"/>
          </a:xfrm>
          <a:prstGeom prst="roundRect">
            <a:avLst>
              <a:gd name="adj" fmla="val 126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8200F7-FB9C-442D-6838-14D949E5295B}"/>
              </a:ext>
            </a:extLst>
          </p:cNvPr>
          <p:cNvSpPr txBox="1"/>
          <p:nvPr/>
        </p:nvSpPr>
        <p:spPr>
          <a:xfrm>
            <a:off x="6261865" y="2445267"/>
            <a:ext cx="54037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13. In the policy, replace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example-bucket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with the name of your bucket.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F7FF9F8-7DA2-4354-B6A6-09DF41CD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609" y="2481870"/>
            <a:ext cx="2510429" cy="257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924CCB-5BC9-FD67-9AD2-D68A6EDE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77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67D49-0ECD-8B49-BBA2-A0B402B2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FE68790-5BD6-E84B-B533-4AE9FEFE4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1156355"/>
            <a:ext cx="11360800" cy="19271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zh-TW" altLang="en-US" sz="5867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永續資訊揭露與 </a:t>
            </a:r>
            <a:r>
              <a:rPr lang="en-US" altLang="zh-TW" sz="5867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XBRL </a:t>
            </a:r>
            <a:r>
              <a:rPr lang="zh-TW" altLang="en-US" sz="5867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應用之研究</a:t>
            </a:r>
            <a:br>
              <a:rPr lang="zh-TW" altLang="en-US" sz="5867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zh-TW" altLang="en-US" sz="5867" b="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永續報告</a:t>
            </a:r>
            <a:r>
              <a:rPr lang="en-US" sz="5867" b="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XBRL</a:t>
            </a:r>
            <a:r>
              <a:rPr lang="zh-TW" altLang="en-US" sz="5867" b="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雲端架構之研究</a:t>
            </a:r>
            <a:endParaRPr lang="en-US" sz="5867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4D88BB-F3F0-1A44-8AC8-0E839E07A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804" y="62847"/>
            <a:ext cx="852733" cy="550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A4309A-2D72-114F-B702-C0DB24AAE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353" y="709702"/>
            <a:ext cx="854697" cy="2083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B36D3A-26A6-074D-BE12-AB85E7C5ED00}"/>
              </a:ext>
            </a:extLst>
          </p:cNvPr>
          <p:cNvSpPr txBox="1"/>
          <p:nvPr/>
        </p:nvSpPr>
        <p:spPr>
          <a:xfrm>
            <a:off x="3048000" y="6273248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zh-TW" sz="1867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2022-06-25</a:t>
            </a:r>
            <a:endParaRPr lang="zh-TW" altLang="en-US" sz="1867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F69E13-7DA4-D041-B5CB-DFFC03131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39" y="294151"/>
            <a:ext cx="2466975" cy="449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BBE31C-1B4A-2449-8DDD-80717F9E7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62" y="5575290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3755F-C8D4-F74D-BA94-371AA1181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47" y="6007606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C9F562-FA92-C742-9300-C5618C038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842" y="6002912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82D371-1996-5A48-898E-965E1C8D8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09" y="5103701"/>
            <a:ext cx="953813" cy="430151"/>
          </a:xfrm>
          <a:prstGeom prst="rect">
            <a:avLst/>
          </a:prstGeom>
        </p:spPr>
      </p:pic>
      <p:sp>
        <p:nvSpPr>
          <p:cNvPr id="17" name="Google Shape;55;p13">
            <a:extLst>
              <a:ext uri="{FF2B5EF4-FFF2-40B4-BE49-F238E27FC236}">
                <a16:creationId xmlns:a16="http://schemas.microsoft.com/office/drawing/2014/main" id="{34A45267-F66E-C449-B9C6-6F997F152EC9}"/>
              </a:ext>
            </a:extLst>
          </p:cNvPr>
          <p:cNvSpPr txBox="1"/>
          <p:nvPr/>
        </p:nvSpPr>
        <p:spPr>
          <a:xfrm>
            <a:off x="1420285" y="3513512"/>
            <a:ext cx="9351431" cy="247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dirty="0"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計畫主持人：</a:t>
            </a:r>
            <a:r>
              <a:rPr lang="zh-TW" altLang="en-US" sz="2400" b="1" dirty="0"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池祥麟</a:t>
            </a:r>
            <a:r>
              <a:rPr lang="en-US" altLang="zh-TW" sz="2400" dirty="0"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zh-TW" altLang="en-US" sz="2400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特聘教授，國立臺北大學金融與合作經營學系</a:t>
            </a:r>
            <a:r>
              <a:rPr lang="en-US" altLang="zh-TW" sz="2400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zh-TW" altLang="en-US" sz="2400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共同主持人</a:t>
            </a:r>
            <a:r>
              <a:rPr lang="zh-TW" altLang="en-US" sz="2400" dirty="0"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：</a:t>
            </a:r>
            <a:r>
              <a:rPr lang="zh-TW" altLang="en-US" sz="2400" b="1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王怡心</a:t>
            </a:r>
            <a:r>
              <a:rPr lang="zh-TW" altLang="en-US" sz="2400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 教授，國立臺北大學會計學系</a:t>
            </a:r>
            <a:endParaRPr lang="en-US" altLang="zh-TW" sz="2400" dirty="0">
              <a:solidFill>
                <a:schemeClr val="dk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                        </a:t>
            </a:r>
            <a:r>
              <a:rPr lang="zh-TW" altLang="en-US" sz="2400" b="1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黃啟瑞</a:t>
            </a:r>
            <a:r>
              <a:rPr lang="zh-TW" altLang="en-US" sz="2400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 教授，國立臺北大學金融與合作經營學系</a:t>
            </a:r>
            <a:endParaRPr lang="en-US" altLang="zh-TW" sz="2400" dirty="0">
              <a:solidFill>
                <a:schemeClr val="dk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                        </a:t>
            </a:r>
            <a:r>
              <a:rPr lang="zh-TW" altLang="en-US" sz="2400" b="1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戴敏育</a:t>
            </a:r>
            <a:r>
              <a:rPr lang="zh-TW" altLang="en-US" sz="2400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 副教授，國立臺北大學資訊管理研究所</a:t>
            </a:r>
            <a:endParaRPr sz="2400" dirty="0">
              <a:solidFill>
                <a:schemeClr val="dk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 lvl="0">
              <a:spcAft>
                <a:spcPts val="600"/>
              </a:spcAft>
            </a:pPr>
            <a:r>
              <a:rPr lang="zh-TW" altLang="en-US" sz="2400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研究助理</a:t>
            </a:r>
            <a:r>
              <a:rPr lang="zh-TW" altLang="en-US" sz="2400" dirty="0"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：</a:t>
            </a:r>
            <a:r>
              <a:rPr lang="en-US" altLang="zh-TW" sz="2400" dirty="0"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    </a:t>
            </a:r>
            <a:r>
              <a:rPr lang="zh-TW" altLang="en-US" sz="2400" b="1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鄧詠薇</a:t>
            </a:r>
            <a:r>
              <a:rPr lang="zh-TW" altLang="en-US" sz="2400" dirty="0">
                <a:solidFill>
                  <a:schemeClr val="dk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，國立臺北大學資訊管理研究所</a:t>
            </a:r>
            <a:endParaRPr sz="2400" dirty="0">
              <a:solidFill>
                <a:schemeClr val="dk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335BCE-7EF5-47C9-2E6F-C8CB9A84A034}"/>
              </a:ext>
            </a:extLst>
          </p:cNvPr>
          <p:cNvSpPr txBox="1"/>
          <p:nvPr/>
        </p:nvSpPr>
        <p:spPr>
          <a:xfrm>
            <a:off x="2942793" y="3085198"/>
            <a:ext cx="65579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2022/02- 2022/06</a:t>
            </a:r>
          </a:p>
        </p:txBody>
      </p:sp>
    </p:spTree>
    <p:extLst>
      <p:ext uri="{BB962C8B-B14F-4D97-AF65-F5344CB8AC3E}">
        <p14:creationId xmlns:p14="http://schemas.microsoft.com/office/powerpoint/2010/main" val="1944983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3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01342-4DC9-940C-0F5B-E4B07D60C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44" y="868211"/>
            <a:ext cx="10392910" cy="5736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BF2AF7-EE4F-1424-9DD7-DA2CF89C8C94}"/>
              </a:ext>
            </a:extLst>
          </p:cNvPr>
          <p:cNvSpPr txBox="1"/>
          <p:nvPr/>
        </p:nvSpPr>
        <p:spPr>
          <a:xfrm>
            <a:off x="7887349" y="3483684"/>
            <a:ext cx="3612423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{</a:t>
            </a:r>
          </a:p>
          <a:p>
            <a:r>
              <a:rPr lang="en-US" sz="1000" dirty="0"/>
              <a:t>   "Version":"2012-10-17",</a:t>
            </a:r>
          </a:p>
          <a:p>
            <a:r>
              <a:rPr lang="en-US" sz="1000" dirty="0"/>
              <a:t>   "Statement":[</a:t>
            </a:r>
          </a:p>
          <a:p>
            <a:r>
              <a:rPr lang="en-US" sz="1000" dirty="0"/>
              <a:t>      {</a:t>
            </a:r>
          </a:p>
          <a:p>
            <a:r>
              <a:rPr lang="en-US" sz="1000" dirty="0"/>
              <a:t>         "Sid":"</a:t>
            </a:r>
            <a:r>
              <a:rPr lang="en-US" sz="1000" dirty="0" err="1"/>
              <a:t>PublicReadForGetBucketObjects</a:t>
            </a:r>
            <a:r>
              <a:rPr lang="en-US" sz="1000" dirty="0"/>
              <a:t>",</a:t>
            </a:r>
          </a:p>
          <a:p>
            <a:r>
              <a:rPr lang="en-US" sz="1000" dirty="0"/>
              <a:t>         "</a:t>
            </a:r>
            <a:r>
              <a:rPr lang="en-US" sz="1000" dirty="0" err="1"/>
              <a:t>Effect":"Allow</a:t>
            </a:r>
            <a:r>
              <a:rPr lang="en-US" sz="1000" dirty="0"/>
              <a:t>",</a:t>
            </a:r>
          </a:p>
          <a:p>
            <a:r>
              <a:rPr lang="en-US" sz="1000" dirty="0"/>
              <a:t>         "Principal":"*",</a:t>
            </a:r>
          </a:p>
          <a:p>
            <a:r>
              <a:rPr lang="en-US" sz="1000" dirty="0"/>
              <a:t>         "Action":[</a:t>
            </a:r>
          </a:p>
          <a:p>
            <a:r>
              <a:rPr lang="en-US" sz="1000" dirty="0"/>
              <a:t>            "s3:GetObject"</a:t>
            </a:r>
          </a:p>
          <a:p>
            <a:r>
              <a:rPr lang="en-US" sz="1000" dirty="0"/>
              <a:t>         ],</a:t>
            </a:r>
          </a:p>
          <a:p>
            <a:r>
              <a:rPr lang="en-US" sz="1000" dirty="0"/>
              <a:t>         "Resource":[</a:t>
            </a:r>
          </a:p>
          <a:p>
            <a:r>
              <a:rPr lang="en-US" sz="1000" dirty="0"/>
              <a:t>            "arn:aws:s3:::</a:t>
            </a:r>
            <a:r>
              <a:rPr lang="en-US" sz="1000" dirty="0">
                <a:solidFill>
                  <a:srgbClr val="FF0000"/>
                </a:solidFill>
              </a:rPr>
              <a:t>sasb-xbrl-2330</a:t>
            </a:r>
            <a:r>
              <a:rPr lang="en-US" sz="1000" dirty="0"/>
              <a:t>/*"</a:t>
            </a:r>
          </a:p>
          <a:p>
            <a:r>
              <a:rPr lang="en-US" sz="1000" dirty="0"/>
              <a:t>         ]</a:t>
            </a:r>
          </a:p>
          <a:p>
            <a:r>
              <a:rPr lang="en-US" sz="1000" dirty="0"/>
              <a:t>      }</a:t>
            </a:r>
          </a:p>
          <a:p>
            <a:r>
              <a:rPr lang="en-US" sz="1000" dirty="0"/>
              <a:t>   ]</a:t>
            </a:r>
          </a:p>
          <a:p>
            <a:r>
              <a:rPr lang="en-US" sz="1000" dirty="0"/>
              <a:t>}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CA82879-182A-4C70-8935-D05D3DBBE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230" y="3022505"/>
            <a:ext cx="3677271" cy="31849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F00A713-0847-3A51-0643-312B0EFA9081}"/>
              </a:ext>
            </a:extLst>
          </p:cNvPr>
          <p:cNvSpPr/>
          <p:nvPr/>
        </p:nvSpPr>
        <p:spPr>
          <a:xfrm>
            <a:off x="6123119" y="4697984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AD63309-EA37-6D45-0A21-9CCCCF278571}"/>
              </a:ext>
            </a:extLst>
          </p:cNvPr>
          <p:cNvSpPr/>
          <p:nvPr/>
        </p:nvSpPr>
        <p:spPr>
          <a:xfrm>
            <a:off x="4145230" y="3022505"/>
            <a:ext cx="3612423" cy="3305593"/>
          </a:xfrm>
          <a:prstGeom prst="roundRect">
            <a:avLst>
              <a:gd name="adj" fmla="val 126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290ED-A1FC-B7CF-62E2-9C8DF7384427}"/>
              </a:ext>
            </a:extLst>
          </p:cNvPr>
          <p:cNvSpPr txBox="1"/>
          <p:nvPr/>
        </p:nvSpPr>
        <p:spPr>
          <a:xfrm>
            <a:off x="6408641" y="2314729"/>
            <a:ext cx="54037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13. In the policy, replace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example-bucket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with the name of your bucket.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4DB4053-A8C2-4BB8-B130-41E1E9C4B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427" y="2285821"/>
            <a:ext cx="2510429" cy="257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A3E93C-45CB-BD78-3335-A343B9B68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87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F9A3B4-95D9-C06D-7810-D2715FB1B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08" y="880287"/>
            <a:ext cx="10378418" cy="569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038CA4-CB99-E992-54F6-471AC90862A8}"/>
              </a:ext>
            </a:extLst>
          </p:cNvPr>
          <p:cNvSpPr txBox="1"/>
          <p:nvPr/>
        </p:nvSpPr>
        <p:spPr>
          <a:xfrm>
            <a:off x="6022038" y="5235055"/>
            <a:ext cx="609845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14. At the bottom of the page,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Save changes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4E1B94-05B3-3098-7916-53CDE45E9372}"/>
              </a:ext>
            </a:extLst>
          </p:cNvPr>
          <p:cNvSpPr/>
          <p:nvPr/>
        </p:nvSpPr>
        <p:spPr>
          <a:xfrm>
            <a:off x="9240951" y="5589639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14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E58E98B-FB11-6260-1868-98307694E1F5}"/>
              </a:ext>
            </a:extLst>
          </p:cNvPr>
          <p:cNvSpPr/>
          <p:nvPr/>
        </p:nvSpPr>
        <p:spPr>
          <a:xfrm>
            <a:off x="9624410" y="5912192"/>
            <a:ext cx="1200907" cy="369332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DADCE5-74DB-C6A4-62CD-76A69C8B7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90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8F0850-2FAE-DD53-5698-B97FF98EC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11" y="839651"/>
            <a:ext cx="10508975" cy="5764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3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C38D057-9F95-4652-A0AA-2B8C13322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285" y="1643383"/>
            <a:ext cx="3225783" cy="80809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AA55327-2ACF-43FF-8FE9-EF435ECAA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285" y="1659307"/>
            <a:ext cx="3057618" cy="792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3802EB-AF97-EAF9-9CF4-BC52CFD9A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1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0EB5D7-99F8-1772-EA7A-F6C4E6B56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33" y="898511"/>
            <a:ext cx="10361732" cy="5676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1A7C03-1C65-087F-DE5F-93A790E9966A}"/>
              </a:ext>
            </a:extLst>
          </p:cNvPr>
          <p:cNvSpPr txBox="1"/>
          <p:nvPr/>
        </p:nvSpPr>
        <p:spPr>
          <a:xfrm>
            <a:off x="4288810" y="2868250"/>
            <a:ext cx="477583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17. In the console, choose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Objects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tab.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BB165A-2FDB-15AD-3495-F4E76698208E}"/>
              </a:ext>
            </a:extLst>
          </p:cNvPr>
          <p:cNvSpPr/>
          <p:nvPr/>
        </p:nvSpPr>
        <p:spPr>
          <a:xfrm>
            <a:off x="3094190" y="2312883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17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44C9E5-E7AD-C2CA-9E29-5D891453FF38}"/>
              </a:ext>
            </a:extLst>
          </p:cNvPr>
          <p:cNvSpPr/>
          <p:nvPr/>
        </p:nvSpPr>
        <p:spPr>
          <a:xfrm>
            <a:off x="3551390" y="2502807"/>
            <a:ext cx="737420" cy="365443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C7EEB-1DEE-F342-3E91-788F614C4B48}"/>
              </a:ext>
            </a:extLst>
          </p:cNvPr>
          <p:cNvSpPr txBox="1"/>
          <p:nvPr/>
        </p:nvSpPr>
        <p:spPr>
          <a:xfrm>
            <a:off x="6052396" y="4336543"/>
            <a:ext cx="602449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18. Upload the </a:t>
            </a:r>
            <a:r>
              <a:rPr lang="en-US" altLang="zh-TW" dirty="0"/>
              <a:t>SASB_TC-</a:t>
            </a:r>
            <a:r>
              <a:rPr lang="en-US" altLang="zh-TW" dirty="0" err="1"/>
              <a:t>SC_TSMC.xml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file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to your bucket.</a:t>
            </a:r>
            <a:b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    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Upload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A74507-E06E-C17C-8964-FB8436A9A409}"/>
              </a:ext>
            </a:extLst>
          </p:cNvPr>
          <p:cNvSpPr/>
          <p:nvPr/>
        </p:nvSpPr>
        <p:spPr>
          <a:xfrm>
            <a:off x="4502151" y="3823567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8E59A0D-3081-CACE-0FF1-A28B874262FF}"/>
              </a:ext>
            </a:extLst>
          </p:cNvPr>
          <p:cNvSpPr/>
          <p:nvPr/>
        </p:nvSpPr>
        <p:spPr>
          <a:xfrm>
            <a:off x="4787285" y="4263241"/>
            <a:ext cx="1023580" cy="365443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C52CD1D-CB40-4089-9816-0C2767436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285" y="1275521"/>
            <a:ext cx="3225783" cy="80809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83A3EAC-B01B-4DEA-B6EC-03D08C7EB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390" y="1310970"/>
            <a:ext cx="3122678" cy="7111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115708-B09A-3970-6633-719B4D99B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784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7C599-D15B-47B8-BB3C-5F7F68474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64" y="868211"/>
            <a:ext cx="10482470" cy="5738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3494D-0521-6591-1CA4-A7D278D628D6}"/>
              </a:ext>
            </a:extLst>
          </p:cNvPr>
          <p:cNvSpPr txBox="1"/>
          <p:nvPr/>
        </p:nvSpPr>
        <p:spPr>
          <a:xfrm>
            <a:off x="5792430" y="3824781"/>
            <a:ext cx="6098458" cy="18312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18 Upload </a:t>
            </a:r>
            <a:r>
              <a:rPr lang="en-US" altLang="zh-TW" b="1" dirty="0">
                <a:solidFill>
                  <a:srgbClr val="333333"/>
                </a:solidFill>
                <a:latin typeface="Open Sans" panose="020B0606030504020204" pitchFamily="34" charset="0"/>
              </a:rPr>
              <a:t>SASB_TC-SC_TSMC.xml</a:t>
            </a:r>
            <a:r>
              <a:rPr lang="zh-TW" altLang="en-US" b="1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file to your bucket.</a:t>
            </a:r>
          </a:p>
          <a:p>
            <a:pPr lvl="1" algn="l"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Upload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lvl="1"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Drag and drop </a:t>
            </a:r>
            <a:r>
              <a:rPr lang="en-US" altLang="zh-TW" dirty="0">
                <a:solidFill>
                  <a:srgbClr val="333333"/>
                </a:solidFill>
                <a:latin typeface="Open Sans" panose="020B0606030504020204" pitchFamily="34" charset="0"/>
              </a:rPr>
              <a:t>Upload </a:t>
            </a:r>
            <a:r>
              <a:rPr lang="en-US" altLang="zh-TW" b="1" dirty="0">
                <a:solidFill>
                  <a:srgbClr val="333333"/>
                </a:solidFill>
                <a:latin typeface="Open Sans" panose="020B0606030504020204" pitchFamily="34" charset="0"/>
              </a:rPr>
              <a:t>SASB_TC-SC_TSMC.xm</a:t>
            </a:r>
            <a:r>
              <a:rPr lang="en-US" altLang="zh-TW" dirty="0">
                <a:solidFill>
                  <a:srgbClr val="333333"/>
                </a:solidFill>
                <a:latin typeface="Open Sans" panose="020B0606030504020204" pitchFamily="34" charset="0"/>
              </a:rPr>
              <a:t>l 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 file onto the upload page. An alternative is to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Add files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navigate to the file, and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Open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6F8F41-CC23-C0AE-9035-C6BE0EC36164}"/>
              </a:ext>
            </a:extLst>
          </p:cNvPr>
          <p:cNvSpPr/>
          <p:nvPr/>
        </p:nvSpPr>
        <p:spPr>
          <a:xfrm>
            <a:off x="5638799" y="3082556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4F613B6-7C9E-314F-577A-6E98352056A2}"/>
              </a:ext>
            </a:extLst>
          </p:cNvPr>
          <p:cNvSpPr/>
          <p:nvPr/>
        </p:nvSpPr>
        <p:spPr>
          <a:xfrm>
            <a:off x="6095998" y="3356239"/>
            <a:ext cx="952581" cy="365443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93D91C-5E9D-44E9-9C00-F5B01D52F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771" y="1251432"/>
            <a:ext cx="4196027" cy="857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58A27B-1954-7B03-7A6B-6C8321F06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491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089043-C11F-9364-7605-23A0DCB0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38" y="999692"/>
            <a:ext cx="9886122" cy="543107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744FE21-FDB3-3729-E094-CFB50364A4AA}"/>
              </a:ext>
            </a:extLst>
          </p:cNvPr>
          <p:cNvSpPr/>
          <p:nvPr/>
        </p:nvSpPr>
        <p:spPr>
          <a:xfrm>
            <a:off x="1632234" y="4365775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18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6800C2A-6285-4CF5-BE0A-22F4DE883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673" y="4661950"/>
            <a:ext cx="1345540" cy="26780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A31097-9515-D62D-ED72-6F2B3D7E0C25}"/>
              </a:ext>
            </a:extLst>
          </p:cNvPr>
          <p:cNvSpPr/>
          <p:nvPr/>
        </p:nvSpPr>
        <p:spPr>
          <a:xfrm>
            <a:off x="2089433" y="4613936"/>
            <a:ext cx="1589187" cy="353431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FC5CA-31EA-06E4-E3A5-CFDD92467EFB}"/>
              </a:ext>
            </a:extLst>
          </p:cNvPr>
          <p:cNvSpPr txBox="1"/>
          <p:nvPr/>
        </p:nvSpPr>
        <p:spPr>
          <a:xfrm>
            <a:off x="3570213" y="4905986"/>
            <a:ext cx="7318503" cy="15542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18 Upload </a:t>
            </a:r>
            <a:r>
              <a:rPr lang="en-US" altLang="zh-TW" dirty="0" err="1">
                <a:solidFill>
                  <a:srgbClr val="333333"/>
                </a:solidFill>
                <a:latin typeface="Open Sans" panose="020B0606030504020204" pitchFamily="34" charset="0"/>
              </a:rPr>
              <a:t>Upload</a:t>
            </a:r>
            <a:r>
              <a:rPr lang="en-US" altLang="zh-TW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altLang="zh-TW" b="1" dirty="0">
                <a:solidFill>
                  <a:srgbClr val="333333"/>
                </a:solidFill>
                <a:latin typeface="Open Sans" panose="020B0606030504020204" pitchFamily="34" charset="0"/>
              </a:rPr>
              <a:t>SASB_TC-SC_TSMC.xml</a:t>
            </a:r>
            <a:r>
              <a:rPr lang="zh-TW" altLang="en-US" b="1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altLang="zh-TW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file to your bucket.</a:t>
            </a:r>
          </a:p>
          <a:p>
            <a:pPr lvl="1" algn="l"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Upload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lvl="1"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Drag and drop the </a:t>
            </a:r>
            <a:r>
              <a:rPr lang="en-US" altLang="zh-TW" dirty="0">
                <a:solidFill>
                  <a:srgbClr val="333333"/>
                </a:solidFill>
                <a:latin typeface="Open Sans" panose="020B0606030504020204" pitchFamily="34" charset="0"/>
              </a:rPr>
              <a:t>Upload </a:t>
            </a:r>
            <a:r>
              <a:rPr lang="en-US" altLang="zh-TW" b="1" dirty="0">
                <a:solidFill>
                  <a:srgbClr val="333333"/>
                </a:solidFill>
                <a:latin typeface="Open Sans" panose="020B0606030504020204" pitchFamily="34" charset="0"/>
              </a:rPr>
              <a:t>SASB_TC-SC_TSMC.xml</a:t>
            </a:r>
            <a:r>
              <a:rPr lang="zh-TW" altLang="en-US" b="1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file onto the upload page. An alternative is to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Add files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navigate to the file, and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Open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4C87253-B637-4798-9A63-2C94230EB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234" y="1353747"/>
            <a:ext cx="3959269" cy="918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002CDD-C0ED-B246-1FEE-CC4125A3F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329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FC354-2681-0C87-CB20-804AC3C6A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69" y="868211"/>
            <a:ext cx="10417040" cy="570694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8EB5B5B-68EA-DBF9-6AF8-A3BAF8FCD1E2}"/>
              </a:ext>
            </a:extLst>
          </p:cNvPr>
          <p:cNvSpPr/>
          <p:nvPr/>
        </p:nvSpPr>
        <p:spPr>
          <a:xfrm>
            <a:off x="1136694" y="3596822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19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C80263-65E2-6535-24F0-31BD7A368874}"/>
              </a:ext>
            </a:extLst>
          </p:cNvPr>
          <p:cNvSpPr/>
          <p:nvPr/>
        </p:nvSpPr>
        <p:spPr>
          <a:xfrm>
            <a:off x="1541714" y="3823567"/>
            <a:ext cx="2838558" cy="457200"/>
          </a:xfrm>
          <a:prstGeom prst="roundRect">
            <a:avLst>
              <a:gd name="adj" fmla="val 331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94432-0523-5392-8BE2-839335D8C1B8}"/>
              </a:ext>
            </a:extLst>
          </p:cNvPr>
          <p:cNvSpPr txBox="1"/>
          <p:nvPr/>
        </p:nvSpPr>
        <p:spPr>
          <a:xfrm>
            <a:off x="4380272" y="3823567"/>
            <a:ext cx="414429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  <a:buFont typeface="+mj-lt"/>
              <a:buAutoNum type="arabicPeriod" startAt="19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Expand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Permissions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section.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9DA9E2-AEA1-41BA-84CD-F8BADD7D0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894" y="2586553"/>
            <a:ext cx="2238687" cy="55397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33A2A1A-B2F5-4975-A77B-4266EB808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888" y="1240672"/>
            <a:ext cx="6686202" cy="621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3CC54-619B-6F03-9614-F940F84A6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299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1C087-D4B3-1592-BC05-DFB07C625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868210"/>
            <a:ext cx="10418490" cy="570694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55821AA-B3BB-B540-1D40-7FA252A575CE}"/>
              </a:ext>
            </a:extLst>
          </p:cNvPr>
          <p:cNvSpPr/>
          <p:nvPr/>
        </p:nvSpPr>
        <p:spPr>
          <a:xfrm>
            <a:off x="1214172" y="4445962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20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68CBFD-5B62-8AE6-DC05-CBAAEC219DB4}"/>
              </a:ext>
            </a:extLst>
          </p:cNvPr>
          <p:cNvSpPr/>
          <p:nvPr/>
        </p:nvSpPr>
        <p:spPr>
          <a:xfrm>
            <a:off x="1878712" y="4602795"/>
            <a:ext cx="6365633" cy="374805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45005-7195-85B4-C7AF-3A503A97AE99}"/>
              </a:ext>
            </a:extLst>
          </p:cNvPr>
          <p:cNvSpPr txBox="1"/>
          <p:nvPr/>
        </p:nvSpPr>
        <p:spPr>
          <a:xfrm>
            <a:off x="2828618" y="5115858"/>
            <a:ext cx="72301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20. Under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Predefined ACLs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select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Grant public-read access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2AA975D-45BE-211D-812F-AE9B87FB20C6}"/>
              </a:ext>
            </a:extLst>
          </p:cNvPr>
          <p:cNvSpPr/>
          <p:nvPr/>
        </p:nvSpPr>
        <p:spPr>
          <a:xfrm>
            <a:off x="1804972" y="3998165"/>
            <a:ext cx="6518033" cy="1023679"/>
          </a:xfrm>
          <a:prstGeom prst="roundRect">
            <a:avLst>
              <a:gd name="adj" fmla="val 577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5482C-015D-6177-2872-8884A55DC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399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D6EAD-C0BE-9A03-3D0B-12194998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91" y="847008"/>
            <a:ext cx="9938512" cy="571523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A6ED9B4-9912-B4A1-5666-0CCBBD7DA050}"/>
              </a:ext>
            </a:extLst>
          </p:cNvPr>
          <p:cNvSpPr/>
          <p:nvPr/>
        </p:nvSpPr>
        <p:spPr>
          <a:xfrm>
            <a:off x="1318846" y="3287523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20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9A6B027-793F-98A5-926C-574D3D55704C}"/>
              </a:ext>
            </a:extLst>
          </p:cNvPr>
          <p:cNvSpPr/>
          <p:nvPr/>
        </p:nvSpPr>
        <p:spPr>
          <a:xfrm>
            <a:off x="2252015" y="4498145"/>
            <a:ext cx="4193029" cy="365443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D79EE-9A08-A6B0-F3FA-F00B16E76D88}"/>
              </a:ext>
            </a:extLst>
          </p:cNvPr>
          <p:cNvSpPr txBox="1"/>
          <p:nvPr/>
        </p:nvSpPr>
        <p:spPr>
          <a:xfrm>
            <a:off x="4509228" y="2317595"/>
            <a:ext cx="7481101" cy="961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20. Under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Predefined ACLs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select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Grant public-read access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lvl="1"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 warning message similar to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Granting public-read access is not recommend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appears below the setting you selected.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4C51D2-8280-4D1E-C5E4-ADAC6C7CA20D}"/>
              </a:ext>
            </a:extLst>
          </p:cNvPr>
          <p:cNvSpPr/>
          <p:nvPr/>
        </p:nvSpPr>
        <p:spPr>
          <a:xfrm>
            <a:off x="1776046" y="4435884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21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0B79B47-7D47-C84D-4DCD-5975190959DC}"/>
              </a:ext>
            </a:extLst>
          </p:cNvPr>
          <p:cNvSpPr/>
          <p:nvPr/>
        </p:nvSpPr>
        <p:spPr>
          <a:xfrm>
            <a:off x="6890617" y="559298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22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FE3AB99-7A29-45E4-F05C-F09B0CCB73A1}"/>
              </a:ext>
            </a:extLst>
          </p:cNvPr>
          <p:cNvSpPr/>
          <p:nvPr/>
        </p:nvSpPr>
        <p:spPr>
          <a:xfrm>
            <a:off x="1913586" y="4016251"/>
            <a:ext cx="4531458" cy="365443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775BF67-D86A-8C3F-4151-3869DEBA24D2}"/>
              </a:ext>
            </a:extLst>
          </p:cNvPr>
          <p:cNvSpPr/>
          <p:nvPr/>
        </p:nvSpPr>
        <p:spPr>
          <a:xfrm>
            <a:off x="1776046" y="3418722"/>
            <a:ext cx="5981606" cy="365443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430A1-45C9-453A-0795-166718D78479}"/>
              </a:ext>
            </a:extLst>
          </p:cNvPr>
          <p:cNvSpPr txBox="1"/>
          <p:nvPr/>
        </p:nvSpPr>
        <p:spPr>
          <a:xfrm>
            <a:off x="6713049" y="5229511"/>
            <a:ext cx="52772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22. At the bottom of the page,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Upload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B8689A-BE0D-8B00-A31B-DFB8533CD20B}"/>
              </a:ext>
            </a:extLst>
          </p:cNvPr>
          <p:cNvSpPr txBox="1"/>
          <p:nvPr/>
        </p:nvSpPr>
        <p:spPr>
          <a:xfrm>
            <a:off x="6585853" y="4506057"/>
            <a:ext cx="515073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21. Below the warning, check the box next to </a:t>
            </a:r>
            <a:b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</a:b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 understand...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D676FC-F00B-3076-2707-1385938B478F}"/>
              </a:ext>
            </a:extLst>
          </p:cNvPr>
          <p:cNvSpPr/>
          <p:nvPr/>
        </p:nvSpPr>
        <p:spPr>
          <a:xfrm>
            <a:off x="7347817" y="5829908"/>
            <a:ext cx="724466" cy="365443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B15588-6F3D-A58A-C476-93F66914B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859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C37A8F-0320-2010-4CAE-0571CACA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59" y="971434"/>
            <a:ext cx="10205057" cy="559080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CAF6590-1A95-9110-4B9A-849AB35BD64F}"/>
              </a:ext>
            </a:extLst>
          </p:cNvPr>
          <p:cNvSpPr/>
          <p:nvPr/>
        </p:nvSpPr>
        <p:spPr>
          <a:xfrm>
            <a:off x="9668997" y="1795588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/>
              <a:t>23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51A990D-FD9C-5330-2E55-0FB1A52F28E1}"/>
              </a:ext>
            </a:extLst>
          </p:cNvPr>
          <p:cNvSpPr/>
          <p:nvPr/>
        </p:nvSpPr>
        <p:spPr>
          <a:xfrm>
            <a:off x="10161640" y="1815009"/>
            <a:ext cx="811162" cy="365443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785BCF-4708-C7F3-D4FD-F188A681648C}"/>
              </a:ext>
            </a:extLst>
          </p:cNvPr>
          <p:cNvSpPr txBox="1"/>
          <p:nvPr/>
        </p:nvSpPr>
        <p:spPr>
          <a:xfrm>
            <a:off x="9217723" y="2265699"/>
            <a:ext cx="242242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24. Choose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Close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5D04695-DAC9-4E0F-81F2-0BD061734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921" y="3464533"/>
            <a:ext cx="1823024" cy="501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312909-7ECD-287A-AC31-08C22015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2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B9E9-1076-6F51-378A-AC18DD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14426"/>
          </a:xfrm>
        </p:spPr>
        <p:txBody>
          <a:bodyPr>
            <a:noAutofit/>
          </a:bodyPr>
          <a:lstStyle/>
          <a:p>
            <a:r>
              <a:rPr lang="en-US" sz="3600" dirty="0"/>
              <a:t>Gartner Magic Quadrant for </a:t>
            </a:r>
            <a:br>
              <a:rPr lang="en-US" sz="3600" dirty="0"/>
            </a:br>
            <a:r>
              <a:rPr lang="en-US" sz="3600" dirty="0"/>
              <a:t>Cloud Infrastructure and Platform Services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F7707B-63AD-BA11-D68A-0FBE47610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025" y="1114426"/>
            <a:ext cx="5362894" cy="55764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B59C-874E-C6C8-F0A5-8AF9A0D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1917C-8CE4-765B-3FD8-FE06DDBD3DFC}"/>
              </a:ext>
            </a:extLst>
          </p:cNvPr>
          <p:cNvSpPr txBox="1"/>
          <p:nvPr/>
        </p:nvSpPr>
        <p:spPr>
          <a:xfrm>
            <a:off x="2707091" y="6581001"/>
            <a:ext cx="6100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https://www.gartner.com/doc/reprints?id=1-271OE4VR&amp;ct=210802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0AB990-BD63-B401-8233-B6A79DEA735B}"/>
              </a:ext>
            </a:extLst>
          </p:cNvPr>
          <p:cNvSpPr txBox="1"/>
          <p:nvPr/>
        </p:nvSpPr>
        <p:spPr>
          <a:xfrm>
            <a:off x="8736347" y="1874427"/>
            <a:ext cx="3384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Amazon Web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2F6C3-1566-4FA3-AB13-6A2B50C08BBC}"/>
              </a:ext>
            </a:extLst>
          </p:cNvPr>
          <p:cNvSpPr txBox="1"/>
          <p:nvPr/>
        </p:nvSpPr>
        <p:spPr>
          <a:xfrm>
            <a:off x="8736348" y="2704804"/>
            <a:ext cx="3384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Microsoft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0E32B-7FF6-D038-C39C-8C3E98A94D69}"/>
              </a:ext>
            </a:extLst>
          </p:cNvPr>
          <p:cNvSpPr txBox="1"/>
          <p:nvPr/>
        </p:nvSpPr>
        <p:spPr>
          <a:xfrm>
            <a:off x="8736346" y="3256222"/>
            <a:ext cx="3384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4403783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333A23-A55B-8931-5114-8EFAE37D5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43" y="868211"/>
            <a:ext cx="10415712" cy="569403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5DA7E34-A34E-0325-4CDC-E5EE1A18A813}"/>
              </a:ext>
            </a:extLst>
          </p:cNvPr>
          <p:cNvSpPr/>
          <p:nvPr/>
        </p:nvSpPr>
        <p:spPr>
          <a:xfrm>
            <a:off x="1442771" y="5624346"/>
            <a:ext cx="9485783" cy="614222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4E2B242-4832-41EA-8BB3-E282F507B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921" y="3213839"/>
            <a:ext cx="1823024" cy="50138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75A38EC-129E-4299-ACD3-2DE10A7DE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100" y="3213839"/>
            <a:ext cx="10403124" cy="54367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2715759-6E32-4741-BBAC-2E31ED3ED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427" y="5872197"/>
            <a:ext cx="4148731" cy="235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7A75F1-6F16-F349-75AD-7B9712443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393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0F8B-2C91-06F0-F92F-FAD426F9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81211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AWS Hands-on : Using S3 Service for XBRL Cloud Storage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5EA8-7C13-06F3-FF0A-3E39A20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651E-8CC2-95D0-F295-1DDFC902EB56}"/>
              </a:ext>
            </a:extLst>
          </p:cNvPr>
          <p:cNvSpPr txBox="1"/>
          <p:nvPr/>
        </p:nvSpPr>
        <p:spPr>
          <a:xfrm>
            <a:off x="1442772" y="6575154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AWS Academy Introduction to Cloud: Semester 1, </a:t>
            </a:r>
            <a:r>
              <a:rPr lang="en-US" sz="1200" dirty="0">
                <a:hlinkClick r:id="rId2"/>
              </a:rPr>
              <a:t>https://awsacademy.instructure.com/courses/18745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2DA249-DFFD-BD03-4BC6-20CBF3459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989" y="868211"/>
            <a:ext cx="10012019" cy="56784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D1517F-DC99-52C2-AE81-7C5806DFACFF}"/>
              </a:ext>
            </a:extLst>
          </p:cNvPr>
          <p:cNvSpPr txBox="1"/>
          <p:nvPr/>
        </p:nvSpPr>
        <p:spPr>
          <a:xfrm>
            <a:off x="2131140" y="5620457"/>
            <a:ext cx="777325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The </a:t>
            </a:r>
            <a:r>
              <a:rPr lang="en-US" altLang="zh-TW" b="1" dirty="0">
                <a:solidFill>
                  <a:srgbClr val="333333"/>
                </a:solidFill>
                <a:latin typeface="Open Sans" panose="020B0606030504020204" pitchFamily="34" charset="0"/>
              </a:rPr>
              <a:t>SASB_TC-SC_TSMC.xml 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file appears in the 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Objects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list.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798B53-8D04-5F47-8CF4-D596BFD054CD}"/>
              </a:ext>
            </a:extLst>
          </p:cNvPr>
          <p:cNvSpPr/>
          <p:nvPr/>
        </p:nvSpPr>
        <p:spPr>
          <a:xfrm>
            <a:off x="1636425" y="4840996"/>
            <a:ext cx="8919145" cy="614222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D49623-DC48-B595-835C-CB0206532530}"/>
              </a:ext>
            </a:extLst>
          </p:cNvPr>
          <p:cNvSpPr/>
          <p:nvPr/>
        </p:nvSpPr>
        <p:spPr>
          <a:xfrm>
            <a:off x="1740309" y="2654709"/>
            <a:ext cx="693175" cy="353969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F7599A0-559E-4CE8-8E88-EB57BF765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789" y="1471448"/>
            <a:ext cx="3225783" cy="78827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DCD762D-5486-4723-BAD4-1200FDCB9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148" y="4904340"/>
            <a:ext cx="8703583" cy="46612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02F4B0C-2C61-4FBA-9F2E-B4871488C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0309" y="1548563"/>
            <a:ext cx="3122678" cy="7111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1F45EE-BC17-168B-8FEB-FD46EEA96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35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B6DB-0E54-A542-B390-7DFAC194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23547"/>
          </a:xfrm>
        </p:spPr>
        <p:txBody>
          <a:bodyPr>
            <a:normAutofit fontScale="90000"/>
          </a:bodyPr>
          <a:lstStyle/>
          <a:p>
            <a:r>
              <a:rPr lang="zh-TW" altLang="en-US" sz="6000" dirty="0">
                <a:solidFill>
                  <a:schemeClr val="accent1"/>
                </a:solidFill>
              </a:rPr>
              <a:t>永續報告</a:t>
            </a:r>
            <a:r>
              <a:rPr lang="en-US" altLang="zh-TW" sz="6000" dirty="0">
                <a:solidFill>
                  <a:schemeClr val="accent1"/>
                </a:solidFill>
              </a:rPr>
              <a:t> XBRL </a:t>
            </a:r>
            <a:r>
              <a:rPr lang="zh-TW" altLang="en-US" sz="6000" dirty="0">
                <a:solidFill>
                  <a:schemeClr val="accent1"/>
                </a:solidFill>
              </a:rPr>
              <a:t>雲端架構圖 </a:t>
            </a:r>
            <a:r>
              <a:rPr lang="en-US" altLang="zh-TW" sz="6000" dirty="0">
                <a:solidFill>
                  <a:schemeClr val="accent1"/>
                </a:solidFill>
              </a:rPr>
              <a:t> (AWS)</a:t>
            </a:r>
            <a:endParaRPr lang="zh-TW" altLang="en-US" sz="6000" dirty="0">
              <a:solidFill>
                <a:schemeClr val="accent1"/>
              </a:solidFill>
            </a:endParaRPr>
          </a:p>
        </p:txBody>
      </p:sp>
      <p:sp>
        <p:nvSpPr>
          <p:cNvPr id="47" name="TextBox 4">
            <a:extLst>
              <a:ext uri="{FF2B5EF4-FFF2-40B4-BE49-F238E27FC236}">
                <a16:creationId xmlns:a16="http://schemas.microsoft.com/office/drawing/2014/main" id="{B6F5C052-5F9F-4DF1-A810-4D624B676B77}"/>
              </a:ext>
            </a:extLst>
          </p:cNvPr>
          <p:cNvSpPr txBox="1"/>
          <p:nvPr/>
        </p:nvSpPr>
        <p:spPr>
          <a:xfrm>
            <a:off x="4595409" y="6534131"/>
            <a:ext cx="3001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資料來源：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This Research</a:t>
            </a:r>
          </a:p>
        </p:txBody>
      </p:sp>
      <p:pic>
        <p:nvPicPr>
          <p:cNvPr id="6" name="圖形 9">
            <a:extLst>
              <a:ext uri="{FF2B5EF4-FFF2-40B4-BE49-F238E27FC236}">
                <a16:creationId xmlns:a16="http://schemas.microsoft.com/office/drawing/2014/main" id="{0DD4253D-C6B6-E9DB-76D7-CAF9EA449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9716" y="958652"/>
            <a:ext cx="9954705" cy="5547805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B9110830-24D5-4393-A6CF-547AE8F2E58A}"/>
              </a:ext>
            </a:extLst>
          </p:cNvPr>
          <p:cNvSpPr/>
          <p:nvPr/>
        </p:nvSpPr>
        <p:spPr>
          <a:xfrm>
            <a:off x="2691401" y="2727096"/>
            <a:ext cx="1149080" cy="1200011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2AF1E84-AB81-4C1B-82B7-554106755203}"/>
              </a:ext>
            </a:extLst>
          </p:cNvPr>
          <p:cNvSpPr txBox="1"/>
          <p:nvPr/>
        </p:nvSpPr>
        <p:spPr>
          <a:xfrm>
            <a:off x="1055370" y="2238750"/>
            <a:ext cx="425777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zh-TW" alt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儲存非結構化之企業永續報告書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(PDF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檔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)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BAF37437-22E8-46A8-B44A-F1B009BEBEB5}"/>
              </a:ext>
            </a:extLst>
          </p:cNvPr>
          <p:cNvSpPr/>
          <p:nvPr/>
        </p:nvSpPr>
        <p:spPr>
          <a:xfrm>
            <a:off x="2680173" y="5141436"/>
            <a:ext cx="1149080" cy="1200011"/>
          </a:xfrm>
          <a:prstGeom prst="roundRect">
            <a:avLst>
              <a:gd name="adj" fmla="val 132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31910E6-B8CA-4166-888D-F62D624D9FDD}"/>
              </a:ext>
            </a:extLst>
          </p:cNvPr>
          <p:cNvSpPr txBox="1"/>
          <p:nvPr/>
        </p:nvSpPr>
        <p:spPr>
          <a:xfrm>
            <a:off x="2131797" y="4544997"/>
            <a:ext cx="296959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zh-TW" alt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儲存經標註後的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XBRL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檔案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335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B6DB-0E54-A542-B390-7DFAC194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3333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chemeClr val="accent1"/>
                </a:solidFill>
              </a:rPr>
              <a:t>永續報告</a:t>
            </a:r>
            <a:r>
              <a:rPr lang="en-US" altLang="zh-TW" sz="6000" dirty="0">
                <a:solidFill>
                  <a:schemeClr val="accent1"/>
                </a:solidFill>
              </a:rPr>
              <a:t> XBRL </a:t>
            </a:r>
            <a:r>
              <a:rPr lang="zh-TW" altLang="en-US" sz="6000" dirty="0">
                <a:solidFill>
                  <a:schemeClr val="accent1"/>
                </a:solidFill>
              </a:rPr>
              <a:t>雲端儲存</a:t>
            </a:r>
            <a:endParaRPr lang="zh-TW" altLang="en-US" sz="4900" b="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7DA28-EC94-2E48-B971-03D903D07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786" y="1318437"/>
            <a:ext cx="10672427" cy="5148210"/>
          </a:xfrm>
        </p:spPr>
        <p:txBody>
          <a:bodyPr>
            <a:noAutofit/>
          </a:bodyPr>
          <a:lstStyle/>
          <a:p>
            <a:pPr marL="411480" indent="-411480"/>
            <a:r>
              <a:rPr lang="en-US" altLang="zh-TW" b="0" dirty="0"/>
              <a:t>Amazon</a:t>
            </a:r>
            <a:r>
              <a:rPr lang="zh-TW" altLang="en-US" b="0" dirty="0"/>
              <a:t> </a:t>
            </a:r>
            <a:r>
              <a:rPr lang="en-US" altLang="zh-TW" b="0" dirty="0"/>
              <a:t>S3</a:t>
            </a:r>
            <a:r>
              <a:rPr lang="zh-TW" altLang="en-US" b="0" dirty="0"/>
              <a:t>可做為資料前處理的</a:t>
            </a:r>
            <a:r>
              <a:rPr lang="zh-TW" altLang="en-US" dirty="0"/>
              <a:t>非結構化企業永續報告書</a:t>
            </a:r>
            <a:r>
              <a:rPr lang="en-US" altLang="zh-TW" b="0" dirty="0"/>
              <a:t>(.pdf)</a:t>
            </a:r>
            <a:r>
              <a:rPr lang="zh-TW" altLang="en-US" b="0" dirty="0"/>
              <a:t>的儲存以及</a:t>
            </a:r>
            <a:r>
              <a:rPr lang="zh-TW" altLang="en-US" dirty="0"/>
              <a:t>經標註後的</a:t>
            </a:r>
            <a:r>
              <a:rPr lang="en-US" altLang="zh-TW" dirty="0"/>
              <a:t>XBRL</a:t>
            </a:r>
            <a:r>
              <a:rPr lang="zh-TW" altLang="en-US" dirty="0"/>
              <a:t> </a:t>
            </a:r>
            <a:r>
              <a:rPr lang="zh-TW" altLang="en-US" b="0" dirty="0"/>
              <a:t>的檔案儲存。</a:t>
            </a:r>
            <a:endParaRPr lang="en-US" altLang="zh-TW" b="0" dirty="0"/>
          </a:p>
          <a:p>
            <a:pPr marL="411480" indent="-411480"/>
            <a:r>
              <a:rPr lang="zh-TW" altLang="en-US" b="0" dirty="0"/>
              <a:t>雲端儲存不僅可以將資料拓展給其他經授權的使用者使用，同時亦可以講低本地端的暫存空間，減少其基礎設施的儲存與成本。</a:t>
            </a:r>
            <a:endParaRPr lang="en-US" altLang="zh-TW" b="0" dirty="0"/>
          </a:p>
          <a:p>
            <a:pPr marL="411480" indent="-411480"/>
            <a:r>
              <a:rPr lang="zh-TW" altLang="en-US" dirty="0">
                <a:solidFill>
                  <a:schemeClr val="accent1"/>
                </a:solidFill>
              </a:rPr>
              <a:t>未來趨勢與研究方向</a:t>
            </a:r>
            <a:r>
              <a:rPr lang="zh-TW" altLang="en-US" b="0" dirty="0"/>
              <a:t>：預計將</a:t>
            </a:r>
            <a:r>
              <a:rPr lang="en-US" altLang="zh-TW" b="0" dirty="0"/>
              <a:t>Amazon</a:t>
            </a:r>
            <a:r>
              <a:rPr lang="zh-TW" altLang="en-US" b="0" dirty="0"/>
              <a:t> </a:t>
            </a:r>
            <a:r>
              <a:rPr lang="en-US" altLang="zh-TW" b="0" dirty="0"/>
              <a:t>S3</a:t>
            </a:r>
            <a:r>
              <a:rPr lang="zh-TW" altLang="en-US" b="0" dirty="0"/>
              <a:t>串聯</a:t>
            </a:r>
            <a:r>
              <a:rPr lang="en-US" altLang="zh-TW" b="0" dirty="0"/>
              <a:t>AWS</a:t>
            </a:r>
            <a:r>
              <a:rPr lang="zh-TW" altLang="en-US" b="0" dirty="0"/>
              <a:t>其他服務</a:t>
            </a:r>
            <a:r>
              <a:rPr lang="en-US" altLang="zh-TW" b="0" dirty="0"/>
              <a:t>(e.g.</a:t>
            </a:r>
            <a:r>
              <a:rPr lang="zh-TW" altLang="en-US" b="0" dirty="0"/>
              <a:t> </a:t>
            </a:r>
            <a:r>
              <a:rPr lang="en-US" altLang="zh-TW" b="0" dirty="0"/>
              <a:t>Lambda, API Gateway) </a:t>
            </a:r>
            <a:r>
              <a:rPr lang="zh-TW" altLang="en-US" b="0" dirty="0"/>
              <a:t>做為後續部屬完善整個雲端架構之用，並同時根據不同使用者的權限做好更有效的存取控制。</a:t>
            </a:r>
            <a:endParaRPr lang="en-US" altLang="zh-TW" b="0" dirty="0"/>
          </a:p>
          <a:p>
            <a:pPr marL="411480" indent="-411480"/>
            <a:endParaRPr lang="zh-TW" altLang="en-US" b="0" dirty="0"/>
          </a:p>
          <a:p>
            <a:pPr marL="411480" indent="-411480"/>
            <a:endParaRPr lang="zh-TW" altLang="en-US" b="0" dirty="0"/>
          </a:p>
          <a:p>
            <a:pPr marL="411480" indent="-411480"/>
            <a:endParaRPr lang="zh-TW" altLang="en-US" b="0" dirty="0"/>
          </a:p>
          <a:p>
            <a:pPr marL="411480" indent="-411480"/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E5DE8-9708-9945-8C80-C96F049D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003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CD9D-B851-D443-9A34-15E5DDB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704" y="1062318"/>
            <a:ext cx="9687339" cy="561849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hlinkClick r:id="rId2"/>
              </a:rPr>
              <a:t>https://aws.amazon.com/certification/</a:t>
            </a:r>
          </a:p>
          <a:p>
            <a:r>
              <a:rPr lang="en-US" dirty="0">
                <a:hlinkClick r:id="rId3"/>
              </a:rPr>
              <a:t>https://www.aws.training/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https://aws.amazon.com/training/awsacademy/</a:t>
            </a:r>
            <a:endParaRPr lang="en-US" dirty="0"/>
          </a:p>
          <a:p>
            <a:r>
              <a:rPr lang="en-US" dirty="0">
                <a:hlinkClick r:id="rId4"/>
              </a:rPr>
              <a:t>https://aws.amazon.com/education/awseducate/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AWS Academy Introduction to Cloud: Semester 1</a:t>
            </a:r>
          </a:p>
          <a:p>
            <a:pPr lvl="1"/>
            <a:r>
              <a:rPr lang="en-US" dirty="0">
                <a:hlinkClick r:id="rId5"/>
              </a:rPr>
              <a:t>https://awsacademy.instructure.com/courses/18745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AWS Certified Cloud Practitioner</a:t>
            </a:r>
          </a:p>
          <a:p>
            <a:pPr lvl="1"/>
            <a:r>
              <a:rPr lang="en-US" sz="2300" dirty="0">
                <a:hlinkClick r:id="rId6"/>
              </a:rPr>
              <a:t>https://aws.amazon.com/certification/certified-cloud-practitioner/</a:t>
            </a:r>
            <a:endParaRPr lang="en-US" sz="2300" dirty="0"/>
          </a:p>
          <a:p>
            <a:r>
              <a:rPr lang="en-US" b="1" dirty="0">
                <a:solidFill>
                  <a:srgbClr val="C00000"/>
                </a:solidFill>
              </a:rPr>
              <a:t>AWS Certified Solutions Architect – Associate</a:t>
            </a:r>
            <a:r>
              <a:rPr lang="en-US" dirty="0"/>
              <a:t>	</a:t>
            </a:r>
          </a:p>
          <a:p>
            <a:pPr lvl="1"/>
            <a:r>
              <a:rPr lang="en-US" sz="2300" dirty="0">
                <a:hlinkClick r:id="rId7"/>
              </a:rPr>
              <a:t>https://aws.amazon.com/certification/certified-solutions-architect-associate/</a:t>
            </a:r>
            <a:endParaRPr lang="en-US" b="1" dirty="0"/>
          </a:p>
          <a:p>
            <a:r>
              <a:rPr lang="en-US" b="1" dirty="0"/>
              <a:t>AWS Cloud Practitioner Essentials (Second Edition)</a:t>
            </a:r>
            <a:endParaRPr lang="en-US" dirty="0"/>
          </a:p>
          <a:p>
            <a:pPr lvl="1"/>
            <a:r>
              <a:rPr lang="en-US" sz="2300" dirty="0">
                <a:hlinkClick r:id="rId8"/>
              </a:rPr>
              <a:t>https://aws.amazon.com/training/course-descriptions/cloud-practitioner-essentials/</a:t>
            </a:r>
            <a:endParaRPr lang="en-US" sz="2300" dirty="0"/>
          </a:p>
          <a:p>
            <a:r>
              <a:rPr lang="en-US" b="1" dirty="0"/>
              <a:t>Architecting on AWS</a:t>
            </a:r>
            <a:endParaRPr lang="en-US" dirty="0"/>
          </a:p>
          <a:p>
            <a:pPr lvl="1"/>
            <a:r>
              <a:rPr lang="en-US" sz="2300" dirty="0">
                <a:hlinkClick r:id="rId9"/>
              </a:rPr>
              <a:t>https://aws.amazon.com/training/course-descriptions/architect/</a:t>
            </a:r>
            <a:endParaRPr lang="en-US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1FFF4-2396-E746-8782-B79C9478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E341-5024-9C43-B666-A5B2FE87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024"/>
            <a:ext cx="10515600" cy="7988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TW" dirty="0"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References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DBFFD6-3B99-CF4D-9603-6253BE831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C1D54-53D0-9E4B-9C50-D8AAC55585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0" y="177192"/>
            <a:ext cx="819132" cy="528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23BAF2-D564-0741-99D7-B7259D23DD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2" y="793573"/>
            <a:ext cx="821019" cy="20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307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4" y="1406654"/>
            <a:ext cx="11305310" cy="19637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雲端儲存與永續資訊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4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Cloud Storage and Sustainability Information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527" t="1544" r="10527" b="25148"/>
          <a:stretch>
            <a:fillRect/>
          </a:stretch>
        </p:blipFill>
        <p:spPr bwMode="auto">
          <a:xfrm>
            <a:off x="1293466" y="4467459"/>
            <a:ext cx="1061722" cy="13145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309" y="4397487"/>
            <a:ext cx="953813" cy="430151"/>
          </a:xfrm>
          <a:prstGeom prst="rect">
            <a:avLst/>
          </a:prstGeom>
        </p:spPr>
      </p:pic>
      <p:sp>
        <p:nvSpPr>
          <p:cNvPr id="21" name="文字方塊 5">
            <a:extLst>
              <a:ext uri="{FF2B5EF4-FFF2-40B4-BE49-F238E27FC236}">
                <a16:creationId xmlns:a16="http://schemas.microsoft.com/office/drawing/2014/main" id="{C694E8BC-63ED-2449-86D8-D3A9F8075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32" y="3459614"/>
            <a:ext cx="9973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7F7F7F"/>
                </a:solidFill>
              </a:rPr>
              <a:t>Time: 2022/6/25 (Sat.) 9:40-10:15</a:t>
            </a:r>
            <a:br>
              <a:rPr lang="en-US" altLang="zh-TW" sz="1800" dirty="0">
                <a:solidFill>
                  <a:srgbClr val="7F7F7F"/>
                </a:solidFill>
              </a:rPr>
            </a:br>
            <a:r>
              <a:rPr lang="en-US" altLang="zh-TW" sz="1800" dirty="0">
                <a:solidFill>
                  <a:srgbClr val="7F7F7F"/>
                </a:solidFill>
              </a:rPr>
              <a:t>Place: </a:t>
            </a:r>
            <a:r>
              <a:rPr lang="zh-TW" altLang="en-US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台北世貿一館</a:t>
            </a:r>
            <a:r>
              <a:rPr lang="en-US" altLang="zh-TW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1</a:t>
            </a:r>
            <a:r>
              <a:rPr lang="zh-TW" altLang="en-US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樓</a:t>
            </a:r>
            <a:r>
              <a:rPr lang="en-US" altLang="zh-TW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B</a:t>
            </a:r>
            <a:r>
              <a:rPr lang="zh-TW" altLang="en-US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區 </a:t>
            </a:r>
            <a:r>
              <a:rPr lang="en-US" altLang="zh-TW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ESG</a:t>
            </a:r>
            <a:r>
              <a:rPr lang="zh-TW" altLang="en-US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沙龍 </a:t>
            </a:r>
            <a:r>
              <a:rPr lang="en-US" altLang="zh-TW" sz="1800" dirty="0">
                <a:solidFill>
                  <a:srgbClr val="7F7F7F"/>
                </a:solidFill>
                <a:latin typeface="+mn-lt"/>
                <a:ea typeface="Heiti TC Medium" pitchFamily="2" charset="-128"/>
              </a:rPr>
              <a:t>(B536)</a:t>
            </a:r>
            <a:endParaRPr lang="zh-TW" altLang="en-US" sz="1400" dirty="0">
              <a:solidFill>
                <a:srgbClr val="7F7F7F"/>
              </a:solidFill>
              <a:latin typeface="+mn-lt"/>
              <a:ea typeface="Heiti TC Medium" pitchFamily="2" charset="-128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C23060F-0A47-D24C-9F7A-0C2FB4D1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61" y="4146219"/>
            <a:ext cx="7686279" cy="265984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TW" altLang="en-US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10"/>
              </a:rPr>
              <a:t>戴敏育</a:t>
            </a:r>
            <a:r>
              <a:rPr lang="en-US" altLang="zh-TW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TW" sz="14000" b="1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40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0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  <a:endParaRPr kumimoji="0" lang="en-US" altLang="zh-TW" sz="140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2"/>
              </a:rPr>
              <a:t>國立臺北大學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3"/>
              </a:rPr>
              <a:t>資訊管理研究所</a:t>
            </a:r>
            <a:endParaRPr lang="en-US" altLang="zh-TW" sz="14400" b="1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Institute of Information Management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National Taipei University</a:t>
            </a:r>
            <a:endParaRPr lang="en-US" altLang="zh-TW" sz="8000" b="1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5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https://web.ntpu.edu.tw/~myday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TW" sz="3700" dirty="0">
                <a:solidFill>
                  <a:srgbClr val="898989"/>
                </a:solidFill>
                <a:cs typeface="Times New Roman" pitchFamily="18" charset="0"/>
              </a:rPr>
              <a:t>2022-06-25</a:t>
            </a:r>
            <a:endParaRPr lang="en-US" sz="37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28CDAB-764B-B5FB-D010-BEE0F7A6B7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039" y="314933"/>
            <a:ext cx="2466975" cy="4496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8D0E06-861F-98D3-1B79-99E2F5C0C8CE}"/>
              </a:ext>
            </a:extLst>
          </p:cNvPr>
          <p:cNvSpPr txBox="1"/>
          <p:nvPr/>
        </p:nvSpPr>
        <p:spPr>
          <a:xfrm>
            <a:off x="2928938" y="106929"/>
            <a:ext cx="65579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ea typeface="HEITI TC MEDIUM" pitchFamily="2" charset="-128"/>
              </a:rPr>
              <a:t>2022 ESG </a:t>
            </a:r>
            <a:r>
              <a:rPr lang="en-US" sz="2800" b="1" dirty="0" err="1">
                <a:solidFill>
                  <a:schemeClr val="accent1"/>
                </a:solidFill>
                <a:ea typeface="HEITI TC MEDIUM" pitchFamily="2" charset="-128"/>
              </a:rPr>
              <a:t>高鋒會</a:t>
            </a:r>
            <a:br>
              <a:rPr lang="en-US" sz="2800" b="1" dirty="0">
                <a:solidFill>
                  <a:schemeClr val="accent1"/>
                </a:solidFill>
                <a:ea typeface="HEITI TC MEDIUM" pitchFamily="2" charset="-128"/>
              </a:rPr>
            </a:br>
            <a:r>
              <a:rPr lang="zh-TW" altLang="en-US" sz="2800" b="1" dirty="0">
                <a:solidFill>
                  <a:schemeClr val="accent1"/>
                </a:solidFill>
                <a:ea typeface="HEITI TC MEDIUM" pitchFamily="2" charset="-128"/>
              </a:rPr>
              <a:t>永續資訊揭露案例及雲端儲存</a:t>
            </a:r>
            <a:endParaRPr lang="en-US" sz="2800" b="1" dirty="0">
              <a:solidFill>
                <a:schemeClr val="accent1"/>
              </a:solidFill>
              <a:ea typeface="HEITI TC MEDIUM" pitchFamily="2" charset="-128"/>
            </a:endParaRPr>
          </a:p>
        </p:txBody>
      </p:sp>
      <p:sp>
        <p:nvSpPr>
          <p:cNvPr id="17" name="圓角矩形 30">
            <a:extLst>
              <a:ext uri="{FF2B5EF4-FFF2-40B4-BE49-F238E27FC236}">
                <a16:creationId xmlns:a16="http://schemas.microsoft.com/office/drawing/2014/main" id="{97E3A9A8-6C1F-6EF1-0A23-9FCB89B5A337}"/>
              </a:ext>
            </a:extLst>
          </p:cNvPr>
          <p:cNvSpPr/>
          <p:nvPr/>
        </p:nvSpPr>
        <p:spPr>
          <a:xfrm>
            <a:off x="4031959" y="1059691"/>
            <a:ext cx="4128082" cy="485943"/>
          </a:xfrm>
          <a:prstGeom prst="roundRect">
            <a:avLst>
              <a:gd name="adj" fmla="val 9334"/>
            </a:avLst>
          </a:prstGeom>
          <a:solidFill>
            <a:schemeClr val="accent4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3845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5B7E26-A416-508D-507D-E15D484CAE76}"/>
              </a:ext>
            </a:extLst>
          </p:cNvPr>
          <p:cNvSpPr/>
          <p:nvPr/>
        </p:nvSpPr>
        <p:spPr>
          <a:xfrm>
            <a:off x="0" y="5965371"/>
            <a:ext cx="12192000" cy="89262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688192B-9430-BB8C-4B70-A1BA532EDC6A}"/>
              </a:ext>
            </a:extLst>
          </p:cNvPr>
          <p:cNvSpPr txBox="1">
            <a:spLocks/>
          </p:cNvSpPr>
          <p:nvPr/>
        </p:nvSpPr>
        <p:spPr>
          <a:xfrm>
            <a:off x="892628" y="1360714"/>
            <a:ext cx="5442857" cy="38861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6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Thank You</a:t>
            </a:r>
            <a:endParaRPr lang="zh-TW" altLang="en-US" sz="6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D0ACEF5-8F26-37C8-F16C-7E695B5A1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74" y="6078182"/>
            <a:ext cx="7391400" cy="667005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6F145B3E-BF9E-21F5-1B10-1A04A1D11F7E}"/>
              </a:ext>
            </a:extLst>
          </p:cNvPr>
          <p:cNvGrpSpPr/>
          <p:nvPr/>
        </p:nvGrpSpPr>
        <p:grpSpPr>
          <a:xfrm>
            <a:off x="261257" y="305791"/>
            <a:ext cx="11930742" cy="708251"/>
            <a:chOff x="261257" y="305791"/>
            <a:chExt cx="11930742" cy="708251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ED96B290-E018-BA37-5CB0-EC3B027DC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57" y="305791"/>
              <a:ext cx="3657635" cy="708251"/>
            </a:xfrm>
            <a:prstGeom prst="rect">
              <a:avLst/>
            </a:prstGeom>
          </p:spPr>
        </p:pic>
        <p:pic>
          <p:nvPicPr>
            <p:cNvPr id="11" name="圖片 10" descr="一張含有 文字, 裝置, 量表 的圖片&#10;&#10;自動產生的描述">
              <a:extLst>
                <a:ext uri="{FF2B5EF4-FFF2-40B4-BE49-F238E27FC236}">
                  <a16:creationId xmlns:a16="http://schemas.microsoft.com/office/drawing/2014/main" id="{887E438F-E2F4-4FAF-D4BE-2B2DA3035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021" y="475807"/>
              <a:ext cx="2438978" cy="483805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F353C6A-5498-547B-E273-1BB12DEFD357}"/>
              </a:ext>
            </a:extLst>
          </p:cNvPr>
          <p:cNvGrpSpPr/>
          <p:nvPr/>
        </p:nvGrpSpPr>
        <p:grpSpPr>
          <a:xfrm>
            <a:off x="7577958" y="1388541"/>
            <a:ext cx="2680138" cy="3561830"/>
            <a:chOff x="7577958" y="1388541"/>
            <a:chExt cx="2680138" cy="3561830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E57A9E49-3A1E-E99B-BF03-CDCD1C6E0BEB}"/>
                </a:ext>
              </a:extLst>
            </p:cNvPr>
            <p:cNvSpPr txBox="1"/>
            <p:nvPr/>
          </p:nvSpPr>
          <p:spPr>
            <a:xfrm>
              <a:off x="7704154" y="1388541"/>
              <a:ext cx="2492990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5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意見調查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0F7D974-C452-AFCD-BDC9-EB671474F4A4}"/>
                </a:ext>
              </a:extLst>
            </p:cNvPr>
            <p:cNvSpPr/>
            <p:nvPr/>
          </p:nvSpPr>
          <p:spPr>
            <a:xfrm>
              <a:off x="7577958" y="2286182"/>
              <a:ext cx="2680138" cy="2664189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QR</a:t>
              </a:r>
              <a:r>
                <a:rPr lang="zh-TW" altLang="en-US" dirty="0"/>
                <a:t> </a:t>
              </a:r>
              <a:r>
                <a:rPr lang="en-US" altLang="zh-TW" dirty="0"/>
                <a:t>code</a:t>
              </a:r>
              <a:endParaRPr lang="zh-TW" altLang="en-US" dirty="0"/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EB19AFB-CAF3-151F-F26F-B43F69A46B3A}"/>
              </a:ext>
            </a:extLst>
          </p:cNvPr>
          <p:cNvSpPr txBox="1"/>
          <p:nvPr/>
        </p:nvSpPr>
        <p:spPr>
          <a:xfrm>
            <a:off x="6466136" y="4978574"/>
            <a:ext cx="508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（本會收到您的投影片後，將會加上問卷</a:t>
            </a:r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QR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碼）</a:t>
            </a:r>
          </a:p>
        </p:txBody>
      </p:sp>
    </p:spTree>
    <p:extLst>
      <p:ext uri="{BB962C8B-B14F-4D97-AF65-F5344CB8AC3E}">
        <p14:creationId xmlns:p14="http://schemas.microsoft.com/office/powerpoint/2010/main" val="3411227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Software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4E86622-7958-454E-A564-9F8F03167032}"/>
              </a:ext>
            </a:extLst>
          </p:cNvPr>
          <p:cNvSpPr/>
          <p:nvPr/>
        </p:nvSpPr>
        <p:spPr>
          <a:xfrm>
            <a:off x="4295800" y="3647865"/>
            <a:ext cx="5472608" cy="208823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855" h="3000128">
                <a:moveTo>
                  <a:pt x="805054" y="1391247"/>
                </a:moveTo>
                <a:cubicBezTo>
                  <a:pt x="261044" y="1267784"/>
                  <a:pt x="-641781" y="2544857"/>
                  <a:pt x="700882" y="3000128"/>
                </a:cubicBezTo>
                <a:lnTo>
                  <a:pt x="4601550" y="2965404"/>
                </a:lnTo>
                <a:cubicBezTo>
                  <a:pt x="5558390" y="2826509"/>
                  <a:pt x="5415636" y="1344948"/>
                  <a:pt x="4242735" y="1368098"/>
                </a:cubicBezTo>
                <a:cubicBezTo>
                  <a:pt x="4397064" y="785505"/>
                  <a:pt x="3648569" y="-5432"/>
                  <a:pt x="2761176" y="592594"/>
                </a:cubicBezTo>
                <a:cubicBezTo>
                  <a:pt x="2155434" y="-425977"/>
                  <a:pt x="484822" y="-113462"/>
                  <a:pt x="805054" y="139124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Cloud Infrastructure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5362C-4E30-F145-BB0F-0B69EF4C91A7}"/>
              </a:ext>
            </a:extLst>
          </p:cNvPr>
          <p:cNvSpPr txBox="1"/>
          <p:nvPr/>
        </p:nvSpPr>
        <p:spPr>
          <a:xfrm>
            <a:off x="1581557" y="4616481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F91EB-D624-2446-AD23-6D01AA0714CF}"/>
              </a:ext>
            </a:extLst>
          </p:cNvPr>
          <p:cNvSpPr txBox="1"/>
          <p:nvPr/>
        </p:nvSpPr>
        <p:spPr>
          <a:xfrm>
            <a:off x="1693640" y="3153037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E7849-E569-CD46-8B92-BAB959CC73C3}"/>
              </a:ext>
            </a:extLst>
          </p:cNvPr>
          <p:cNvSpPr txBox="1"/>
          <p:nvPr/>
        </p:nvSpPr>
        <p:spPr>
          <a:xfrm>
            <a:off x="1613489" y="1616637"/>
            <a:ext cx="2900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customers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665BFB-0A2B-B047-88B1-DA119784E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912" y="3068961"/>
            <a:ext cx="3600400" cy="1010953"/>
          </a:xfrm>
          <a:prstGeom prst="roundRect">
            <a:avLst>
              <a:gd name="adj" fmla="val 3899"/>
            </a:avLst>
          </a:prstGeom>
          <a:solidFill>
            <a:srgbClr val="FFD579"/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services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4F6028-7812-9D4E-A2EA-F4CDF698A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856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8056D21-C9B0-B14E-9675-C61925BC3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959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466D557-6D52-484C-9CFE-7EADCE740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062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329F139-09C1-734F-9FC8-CBBBE12E2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165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DF86182-66D3-1143-9BDE-355D142D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268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E23D12-AFCD-0643-9A4E-60794D7DA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0369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37ABD4-F3E9-BA40-AFCE-AD81673F63DE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051885" y="2348880"/>
            <a:ext cx="560075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627AAA-91B9-6041-BB30-65344C24D7C8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5863987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64A022-AB40-074C-A6A9-D07A4717667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676090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999A84-5BC6-5248-B138-E4606EDD96A9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488193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3CB9CB-3FE5-B74E-BCCF-FA2B4F2BC8F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8048268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0FD8E9-89DD-2248-B722-D95B4328CDCB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8499475" y="2348880"/>
            <a:ext cx="612922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02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0"/>
            <a:ext cx="3960440" cy="114727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VM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C2BDAE-515A-A64A-B0D4-423D4A1F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351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D893B6-9AB5-A34D-BE63-563049097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351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650D574-1317-7D47-998E-7ABF0B5A2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327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manager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A08E2-5D31-BC4D-B585-01672841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4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5636023-7C48-E444-8F90-08EF28DC5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4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55645A0-ACC3-EE4F-BCA7-85F999DE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5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D07F47-2E16-B542-8728-D34E0501D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552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E7292A-8F47-504C-A606-08F3ECD12EDD}"/>
              </a:ext>
            </a:extLst>
          </p:cNvPr>
          <p:cNvSpPr txBox="1"/>
          <p:nvPr/>
        </p:nvSpPr>
        <p:spPr>
          <a:xfrm>
            <a:off x="6496112" y="1085836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1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D4DF06-7BC3-A44D-9F31-712A3FE9040B}"/>
              </a:ext>
            </a:extLst>
          </p:cNvPr>
          <p:cNvSpPr txBox="1"/>
          <p:nvPr/>
        </p:nvSpPr>
        <p:spPr>
          <a:xfrm>
            <a:off x="8502922" y="1085836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2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BFE1EAC-A5B2-9544-ACF7-209DE65B3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757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074ADE2-A88F-A846-87F8-C0EE293AB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757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3459B39-8DC2-634D-8E0A-CDD1F0208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85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967E727-07EB-0644-860C-B4CF4A060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85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9C2AB61-85B2-014A-B95A-462E83062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831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4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Hypervisor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E5A521A-7351-D047-AC04-47CDAAB3C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8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28B751C-95AB-D544-8E84-B1258B872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8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6CF5269-4E73-514A-A5EA-1547CDCDB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9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9B4B3DB-A4F9-D849-961A-8B9CF5B83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2080250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AB0F91F-A654-AF40-B979-4A7A7CEC1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3248704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651534B-849C-2044-86F7-FDD7A2930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056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A0AB8D-F128-B74A-9435-751BF8C29D25}"/>
              </a:ext>
            </a:extLst>
          </p:cNvPr>
          <p:cNvSpPr txBox="1"/>
          <p:nvPr/>
        </p:nvSpPr>
        <p:spPr>
          <a:xfrm>
            <a:off x="2062840" y="1085836"/>
            <a:ext cx="159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server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B145D6-6131-DE44-BA23-281246691EDA}"/>
              </a:ext>
            </a:extLst>
          </p:cNvPr>
          <p:cNvSpPr txBox="1"/>
          <p:nvPr/>
        </p:nvSpPr>
        <p:spPr>
          <a:xfrm>
            <a:off x="4066828" y="1085836"/>
            <a:ext cx="1604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 server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D9AD85-1A41-9741-A728-A87742E9D9D0}"/>
              </a:ext>
            </a:extLst>
          </p:cNvPr>
          <p:cNvCxnSpPr>
            <a:cxnSpLocks/>
          </p:cNvCxnSpPr>
          <p:nvPr/>
        </p:nvCxnSpPr>
        <p:spPr>
          <a:xfrm>
            <a:off x="6168008" y="1085835"/>
            <a:ext cx="0" cy="543402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A146C5CA-887E-A640-B8BE-B3037814955C}"/>
              </a:ext>
            </a:extLst>
          </p:cNvPr>
          <p:cNvSpPr txBox="1">
            <a:spLocks/>
          </p:cNvSpPr>
          <p:nvPr/>
        </p:nvSpPr>
        <p:spPr bwMode="auto">
          <a:xfrm>
            <a:off x="6415518" y="99652"/>
            <a:ext cx="3680018" cy="94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Container</a:t>
            </a:r>
          </a:p>
        </p:txBody>
      </p:sp>
    </p:spTree>
    <p:extLst>
      <p:ext uri="{BB962C8B-B14F-4D97-AF65-F5344CB8AC3E}">
        <p14:creationId xmlns:p14="http://schemas.microsoft.com/office/powerpoint/2010/main" val="3335712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Everything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4BF621-0910-7B46-BA5F-6D3852C8A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4010348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00B0F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Infrastructure as a service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(IaaS)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93333B-8AF2-A747-9EB7-BEBA8627E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05" y="5303584"/>
            <a:ext cx="4065806" cy="1077745"/>
          </a:xfrm>
          <a:prstGeom prst="roundRect">
            <a:avLst>
              <a:gd name="adj" fmla="val 3899"/>
            </a:avLst>
          </a:prstGeom>
          <a:solidFill>
            <a:schemeClr val="accent6">
              <a:lumMod val="60000"/>
              <a:lumOff val="4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Cloud data center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A5B95-DDE5-8A48-B0B4-E08EDAF2E502}"/>
              </a:ext>
            </a:extLst>
          </p:cNvPr>
          <p:cNvSpPr txBox="1"/>
          <p:nvPr/>
        </p:nvSpPr>
        <p:spPr>
          <a:xfrm>
            <a:off x="1801013" y="1556793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SASB+XBRL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880652-CF07-F846-8542-8EDF597FA6C4}"/>
              </a:ext>
            </a:extLst>
          </p:cNvPr>
          <p:cNvSpPr txBox="1"/>
          <p:nvPr/>
        </p:nvSpPr>
        <p:spPr>
          <a:xfrm>
            <a:off x="8462788" y="1492297"/>
            <a:ext cx="1877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6EA08-BFA5-9D48-81EA-F7C2A27DFBAF}"/>
              </a:ext>
            </a:extLst>
          </p:cNvPr>
          <p:cNvSpPr txBox="1"/>
          <p:nvPr/>
        </p:nvSpPr>
        <p:spPr>
          <a:xfrm>
            <a:off x="8289599" y="4125171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Computing Virtualization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0FD596D-8C75-654F-BDF6-D66AAC04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05" y="2717113"/>
            <a:ext cx="4065806" cy="1081431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Platform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(PaaS)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5C214BE-61D9-494C-87B4-342E1D1B1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1423878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Software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(SaaS)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A60299-C367-2545-AE6B-DA38A2D2ED56}"/>
              </a:ext>
            </a:extLst>
          </p:cNvPr>
          <p:cNvSpPr txBox="1"/>
          <p:nvPr/>
        </p:nvSpPr>
        <p:spPr>
          <a:xfrm>
            <a:off x="1801013" y="2732728"/>
            <a:ext cx="2224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management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59EB65-60AB-EF4F-A5C8-7CE1ABAAF2AF}"/>
              </a:ext>
            </a:extLst>
          </p:cNvPr>
          <p:cNvSpPr txBox="1"/>
          <p:nvPr/>
        </p:nvSpPr>
        <p:spPr>
          <a:xfrm>
            <a:off x="1801013" y="4077073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Network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D30EE8-ABBD-6843-8BB8-3185A49CD0CC}"/>
              </a:ext>
            </a:extLst>
          </p:cNvPr>
          <p:cNvSpPr txBox="1"/>
          <p:nvPr/>
        </p:nvSpPr>
        <p:spPr>
          <a:xfrm>
            <a:off x="8460097" y="2649471"/>
            <a:ext cx="1883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136171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12598</TotalTime>
  <Words>4076</Words>
  <Application>Microsoft Macintosh PowerPoint</Application>
  <PresentationFormat>Widescreen</PresentationFormat>
  <Paragraphs>511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HEITI TC MEDIUM</vt:lpstr>
      <vt:lpstr>HEITI TC MEDIUM</vt:lpstr>
      <vt:lpstr>微軟正黑體</vt:lpstr>
      <vt:lpstr>Arial</vt:lpstr>
      <vt:lpstr>Calibri</vt:lpstr>
      <vt:lpstr>Courier</vt:lpstr>
      <vt:lpstr>Helvetica Neue LT Std 65 Medium</vt:lpstr>
      <vt:lpstr>Open Sans</vt:lpstr>
      <vt:lpstr>Office Theme</vt:lpstr>
      <vt:lpstr>PowerPoint Presentation</vt:lpstr>
      <vt:lpstr>雲端儲存與永續資訊 Cloud Storage and Sustainability Information</vt:lpstr>
      <vt:lpstr>戴敏育 博士  (Min-Yuh Day, Ph.D.)</vt:lpstr>
      <vt:lpstr>Outline</vt:lpstr>
      <vt:lpstr>永續資訊揭露與 XBRL 應用之研究 永續報告XBRL雲端架構之研究</vt:lpstr>
      <vt:lpstr>Gartner Magic Quadrant for  Cloud Infrastructure and Platform Services</vt:lpstr>
      <vt:lpstr>Software as a service</vt:lpstr>
      <vt:lpstr>VM</vt:lpstr>
      <vt:lpstr>Everything as a service</vt:lpstr>
      <vt:lpstr>在 AWS雲端管理 XBRL 服務</vt:lpstr>
      <vt:lpstr>永續報告 XBRL 雲端架構圖</vt:lpstr>
      <vt:lpstr>永續報告 XBRL 雲端架構圖  (AWS)</vt:lpstr>
      <vt:lpstr>永續報告 XBRL雲端 Sequence Diagram (AWS)</vt:lpstr>
      <vt:lpstr>AWS Serverless Architecture AWS Operational Responsibility Models</vt:lpstr>
      <vt:lpstr>AWS Serverless Architecture Cloud Storage: Amazon S3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Amazon S3: Simple Storage Service</vt:lpstr>
      <vt:lpstr>PowerPoint Presentation</vt:lpstr>
      <vt:lpstr>AWS 雲端儲存 – Amazon S3 </vt:lpstr>
      <vt:lpstr>Amazon S3 與 AWS 服務結合應用 </vt:lpstr>
      <vt:lpstr>AWS Hands-on :  Using S3 Service for  XBRL Cloud Storage 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AWS Hands-on : Using S3 Service for XBRL Cloud Storage </vt:lpstr>
      <vt:lpstr>永續報告 XBRL 雲端架構圖  (AWS)</vt:lpstr>
      <vt:lpstr>永續報告 XBRL 雲端儲存</vt:lpstr>
      <vt:lpstr>References</vt:lpstr>
      <vt:lpstr>雲端儲存與永續資訊 Cloud Storage and Sustainability Information</vt:lpstr>
      <vt:lpstr>PowerPoint Presentation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Information Reporting Tool: Cloud Technology</dc:title>
  <dc:subject/>
  <dc:creator>MYDAY</dc:creator>
  <cp:keywords>Sustainability, Information, Reporting Tool, Cloud Technology, SASB, XBRL, AWS Cloud Architect</cp:keywords>
  <dc:description>Sustainability Information Reporting Tool: Cloud Technology
SASB XBRL AWS Cloud Architect </dc:description>
  <cp:lastModifiedBy>imyday@gmail.com</cp:lastModifiedBy>
  <cp:revision>797</cp:revision>
  <cp:lastPrinted>2020-12-23T14:44:17Z</cp:lastPrinted>
  <dcterms:created xsi:type="dcterms:W3CDTF">2019-09-12T03:09:52Z</dcterms:created>
  <dcterms:modified xsi:type="dcterms:W3CDTF">2022-06-24T21:02:35Z</dcterms:modified>
  <cp:category/>
</cp:coreProperties>
</file>