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8"/>
  </p:notesMasterIdLst>
  <p:sldIdLst>
    <p:sldId id="3871" r:id="rId2"/>
    <p:sldId id="273" r:id="rId3"/>
    <p:sldId id="3496" r:id="rId4"/>
    <p:sldId id="3972" r:id="rId5"/>
    <p:sldId id="3967" r:id="rId6"/>
    <p:sldId id="3416" r:id="rId7"/>
    <p:sldId id="3827" r:id="rId8"/>
    <p:sldId id="3828" r:id="rId9"/>
    <p:sldId id="3314" r:id="rId10"/>
    <p:sldId id="3417" r:id="rId11"/>
    <p:sldId id="3793" r:id="rId12"/>
    <p:sldId id="3822" r:id="rId13"/>
    <p:sldId id="2716" r:id="rId14"/>
    <p:sldId id="3222" r:id="rId15"/>
    <p:sldId id="3164" r:id="rId16"/>
    <p:sldId id="1413" r:id="rId17"/>
    <p:sldId id="1414" r:id="rId18"/>
    <p:sldId id="1415" r:id="rId19"/>
    <p:sldId id="1416" r:id="rId20"/>
    <p:sldId id="1498" r:id="rId21"/>
    <p:sldId id="1625" r:id="rId22"/>
    <p:sldId id="3867" r:id="rId23"/>
    <p:sldId id="3810" r:id="rId24"/>
    <p:sldId id="1937" r:id="rId25"/>
    <p:sldId id="3794" r:id="rId26"/>
    <p:sldId id="3973" r:id="rId27"/>
    <p:sldId id="3976" r:id="rId28"/>
    <p:sldId id="3969" r:id="rId29"/>
    <p:sldId id="3977" r:id="rId30"/>
    <p:sldId id="3979" r:id="rId31"/>
    <p:sldId id="3980" r:id="rId32"/>
    <p:sldId id="3974" r:id="rId33"/>
    <p:sldId id="3975" r:id="rId34"/>
    <p:sldId id="3981" r:id="rId35"/>
    <p:sldId id="3970" r:id="rId36"/>
    <p:sldId id="3978" r:id="rId37"/>
    <p:sldId id="3993" r:id="rId38"/>
    <p:sldId id="3994" r:id="rId39"/>
    <p:sldId id="3996" r:id="rId40"/>
    <p:sldId id="3971" r:id="rId41"/>
    <p:sldId id="3982" r:id="rId42"/>
    <p:sldId id="3986" r:id="rId43"/>
    <p:sldId id="3987" r:id="rId44"/>
    <p:sldId id="3988" r:id="rId45"/>
    <p:sldId id="3989" r:id="rId46"/>
    <p:sldId id="3990" r:id="rId47"/>
    <p:sldId id="3991" r:id="rId48"/>
    <p:sldId id="3992" r:id="rId49"/>
    <p:sldId id="3892" r:id="rId50"/>
    <p:sldId id="3893" r:id="rId51"/>
    <p:sldId id="3894" r:id="rId52"/>
    <p:sldId id="3883" r:id="rId53"/>
    <p:sldId id="3927" r:id="rId54"/>
    <p:sldId id="1018" r:id="rId55"/>
    <p:sldId id="1019" r:id="rId56"/>
    <p:sldId id="1006" r:id="rId57"/>
    <p:sldId id="1005" r:id="rId58"/>
    <p:sldId id="1004" r:id="rId59"/>
    <p:sldId id="1003" r:id="rId60"/>
    <p:sldId id="1002" r:id="rId61"/>
    <p:sldId id="1001" r:id="rId62"/>
    <p:sldId id="1000" r:id="rId63"/>
    <p:sldId id="998" r:id="rId64"/>
    <p:sldId id="3943" r:id="rId65"/>
    <p:sldId id="3935" r:id="rId66"/>
    <p:sldId id="3945" r:id="rId67"/>
    <p:sldId id="3944" r:id="rId68"/>
    <p:sldId id="3952" r:id="rId69"/>
    <p:sldId id="3953" r:id="rId70"/>
    <p:sldId id="3936" r:id="rId71"/>
    <p:sldId id="3950" r:id="rId72"/>
    <p:sldId id="3949" r:id="rId73"/>
    <p:sldId id="3947" r:id="rId74"/>
    <p:sldId id="3948" r:id="rId75"/>
    <p:sldId id="3954" r:id="rId76"/>
    <p:sldId id="3961" r:id="rId77"/>
    <p:sldId id="3960" r:id="rId78"/>
    <p:sldId id="3962" r:id="rId79"/>
    <p:sldId id="3965" r:id="rId80"/>
    <p:sldId id="3964" r:id="rId81"/>
    <p:sldId id="1015" r:id="rId82"/>
    <p:sldId id="271" r:id="rId83"/>
    <p:sldId id="1016" r:id="rId84"/>
    <p:sldId id="272" r:id="rId85"/>
    <p:sldId id="615" r:id="rId86"/>
    <p:sldId id="617" r:id="rId87"/>
    <p:sldId id="616" r:id="rId88"/>
    <p:sldId id="649" r:id="rId89"/>
    <p:sldId id="3912" r:id="rId90"/>
    <p:sldId id="3913" r:id="rId91"/>
    <p:sldId id="3914" r:id="rId92"/>
    <p:sldId id="3915" r:id="rId93"/>
    <p:sldId id="648" r:id="rId94"/>
    <p:sldId id="3916" r:id="rId95"/>
    <p:sldId id="3917" r:id="rId96"/>
    <p:sldId id="3918" r:id="rId97"/>
    <p:sldId id="3919" r:id="rId98"/>
    <p:sldId id="3932" r:id="rId99"/>
    <p:sldId id="828" r:id="rId100"/>
    <p:sldId id="689" r:id="rId101"/>
    <p:sldId id="690" r:id="rId102"/>
    <p:sldId id="677" r:id="rId103"/>
    <p:sldId id="691" r:id="rId104"/>
    <p:sldId id="678" r:id="rId105"/>
    <p:sldId id="680" r:id="rId106"/>
    <p:sldId id="681" r:id="rId107"/>
    <p:sldId id="3895" r:id="rId108"/>
    <p:sldId id="3896" r:id="rId109"/>
    <p:sldId id="3897" r:id="rId110"/>
    <p:sldId id="3898" r:id="rId111"/>
    <p:sldId id="3899" r:id="rId112"/>
    <p:sldId id="3900" r:id="rId113"/>
    <p:sldId id="3901" r:id="rId114"/>
    <p:sldId id="3902" r:id="rId115"/>
    <p:sldId id="3903" r:id="rId116"/>
    <p:sldId id="3904" r:id="rId117"/>
    <p:sldId id="3905" r:id="rId118"/>
    <p:sldId id="3906" r:id="rId119"/>
    <p:sldId id="3907" r:id="rId120"/>
    <p:sldId id="3908" r:id="rId121"/>
    <p:sldId id="3909" r:id="rId122"/>
    <p:sldId id="3910" r:id="rId123"/>
    <p:sldId id="3911" r:id="rId124"/>
    <p:sldId id="3997" r:id="rId125"/>
    <p:sldId id="3926" r:id="rId126"/>
    <p:sldId id="3966" r:id="rId1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9437FF"/>
    <a:srgbClr val="D883FF"/>
    <a:srgbClr val="FF8AD8"/>
    <a:srgbClr val="FF2600"/>
    <a:srgbClr val="FF7E79"/>
    <a:srgbClr val="C00000"/>
    <a:srgbClr val="F8CBAD"/>
    <a:srgbClr val="A9D18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94"/>
    <p:restoredTop sz="95424"/>
  </p:normalViewPr>
  <p:slideViewPr>
    <p:cSldViewPr snapToGrid="0" snapToObjects="1">
      <p:cViewPr varScale="1">
        <p:scale>
          <a:sx n="84" d="100"/>
          <a:sy n="84" d="100"/>
        </p:scale>
        <p:origin x="20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5/25/22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5/25/22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5/25/22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5/25/22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5/25/22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5/25/22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5/25/22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1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hyperlink" Target="https://web.ntpu.edu.tw/~myday/" TargetMode="External"/><Relationship Id="rId17" Type="http://schemas.openxmlformats.org/officeDocument/2006/relationships/hyperlink" Target="https://web.ntpu.edu.tw/~myday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mail.im.tku.edu.tw/~myday/" TargetMode="External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cindex.htm" TargetMode="External"/><Relationship Id="rId5" Type="http://schemas.openxmlformats.org/officeDocument/2006/relationships/image" Target="../media/image4.tiff"/><Relationship Id="rId15" Type="http://schemas.openxmlformats.org/officeDocument/2006/relationships/hyperlink" Target="http://www.mis.ntpu.edu.tw/en/" TargetMode="External"/><Relationship Id="rId10" Type="http://schemas.openxmlformats.org/officeDocument/2006/relationships/hyperlink" Target="https://teams.microsoft.com/l/meetup-join/19%3aXO1_lCB-QYIBlwBni79JvPWZXMgORDbY8iynY03dn4o1%40thread.tacv2/1653207775664?context=%7b%22Tid%22%3a%22399232fb-17d1-45ca-bda6-5b540441bd62%22%2c%22Oid%22%3a%226b11d75e-2602-4ebb-82e1-420cb5287e34%22%7d" TargetMode="External"/><Relationship Id="rId19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www.mis.ntpu.edu.tw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-samples/aws-serverless-airline-bookin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-samples/aws-serverless-airline-booking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github.com/aws-samples/aws-serverless-airline-boo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oOeHTp2pg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getting-started/projects/build-serverless-web-app-lambda-apigateway-s3-dynamodb-cognito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getting-started/projects/build-serverless-web-app-lambda-apigateway-s3-dynamodb-cognito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hyperlink" Target="https://aws.amazon.com/training/course-descriptions/architect/" TargetMode="External"/><Relationship Id="rId3" Type="http://schemas.openxmlformats.org/officeDocument/2006/relationships/hyperlink" Target="https://www.aws.training/" TargetMode="External"/><Relationship Id="rId7" Type="http://schemas.openxmlformats.org/officeDocument/2006/relationships/hyperlink" Target="https://aws.amazon.com/training/course-descriptions/cloud-practitioner-essentials/" TargetMode="External"/><Relationship Id="rId2" Type="http://schemas.openxmlformats.org/officeDocument/2006/relationships/hyperlink" Target="https://aws.amazon.com/training/awsacadem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certification/certified-solutions-architect-associate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aws.amazon.com/certification/certified-cloud-practitioner/" TargetMode="External"/><Relationship Id="rId10" Type="http://schemas.openxmlformats.org/officeDocument/2006/relationships/image" Target="../media/image2.jpg"/><Relationship Id="rId4" Type="http://schemas.openxmlformats.org/officeDocument/2006/relationships/hyperlink" Target="https://aws.amazon.com/education/awseducate/" TargetMode="External"/><Relationship Id="rId9" Type="http://schemas.openxmlformats.org/officeDocument/2006/relationships/image" Target="../media/image81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1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hyperlink" Target="https://web.ntpu.edu.tw/~myday/" TargetMode="External"/><Relationship Id="rId17" Type="http://schemas.openxmlformats.org/officeDocument/2006/relationships/hyperlink" Target="https://web.ntpu.edu.tw/~myday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mail.im.tku.edu.tw/~myday/" TargetMode="External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cindex.htm" TargetMode="External"/><Relationship Id="rId5" Type="http://schemas.openxmlformats.org/officeDocument/2006/relationships/image" Target="../media/image4.tiff"/><Relationship Id="rId15" Type="http://schemas.openxmlformats.org/officeDocument/2006/relationships/hyperlink" Target="http://www.mis.ntpu.edu.tw/en/" TargetMode="External"/><Relationship Id="rId10" Type="http://schemas.openxmlformats.org/officeDocument/2006/relationships/hyperlink" Target="https://teams.microsoft.com/l/meetup-join/19%3aXO1_lCB-QYIBlwBni79JvPWZXMgORDbY8iynY03dn4o1%40thread.tacv2/1653207775664?context=%7b%22Tid%22%3a%22399232fb-17d1-45ca-bda6-5b540441bd62%22%2c%22Oid%22%3a%226b11d75e-2602-4ebb-82e1-420cb5287e34%22%7d" TargetMode="External"/><Relationship Id="rId19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www.mis.ntpu.edu.tw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.jpeg"/><Relationship Id="rId5" Type="http://schemas.openxmlformats.org/officeDocument/2006/relationships/image" Target="../media/image2.jp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acloudguru.com/blog/engineering/aws-vs-azure-vs-gcp-artificial-intelligence-and-machine-learning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sagemaker/business-analy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sagemaker/data-scienti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sagemaker/mlop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machine-learning/ai-servi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doc/reprints?id=1-271OE4VR&amp;ct=21080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aws.amazon.com/certific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aws.amazon.com/certific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aws.amazon.com/certification/certified-solutions-architect-associate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aws.amazon.com/certification/certified-sysops-admin-associate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aws.amazon.com/certification/certified-developer-associate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aws.amazon.com/certification/certified-solutions-architect-professiona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aws.amazon.com/certification/certified-devops-engineer-professiona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aws.amazon.com/certification/certified-security-specialty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aws.amazon.com/certification/certified-database-specialty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ws.amazon.com/certification/certified-machine-learning-specialty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aws.amazon.com/certification/certified-data-analytics-specialty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aws.amazon.com/certification/certified-advanced-networking-specialty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hyperlink" Target="https://aws.amazon.com/certification/" TargetMode="External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54.png"/><Relationship Id="rId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8.png"/><Relationship Id="rId9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aws.amazon.com/certification/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ws.amazon.com/certification/" TargetMode="External"/><Relationship Id="rId4" Type="http://schemas.openxmlformats.org/officeDocument/2006/relationships/image" Target="../media/image5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certification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hyperlink" Target="https://aws.amazon.com/certification/" TargetMode="Externa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certification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/" TargetMode="External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/" TargetMode="External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s://aws.amazon.com/training/awsacademy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4" y="1406654"/>
            <a:ext cx="11305310" cy="196372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Cloud Computing Architecture for </a:t>
            </a:r>
            <a:b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b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(</a:t>
            </a:r>
            <a:r>
              <a:rPr lang="zh-TW" altLang="en-US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人工智慧雲端運算架構</a:t>
            </a: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527" t="1544" r="10527" b="25148"/>
          <a:stretch>
            <a:fillRect/>
          </a:stretch>
        </p:blipFill>
        <p:spPr bwMode="auto">
          <a:xfrm>
            <a:off x="1293466" y="4467459"/>
            <a:ext cx="1061722" cy="13145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309" y="4397487"/>
            <a:ext cx="953813" cy="430151"/>
          </a:xfrm>
          <a:prstGeom prst="rect">
            <a:avLst/>
          </a:prstGeom>
        </p:spPr>
      </p:pic>
      <p:sp>
        <p:nvSpPr>
          <p:cNvPr id="21" name="文字方塊 5">
            <a:extLst>
              <a:ext uri="{FF2B5EF4-FFF2-40B4-BE49-F238E27FC236}">
                <a16:creationId xmlns:a16="http://schemas.microsoft.com/office/drawing/2014/main" id="{C694E8BC-63ED-2449-86D8-D3A9F8075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32" y="3376486"/>
            <a:ext cx="9973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7F7F7F"/>
                </a:solidFill>
              </a:rPr>
              <a:t>Host: </a:t>
            </a:r>
            <a:r>
              <a:rPr lang="zh-TW" altLang="en-US" sz="18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閆立中</a:t>
            </a:r>
            <a:r>
              <a:rPr lang="en-US" altLang="zh-TW" sz="1800" dirty="0">
                <a:solidFill>
                  <a:srgbClr val="7F7F7F"/>
                </a:solidFill>
              </a:rPr>
              <a:t>, TKU AI</a:t>
            </a:r>
            <a:r>
              <a:rPr lang="zh-TW" altLang="en-US" sz="18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創智社社長</a:t>
            </a:r>
            <a:endParaRPr lang="en-US" altLang="zh-TW" sz="18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7F7F7F"/>
                </a:solidFill>
              </a:rPr>
              <a:t>Time: 18:00-20:00, May 24, 2022 (Tuesday)</a:t>
            </a:r>
            <a:br>
              <a:rPr lang="en-US" altLang="zh-TW" sz="1800" dirty="0">
                <a:solidFill>
                  <a:srgbClr val="7F7F7F"/>
                </a:solidFill>
              </a:rPr>
            </a:br>
            <a:r>
              <a:rPr lang="en-US" altLang="zh-TW" sz="1800" dirty="0">
                <a:solidFill>
                  <a:srgbClr val="7F7F7F"/>
                </a:solidFill>
              </a:rPr>
              <a:t>Place: TKU AII Club, </a:t>
            </a:r>
            <a:r>
              <a:rPr lang="en-US" altLang="zh-TW" sz="1800" dirty="0">
                <a:solidFill>
                  <a:srgbClr val="7F7F7F"/>
                </a:solidFill>
                <a:hlinkClick r:id="rId10"/>
              </a:rPr>
              <a:t>MS Teams</a:t>
            </a:r>
            <a:endParaRPr lang="zh-TW" altLang="en-US" sz="1400" dirty="0">
              <a:solidFill>
                <a:srgbClr val="7F7F7F"/>
              </a:solidFill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C23060F-0A47-D24C-9F7A-0C2FB4D1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61" y="4265091"/>
            <a:ext cx="7686279" cy="265984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TW" altLang="en-US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11"/>
              </a:rPr>
              <a:t>戴敏育</a:t>
            </a:r>
            <a:r>
              <a:rPr lang="en-US" altLang="zh-TW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TW" sz="14000" b="1" dirty="0">
                <a:solidFill>
                  <a:srgbClr val="898989"/>
                </a:solidFill>
                <a:cs typeface="Calibri" panose="020F0502020204030204" pitchFamily="34" charset="0"/>
                <a:hlinkClick r:id="rId12"/>
              </a:rPr>
              <a:t>Min-Yuh Day</a:t>
            </a:r>
            <a:r>
              <a:rPr lang="en-US" altLang="zh-TW" sz="140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0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  <a:endParaRPr kumimoji="0" lang="en-US" altLang="zh-TW" sz="140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3"/>
              </a:rPr>
              <a:t>國立臺北大學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4"/>
              </a:rPr>
              <a:t>資訊管理研究所</a:t>
            </a:r>
            <a:endParaRPr lang="en-US" altLang="zh-TW" sz="14400" b="1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Institute of Information Management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b="1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6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https://web.ntpu.edu.tw/~myday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TW" sz="3700" dirty="0">
                <a:solidFill>
                  <a:srgbClr val="898989"/>
                </a:solidFill>
                <a:cs typeface="Times New Roman" pitchFamily="18" charset="0"/>
              </a:rPr>
              <a:t>2022-05-24</a:t>
            </a:r>
            <a:endParaRPr lang="en-US" sz="37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24667-09F3-5AC7-41A7-64C08AFCD9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03228" y="64645"/>
            <a:ext cx="1785542" cy="620688"/>
          </a:xfrm>
          <a:prstGeom prst="rect">
            <a:avLst/>
          </a:prstGeom>
        </p:spPr>
      </p:pic>
      <p:pic>
        <p:nvPicPr>
          <p:cNvPr id="17" name="Picture 5" descr="C:\Users\myday\Downloads\TKU-logo-12cm.jpg">
            <a:extLst>
              <a:ext uri="{FF2B5EF4-FFF2-40B4-BE49-F238E27FC236}">
                <a16:creationId xmlns:a16="http://schemas.microsoft.com/office/drawing/2014/main" id="{EC1053D8-295E-1B5D-573C-429489B6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4">
            <a:extLst>
              <a:ext uri="{FF2B5EF4-FFF2-40B4-BE49-F238E27FC236}">
                <a16:creationId xmlns:a16="http://schemas.microsoft.com/office/drawing/2014/main" id="{B067E284-1320-8A4C-8928-761A6CBD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80974"/>
            <a:ext cx="11537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16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" name="Picture 6" descr="C:\Users\myday\Downloads\TKU-title15cm.jpg">
            <a:extLst>
              <a:ext uri="{FF2B5EF4-FFF2-40B4-BE49-F238E27FC236}">
                <a16:creationId xmlns:a16="http://schemas.microsoft.com/office/drawing/2014/main" id="{EB347ECB-2C87-B84C-1277-A6E06FB17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5" y="724362"/>
            <a:ext cx="1286276" cy="33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541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Everything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4BF621-0910-7B46-BA5F-6D3852C8A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4010348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00B0F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Infrastructure as a service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(IaaS)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93333B-8AF2-A747-9EB7-BEBA8627E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05" y="5303584"/>
            <a:ext cx="4065806" cy="1077745"/>
          </a:xfrm>
          <a:prstGeom prst="roundRect">
            <a:avLst>
              <a:gd name="adj" fmla="val 3899"/>
            </a:avLst>
          </a:prstGeom>
          <a:solidFill>
            <a:schemeClr val="accent6">
              <a:lumMod val="60000"/>
              <a:lumOff val="4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Cloud data center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A5B95-DDE5-8A48-B0B4-E08EDAF2E502}"/>
              </a:ext>
            </a:extLst>
          </p:cNvPr>
          <p:cNvSpPr txBox="1"/>
          <p:nvPr/>
        </p:nvSpPr>
        <p:spPr>
          <a:xfrm>
            <a:off x="1801013" y="1556793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880652-CF07-F846-8542-8EDF597FA6C4}"/>
              </a:ext>
            </a:extLst>
          </p:cNvPr>
          <p:cNvSpPr txBox="1"/>
          <p:nvPr/>
        </p:nvSpPr>
        <p:spPr>
          <a:xfrm>
            <a:off x="8462788" y="1492297"/>
            <a:ext cx="1877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6EA08-BFA5-9D48-81EA-F7C2A27DFBAF}"/>
              </a:ext>
            </a:extLst>
          </p:cNvPr>
          <p:cNvSpPr txBox="1"/>
          <p:nvPr/>
        </p:nvSpPr>
        <p:spPr>
          <a:xfrm>
            <a:off x="8289599" y="4125171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Computing Virtualization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0FD596D-8C75-654F-BDF6-D66AAC04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05" y="2717113"/>
            <a:ext cx="4065806" cy="1081431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Platform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(PaaS)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5C214BE-61D9-494C-87B4-342E1D1B1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1423878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Software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(SaaS)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A60299-C367-2545-AE6B-DA38A2D2ED56}"/>
              </a:ext>
            </a:extLst>
          </p:cNvPr>
          <p:cNvSpPr txBox="1"/>
          <p:nvPr/>
        </p:nvSpPr>
        <p:spPr>
          <a:xfrm>
            <a:off x="1801013" y="2732728"/>
            <a:ext cx="2224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management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59EB65-60AB-EF4F-A5C8-7CE1ABAAF2AF}"/>
              </a:ext>
            </a:extLst>
          </p:cNvPr>
          <p:cNvSpPr txBox="1"/>
          <p:nvPr/>
        </p:nvSpPr>
        <p:spPr>
          <a:xfrm>
            <a:off x="1801013" y="4077073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Network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D30EE8-ABBD-6843-8BB8-3185A49CD0CC}"/>
              </a:ext>
            </a:extLst>
          </p:cNvPr>
          <p:cNvSpPr txBox="1"/>
          <p:nvPr/>
        </p:nvSpPr>
        <p:spPr>
          <a:xfrm>
            <a:off x="8460097" y="2649471"/>
            <a:ext cx="1883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1361710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1DF6D-F53C-8A41-8A05-E79B33733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" y="13854"/>
            <a:ext cx="11744588" cy="661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BA623DD-853B-0748-9296-A45494C780FA}"/>
              </a:ext>
            </a:extLst>
          </p:cNvPr>
          <p:cNvSpPr/>
          <p:nvPr/>
        </p:nvSpPr>
        <p:spPr>
          <a:xfrm>
            <a:off x="3771033" y="2188359"/>
            <a:ext cx="958975" cy="935182"/>
          </a:xfrm>
          <a:prstGeom prst="roundRect">
            <a:avLst>
              <a:gd name="adj" fmla="val 2699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974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66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9B63D-1941-3B44-BBB9-2E132FDD3950}"/>
              </a:ext>
            </a:extLst>
          </p:cNvPr>
          <p:cNvSpPr/>
          <p:nvPr/>
        </p:nvSpPr>
        <p:spPr>
          <a:xfrm>
            <a:off x="3771033" y="2188359"/>
            <a:ext cx="958975" cy="935182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120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FE04D9-0BFF-5146-BA66-5A1EE3FBD353}"/>
              </a:ext>
            </a:extLst>
          </p:cNvPr>
          <p:cNvSpPr/>
          <p:nvPr/>
        </p:nvSpPr>
        <p:spPr>
          <a:xfrm>
            <a:off x="8294915" y="96019"/>
            <a:ext cx="1087574" cy="946971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D24E899-6A69-CA4E-940D-AC0643315A86}"/>
              </a:ext>
            </a:extLst>
          </p:cNvPr>
          <p:cNvSpPr/>
          <p:nvPr/>
        </p:nvSpPr>
        <p:spPr>
          <a:xfrm>
            <a:off x="4250520" y="653258"/>
            <a:ext cx="1453594" cy="841713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B6D07E7-715B-5048-9E0A-6435AF55371E}"/>
              </a:ext>
            </a:extLst>
          </p:cNvPr>
          <p:cNvSpPr/>
          <p:nvPr/>
        </p:nvSpPr>
        <p:spPr>
          <a:xfrm>
            <a:off x="8409778" y="1738416"/>
            <a:ext cx="857848" cy="758041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124C918-F37D-7B4C-ABC7-1758E0F4308B}"/>
              </a:ext>
            </a:extLst>
          </p:cNvPr>
          <p:cNvSpPr/>
          <p:nvPr/>
        </p:nvSpPr>
        <p:spPr>
          <a:xfrm>
            <a:off x="4601029" y="5391038"/>
            <a:ext cx="1219199" cy="1210022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B6C45FA-E46D-174D-B3DE-834F3833301E}"/>
              </a:ext>
            </a:extLst>
          </p:cNvPr>
          <p:cNvSpPr/>
          <p:nvPr/>
        </p:nvSpPr>
        <p:spPr>
          <a:xfrm>
            <a:off x="7743825" y="2160108"/>
            <a:ext cx="665953" cy="1154591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596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0DBE6-4DCB-AA4E-9B60-16F50A92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3" y="27291"/>
            <a:ext cx="11727655" cy="66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031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B3CAB-4473-AA48-A4DE-88C40FDD8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64" y="0"/>
            <a:ext cx="11716882" cy="66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802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55137-1418-D942-80CE-F0CA006E9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5" y="0"/>
            <a:ext cx="11716882" cy="66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194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AWS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Serverless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2565A-965D-B54C-A462-DADA994C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210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8" y="203893"/>
            <a:ext cx="11115261" cy="779463"/>
          </a:xfrm>
        </p:spPr>
        <p:txBody>
          <a:bodyPr>
            <a:noAutofit/>
          </a:bodyPr>
          <a:lstStyle/>
          <a:p>
            <a:r>
              <a:rPr lang="en-US" sz="5400" b="1" dirty="0"/>
              <a:t>AWS Serverless Airline Booking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94317F-B33C-084D-8363-2E83F359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6" y="1085442"/>
            <a:ext cx="10757537" cy="5312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8BC01E-9713-7542-86BE-8A945FFE5809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2034E-4895-5B41-AC48-D7129933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516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49246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Airline Booking </a:t>
            </a:r>
            <a:br>
              <a:rPr lang="en-US" b="1" dirty="0"/>
            </a:br>
            <a:r>
              <a:rPr lang="en-US" b="1" dirty="0"/>
              <a:t>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109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84516-3E17-3643-9961-CCA60133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36" y="1164954"/>
            <a:ext cx="9984133" cy="53214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49C370-5F30-8740-B28E-902CC5A75EED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19A33-C115-AD4A-B319-5F93AB4C8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91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2773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Airline Booking </a:t>
            </a:r>
            <a:br>
              <a:rPr lang="en-US" b="1" dirty="0"/>
            </a:br>
            <a:r>
              <a:rPr lang="en-US" b="1" dirty="0"/>
              <a:t>High level infrastructure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FCC7F-8611-EC4B-BE66-35F65C269A53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2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C88720-11C1-4540-95CA-E7D3CE07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53728"/>
            <a:ext cx="10439401" cy="5202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BBB06E-ACBF-994A-9F33-C272AD6CB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057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20BE4-B218-F847-B629-63632474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"/>
            <a:ext cx="11115261" cy="13329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Architecture</a:t>
            </a:r>
            <a:br>
              <a:rPr lang="en-US" b="1" dirty="0"/>
            </a:br>
            <a:r>
              <a:rPr lang="en-US" b="1" dirty="0"/>
              <a:t>AWS Operational Responsibility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0E1BB-23FF-4641-91AA-1C7F7753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06147-307C-534A-BEF8-74C1C3F9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225"/>
            <a:ext cx="12192000" cy="499395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1EB96E-68CE-8A4E-8606-813E8B48A913}"/>
              </a:ext>
            </a:extLst>
          </p:cNvPr>
          <p:cNvSpPr/>
          <p:nvPr/>
        </p:nvSpPr>
        <p:spPr>
          <a:xfrm>
            <a:off x="10177670" y="1332927"/>
            <a:ext cx="1948018" cy="5050251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9E55DB-12D3-5F49-9272-70DB46ED733B}"/>
              </a:ext>
            </a:extLst>
          </p:cNvPr>
          <p:cNvSpPr/>
          <p:nvPr/>
        </p:nvSpPr>
        <p:spPr>
          <a:xfrm>
            <a:off x="1252330" y="1306421"/>
            <a:ext cx="3120887" cy="5133055"/>
          </a:xfrm>
          <a:prstGeom prst="roundRect">
            <a:avLst>
              <a:gd name="adj" fmla="val 3714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D06C0-D53E-F140-916E-024C979F7DC6}"/>
              </a:ext>
            </a:extLst>
          </p:cNvPr>
          <p:cNvSpPr txBox="1"/>
          <p:nvPr/>
        </p:nvSpPr>
        <p:spPr>
          <a:xfrm>
            <a:off x="3568700" y="6517372"/>
            <a:ext cx="7937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Heitor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Lessa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How to build a full stack serverless airline ticketing web app,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https://www.youtube.com/watch?v=MyoOeHTp2pg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67A89-6AC4-DF46-900E-861816C75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155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Build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a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Serverless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Web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6BE57-CCD9-4A4B-9CEC-68ACA1081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592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/>
          </a:bodyPr>
          <a:lstStyle/>
          <a:p>
            <a:r>
              <a:rPr lang="en-US" b="1" dirty="0"/>
              <a:t>Build a Serverless Web Application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B08A6-125C-FF42-864B-5F9FB26C9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200575"/>
            <a:ext cx="10425673" cy="523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3D8D3-D168-8E44-93F2-754646042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978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71152-081B-3041-8CAA-D91A80483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7" t="9255" r="9804" b="8423"/>
          <a:stretch/>
        </p:blipFill>
        <p:spPr>
          <a:xfrm>
            <a:off x="1385888" y="1217643"/>
            <a:ext cx="9244012" cy="5252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DF3A0-358A-B842-A59E-96277A24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787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B3196-4271-3046-80F3-FC109581C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3" t="6613" r="7439" b="11317"/>
          <a:stretch/>
        </p:blipFill>
        <p:spPr>
          <a:xfrm>
            <a:off x="1285875" y="1217641"/>
            <a:ext cx="9515475" cy="522183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6892EE-CE13-9D41-9671-AB517E439454}"/>
              </a:ext>
            </a:extLst>
          </p:cNvPr>
          <p:cNvSpPr/>
          <p:nvPr/>
        </p:nvSpPr>
        <p:spPr>
          <a:xfrm>
            <a:off x="8423514" y="1217642"/>
            <a:ext cx="2206386" cy="169700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0BE13-C1F6-C645-94AE-BD5C4E45111B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279120-5DC1-1344-B57A-13704AFFC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492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EF532E-EB32-0D49-97DB-F1E7F0282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3" t="6613" r="7439" b="11317"/>
          <a:stretch/>
        </p:blipFill>
        <p:spPr>
          <a:xfrm>
            <a:off x="1285875" y="1217641"/>
            <a:ext cx="9515475" cy="522183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CDAF5C-51DD-BF45-9BC2-88C4CB4C3D6B}"/>
              </a:ext>
            </a:extLst>
          </p:cNvPr>
          <p:cNvSpPr/>
          <p:nvPr/>
        </p:nvSpPr>
        <p:spPr>
          <a:xfrm>
            <a:off x="8423514" y="1217642"/>
            <a:ext cx="2206386" cy="169700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161AD-B1BC-DD41-B58C-C50FAC025A42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885824" y="2066145"/>
            <a:ext cx="7494826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Static Web Hosting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Amazon S3 </a:t>
            </a:r>
            <a:r>
              <a:rPr lang="en-US" sz="4400" dirty="0"/>
              <a:t>hosts static web resources including HTML, CSS, JavaScript, and image files which are loaded in the user's browser.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E4CE32-2A43-564B-89EC-36A8675CB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221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D07D30-6DD0-DD40-A44E-76233C016899}"/>
              </a:ext>
            </a:extLst>
          </p:cNvPr>
          <p:cNvSpPr/>
          <p:nvPr/>
        </p:nvSpPr>
        <p:spPr>
          <a:xfrm>
            <a:off x="8423514" y="2995475"/>
            <a:ext cx="2206386" cy="189085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52BF81-98A0-2847-83F1-6914B81CE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2" t="8811" r="8314" b="10730"/>
          <a:stretch/>
        </p:blipFill>
        <p:spPr>
          <a:xfrm>
            <a:off x="1419950" y="1305868"/>
            <a:ext cx="9358315" cy="5119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04387B-6936-3E4C-B407-089015327C9A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9D15BC-6C9C-5C4C-A584-581692364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686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D07D30-6DD0-DD40-A44E-76233C016899}"/>
              </a:ext>
            </a:extLst>
          </p:cNvPr>
          <p:cNvSpPr/>
          <p:nvPr/>
        </p:nvSpPr>
        <p:spPr>
          <a:xfrm>
            <a:off x="8423514" y="2995475"/>
            <a:ext cx="2206386" cy="189085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60242-FFA2-B44D-A29A-1CE90B92FB39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33A29E-75CC-C842-A578-C1E99949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2" t="8811" r="8314" b="10730"/>
          <a:stretch/>
        </p:blipFill>
        <p:spPr>
          <a:xfrm>
            <a:off x="1419950" y="1305868"/>
            <a:ext cx="9358315" cy="5119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842963" y="1642249"/>
            <a:ext cx="7539038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User Management</a:t>
            </a:r>
            <a:endParaRPr lang="en-US" sz="4800" dirty="0"/>
          </a:p>
          <a:p>
            <a:r>
              <a:rPr lang="en-US" sz="4800" b="1" dirty="0">
                <a:solidFill>
                  <a:srgbClr val="C00000"/>
                </a:solidFill>
              </a:rPr>
              <a:t>Amazon Cognito </a:t>
            </a:r>
            <a:r>
              <a:rPr lang="en-US" sz="4800" dirty="0"/>
              <a:t>provides </a:t>
            </a:r>
            <a:br>
              <a:rPr lang="en-US" sz="4800" dirty="0"/>
            </a:br>
            <a:r>
              <a:rPr lang="en-US" sz="4800" dirty="0"/>
              <a:t>user management and authentication functions to secure the backend API.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1E00D0-966D-5D48-A24C-CF9EC2D51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564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0DA4A-CCF1-5B40-860F-E24A82095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7" t="8723" r="9188" b="10834"/>
          <a:stretch/>
        </p:blipFill>
        <p:spPr>
          <a:xfrm>
            <a:off x="1385889" y="1289083"/>
            <a:ext cx="9244012" cy="511838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50FC867-2B80-4249-974E-6FF0BB4DEB39}"/>
              </a:ext>
            </a:extLst>
          </p:cNvPr>
          <p:cNvSpPr/>
          <p:nvPr/>
        </p:nvSpPr>
        <p:spPr>
          <a:xfrm>
            <a:off x="6315073" y="4682919"/>
            <a:ext cx="4257676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196885-F051-3D43-BC3C-D06DC0756F67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114E7-283B-1B42-93B7-7FBEC5929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28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8BD-4D21-BA4A-B619-84BCB50D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5871"/>
          </a:xfrm>
        </p:spPr>
        <p:txBody>
          <a:bodyPr>
            <a:normAutofit/>
          </a:bodyPr>
          <a:lstStyle/>
          <a:p>
            <a:r>
              <a:rPr lang="en-US" sz="5600" dirty="0"/>
              <a:t>AI, NLP,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FD3B-0C7D-7142-AE3A-471C000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FA943C-1B34-694C-B144-52037D8C4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100" y="1340975"/>
            <a:ext cx="8074127" cy="522126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0C4D71-C80B-3B4C-BF27-489D63C6A900}"/>
              </a:ext>
            </a:extLst>
          </p:cNvPr>
          <p:cNvSpPr txBox="1"/>
          <p:nvPr/>
        </p:nvSpPr>
        <p:spPr>
          <a:xfrm>
            <a:off x="699513" y="6611779"/>
            <a:ext cx="10792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Sowmya </a:t>
            </a:r>
            <a:r>
              <a:rPr lang="en-US" altLang="zh-TW" sz="1000" b="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Vajjala</a:t>
            </a: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973167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6315073" y="4682919"/>
            <a:ext cx="4257676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4F398-7B54-7E44-94FA-7E34CC2A0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7" t="8723" r="9188" b="10834"/>
          <a:stretch/>
        </p:blipFill>
        <p:spPr>
          <a:xfrm>
            <a:off x="1467213" y="1303604"/>
            <a:ext cx="9244012" cy="5118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7700961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Serverless Backend</a:t>
            </a:r>
            <a:endParaRPr lang="en-US" sz="4000" dirty="0"/>
          </a:p>
          <a:p>
            <a:r>
              <a:rPr lang="en-US" sz="4000" b="1" dirty="0">
                <a:solidFill>
                  <a:srgbClr val="C00000"/>
                </a:solidFill>
              </a:rPr>
              <a:t>Amazon DynamoDB </a:t>
            </a:r>
            <a:r>
              <a:rPr lang="en-US" sz="4000" dirty="0"/>
              <a:t>provides a persistence layer where data can be stored by the API's </a:t>
            </a:r>
            <a:r>
              <a:rPr lang="en-US" sz="4000" b="1" dirty="0">
                <a:solidFill>
                  <a:srgbClr val="C00000"/>
                </a:solidFill>
              </a:rPr>
              <a:t>Lambda</a:t>
            </a:r>
            <a:r>
              <a:rPr lang="en-US" sz="4000" dirty="0"/>
              <a:t> function.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3E0F65-D625-2848-8BC6-4ABBFAE02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265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CD157-8604-6C4E-85DB-CF6CFE8B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7915" r="8997" b="11880"/>
          <a:stretch/>
        </p:blipFill>
        <p:spPr>
          <a:xfrm>
            <a:off x="1428751" y="1271591"/>
            <a:ext cx="9244012" cy="5093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3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4086215" y="4611479"/>
            <a:ext cx="2185998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46C37-7090-4741-B7D5-6E46F53A9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5881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CD157-8604-6C4E-85DB-CF6CFE8B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7915" r="8997" b="11880"/>
          <a:stretch/>
        </p:blipFill>
        <p:spPr>
          <a:xfrm>
            <a:off x="1428751" y="1271591"/>
            <a:ext cx="9244012" cy="5093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3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4086215" y="4611479"/>
            <a:ext cx="2185998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7858125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RESTful API</a:t>
            </a:r>
          </a:p>
          <a:p>
            <a:r>
              <a:rPr lang="en-US" sz="4000" dirty="0"/>
              <a:t>JavaScript executed in the browser sends and receives data from a public backend API built using </a:t>
            </a:r>
            <a:r>
              <a:rPr lang="en-US" sz="4000" b="1" dirty="0">
                <a:solidFill>
                  <a:srgbClr val="C00000"/>
                </a:solidFill>
              </a:rPr>
              <a:t>Lambda</a:t>
            </a:r>
            <a:r>
              <a:rPr lang="en-US" sz="4000" dirty="0"/>
              <a:t> and </a:t>
            </a:r>
            <a:r>
              <a:rPr lang="en-US" sz="4000" b="1" dirty="0">
                <a:solidFill>
                  <a:srgbClr val="C00000"/>
                </a:solidFill>
              </a:rPr>
              <a:t>API Gateway</a:t>
            </a:r>
            <a:r>
              <a:rPr lang="en-US" sz="40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1F840-A25B-034A-8093-B7348BB5D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879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71152-081B-3041-8CAA-D91A80483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7" t="9255" r="9804" b="8423"/>
          <a:stretch/>
        </p:blipFill>
        <p:spPr>
          <a:xfrm>
            <a:off x="1385888" y="1217643"/>
            <a:ext cx="9244012" cy="5252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10858500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Terminate resources</a:t>
            </a:r>
          </a:p>
          <a:p>
            <a:r>
              <a:rPr lang="en-US" sz="4000" dirty="0"/>
              <a:t>Resource Cleanup</a:t>
            </a:r>
          </a:p>
          <a:p>
            <a:r>
              <a:rPr lang="en-US" sz="4000" dirty="0"/>
              <a:t>You will terminate an </a:t>
            </a:r>
            <a:r>
              <a:rPr lang="en-US" sz="4000" b="1" dirty="0">
                <a:solidFill>
                  <a:srgbClr val="C00000"/>
                </a:solidFill>
              </a:rPr>
              <a:t>Amazon S3 </a:t>
            </a:r>
            <a:r>
              <a:rPr lang="en-US" sz="4000" dirty="0"/>
              <a:t>bucket, an </a:t>
            </a:r>
            <a:r>
              <a:rPr lang="en-US" sz="4000" b="1" dirty="0">
                <a:solidFill>
                  <a:srgbClr val="C00000"/>
                </a:solidFill>
              </a:rPr>
              <a:t>Amazon Cognito </a:t>
            </a:r>
            <a:r>
              <a:rPr lang="en-US" sz="4000" dirty="0"/>
              <a:t>User Pool, an </a:t>
            </a:r>
            <a:r>
              <a:rPr lang="en-US" sz="4000" b="1" dirty="0">
                <a:solidFill>
                  <a:srgbClr val="C00000"/>
                </a:solidFill>
              </a:rPr>
              <a:t>AWS Lambda </a:t>
            </a:r>
            <a:r>
              <a:rPr lang="en-US" sz="4000" dirty="0"/>
              <a:t>function, an </a:t>
            </a:r>
            <a:r>
              <a:rPr lang="en-US" sz="4000" b="1" dirty="0">
                <a:solidFill>
                  <a:srgbClr val="C00000"/>
                </a:solidFill>
              </a:rPr>
              <a:t>IAM</a:t>
            </a:r>
            <a:r>
              <a:rPr lang="en-US" sz="4000" dirty="0"/>
              <a:t> role, a </a:t>
            </a:r>
            <a:r>
              <a:rPr lang="en-US" sz="4000" b="1" dirty="0">
                <a:solidFill>
                  <a:srgbClr val="C00000"/>
                </a:solidFill>
              </a:rPr>
              <a:t>DynamoDB</a:t>
            </a:r>
            <a:r>
              <a:rPr lang="en-US" sz="4000" dirty="0"/>
              <a:t> table, a </a:t>
            </a:r>
            <a:r>
              <a:rPr lang="en-US" sz="4000" b="1" dirty="0">
                <a:solidFill>
                  <a:srgbClr val="C00000"/>
                </a:solidFill>
              </a:rPr>
              <a:t>REST API</a:t>
            </a:r>
            <a:r>
              <a:rPr lang="en-US" sz="4000" dirty="0"/>
              <a:t>, and a </a:t>
            </a:r>
            <a:r>
              <a:rPr lang="en-US" sz="4000" b="1" dirty="0">
                <a:solidFill>
                  <a:srgbClr val="C00000"/>
                </a:solidFill>
              </a:rPr>
              <a:t>CloudWatch</a:t>
            </a:r>
            <a:r>
              <a:rPr lang="en-US" sz="4000" dirty="0"/>
              <a:t> Log. </a:t>
            </a:r>
            <a:br>
              <a:rPr lang="en-US" sz="4000" dirty="0"/>
            </a:br>
            <a:r>
              <a:rPr lang="en-US" sz="4000" dirty="0"/>
              <a:t>It is a best practice to </a:t>
            </a:r>
            <a:r>
              <a:rPr lang="en-US" sz="4000" dirty="0">
                <a:solidFill>
                  <a:srgbClr val="FF0000"/>
                </a:solidFill>
              </a:rPr>
              <a:t>delete resources </a:t>
            </a:r>
            <a:r>
              <a:rPr lang="en-US" sz="4000" dirty="0"/>
              <a:t>you are no longer using to avoid unwanted charges.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31192-1B7C-AF49-A903-6E8C863B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0727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7F0A-C635-DB4B-B7F9-5C9D9D3B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0B8-9D70-E143-B9B8-FB2911144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Cloud Computing Architecture for AI</a:t>
            </a:r>
          </a:p>
          <a:p>
            <a:pPr marL="320040" indent="-320040"/>
            <a:r>
              <a:rPr lang="en-US" sz="4000" dirty="0">
                <a:solidFill>
                  <a:schemeClr val="accent1"/>
                </a:solidFill>
              </a:rPr>
              <a:t>AWS Certifications Roadmap for Machine Learning</a:t>
            </a:r>
          </a:p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AWS Serverless Architecture</a:t>
            </a:r>
          </a:p>
          <a:p>
            <a:pPr marL="320040" indent="-320040"/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6EF3-100B-094B-BE5B-979F6BD5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650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CD9D-B851-D443-9A34-15E5DDB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23" y="1062318"/>
            <a:ext cx="10878671" cy="579568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https://aws.amazon.com/certification/</a:t>
            </a:r>
          </a:p>
          <a:p>
            <a:r>
              <a:rPr lang="en-US" dirty="0">
                <a:hlinkClick r:id="rId3"/>
              </a:rPr>
              <a:t>https://www.aws.training/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https://aws.amazon.com/training/awsacademy/</a:t>
            </a:r>
            <a:endParaRPr lang="en-US" dirty="0"/>
          </a:p>
          <a:p>
            <a:r>
              <a:rPr lang="en-US" dirty="0">
                <a:hlinkClick r:id="rId4"/>
              </a:rPr>
              <a:t>https://aws.amazon.com/education/awseducate/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AWS Certified Cloud Practitioner</a:t>
            </a:r>
          </a:p>
          <a:p>
            <a:pPr lvl="1"/>
            <a:r>
              <a:rPr lang="en-US" sz="2300" dirty="0">
                <a:hlinkClick r:id="rId5"/>
              </a:rPr>
              <a:t>https://aws.amazon.com/certification/certified-cloud-practitioner/</a:t>
            </a:r>
            <a:endParaRPr lang="en-US" sz="2300" dirty="0"/>
          </a:p>
          <a:p>
            <a:r>
              <a:rPr lang="en-US" b="1" dirty="0">
                <a:solidFill>
                  <a:srgbClr val="C00000"/>
                </a:solidFill>
              </a:rPr>
              <a:t>AWS Certified Solutions Architect – Associate</a:t>
            </a:r>
            <a:r>
              <a:rPr lang="en-US" dirty="0"/>
              <a:t>	</a:t>
            </a:r>
          </a:p>
          <a:p>
            <a:pPr lvl="1"/>
            <a:r>
              <a:rPr lang="en-US" sz="2300" dirty="0">
                <a:hlinkClick r:id="rId6"/>
              </a:rPr>
              <a:t>https://aws.amazon.com/certification/certified-solutions-architect-associate/</a:t>
            </a:r>
            <a:endParaRPr lang="en-US" sz="2300" dirty="0"/>
          </a:p>
          <a:p>
            <a:r>
              <a:rPr lang="en-US" b="1" dirty="0"/>
              <a:t>AWS Cloud Practitioner Essentials (Second Edition)</a:t>
            </a:r>
            <a:endParaRPr lang="en-US" dirty="0"/>
          </a:p>
          <a:p>
            <a:pPr lvl="1"/>
            <a:r>
              <a:rPr lang="en-US" sz="2300" dirty="0">
                <a:hlinkClick r:id="rId7"/>
              </a:rPr>
              <a:t>https://aws.amazon.com/training/course-descriptions/cloud-practitioner-essentials/</a:t>
            </a:r>
            <a:endParaRPr lang="en-US" sz="2300" dirty="0"/>
          </a:p>
          <a:p>
            <a:r>
              <a:rPr lang="en-US" b="1" dirty="0"/>
              <a:t>Architecting on AWS</a:t>
            </a:r>
            <a:endParaRPr lang="en-US" dirty="0"/>
          </a:p>
          <a:p>
            <a:pPr lvl="1"/>
            <a:r>
              <a:rPr lang="en-US" sz="2300" dirty="0">
                <a:hlinkClick r:id="rId8"/>
              </a:rPr>
              <a:t>https://aws.amazon.com/training/course-descriptions/architect/</a:t>
            </a:r>
            <a:endParaRPr lang="en-US" sz="2300" dirty="0"/>
          </a:p>
          <a:p>
            <a:pPr lvl="1"/>
            <a:endParaRPr lang="en-US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1FFF4-2396-E746-8782-B79C9478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E341-5024-9C43-B666-A5B2FE87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024"/>
            <a:ext cx="10515600" cy="7988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TW" dirty="0"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References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DBFFD6-3B99-CF4D-9603-6253BE8317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2392" y="117339"/>
            <a:ext cx="976854" cy="247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C1D54-53D0-9E4B-9C50-D8AAC55585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0" y="177192"/>
            <a:ext cx="819132" cy="528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23BAF2-D564-0741-99D7-B7259D23DD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2" y="793573"/>
            <a:ext cx="821019" cy="20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8165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4" y="1406654"/>
            <a:ext cx="11305310" cy="196372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Cloud Computing Architecture for </a:t>
            </a:r>
            <a:b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53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b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(</a:t>
            </a:r>
            <a:r>
              <a:rPr lang="zh-TW" altLang="en-US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人工智慧雲端運算架構</a:t>
            </a:r>
            <a:r>
              <a:rPr lang="en-US" altLang="zh-TW" sz="4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527" t="1544" r="10527" b="25148"/>
          <a:stretch>
            <a:fillRect/>
          </a:stretch>
        </p:blipFill>
        <p:spPr bwMode="auto">
          <a:xfrm>
            <a:off x="1293466" y="4467459"/>
            <a:ext cx="1061722" cy="13145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309" y="4397487"/>
            <a:ext cx="953813" cy="430151"/>
          </a:xfrm>
          <a:prstGeom prst="rect">
            <a:avLst/>
          </a:prstGeom>
        </p:spPr>
      </p:pic>
      <p:sp>
        <p:nvSpPr>
          <p:cNvPr id="21" name="文字方塊 5">
            <a:extLst>
              <a:ext uri="{FF2B5EF4-FFF2-40B4-BE49-F238E27FC236}">
                <a16:creationId xmlns:a16="http://schemas.microsoft.com/office/drawing/2014/main" id="{C694E8BC-63ED-2449-86D8-D3A9F8075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32" y="3376486"/>
            <a:ext cx="9973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7F7F7F"/>
                </a:solidFill>
              </a:rPr>
              <a:t>Host: </a:t>
            </a:r>
            <a:r>
              <a:rPr lang="zh-TW" altLang="en-US" sz="18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閆立中</a:t>
            </a:r>
            <a:r>
              <a:rPr lang="en-US" altLang="zh-TW" sz="1800" dirty="0">
                <a:solidFill>
                  <a:srgbClr val="7F7F7F"/>
                </a:solidFill>
              </a:rPr>
              <a:t>, TKU AI</a:t>
            </a:r>
            <a:r>
              <a:rPr lang="zh-TW" altLang="en-US" sz="18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創智社社長</a:t>
            </a:r>
            <a:endParaRPr lang="en-US" altLang="zh-TW" sz="18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7F7F7F"/>
                </a:solidFill>
              </a:rPr>
              <a:t>Time: 18:00-20:00, May 24, 2022 (Tuesday)</a:t>
            </a:r>
            <a:br>
              <a:rPr lang="en-US" altLang="zh-TW" sz="1800" dirty="0">
                <a:solidFill>
                  <a:srgbClr val="7F7F7F"/>
                </a:solidFill>
              </a:rPr>
            </a:br>
            <a:r>
              <a:rPr lang="en-US" altLang="zh-TW" sz="1800" dirty="0">
                <a:solidFill>
                  <a:srgbClr val="7F7F7F"/>
                </a:solidFill>
              </a:rPr>
              <a:t>Place: TKU AII Club, </a:t>
            </a:r>
            <a:r>
              <a:rPr lang="en-US" altLang="zh-TW" sz="1800" dirty="0">
                <a:solidFill>
                  <a:srgbClr val="7F7F7F"/>
                </a:solidFill>
                <a:hlinkClick r:id="rId10"/>
              </a:rPr>
              <a:t>MS Teams</a:t>
            </a:r>
            <a:endParaRPr lang="zh-TW" altLang="en-US" sz="1400" dirty="0">
              <a:solidFill>
                <a:srgbClr val="7F7F7F"/>
              </a:solidFill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C23060F-0A47-D24C-9F7A-0C2FB4D1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61" y="4265091"/>
            <a:ext cx="7686279" cy="265984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TW" altLang="en-US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11"/>
              </a:rPr>
              <a:t>戴敏育</a:t>
            </a:r>
            <a:r>
              <a:rPr lang="en-US" altLang="zh-TW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TW" sz="14000" b="1" dirty="0">
                <a:solidFill>
                  <a:srgbClr val="898989"/>
                </a:solidFill>
                <a:cs typeface="Calibri" panose="020F0502020204030204" pitchFamily="34" charset="0"/>
                <a:hlinkClick r:id="rId12"/>
              </a:rPr>
              <a:t>Min-Yuh Day</a:t>
            </a:r>
            <a:r>
              <a:rPr lang="en-US" altLang="zh-TW" sz="140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0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  <a:endParaRPr kumimoji="0" lang="en-US" altLang="zh-TW" sz="140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3"/>
              </a:rPr>
              <a:t>國立臺北大學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4"/>
              </a:rPr>
              <a:t>資訊管理研究所</a:t>
            </a:r>
            <a:endParaRPr lang="en-US" altLang="zh-TW" sz="14400" b="1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Institute of Information Management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b="1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6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https://web.ntpu.edu.tw/~myday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TW" sz="3700" dirty="0">
                <a:solidFill>
                  <a:srgbClr val="898989"/>
                </a:solidFill>
                <a:cs typeface="Times New Roman" pitchFamily="18" charset="0"/>
              </a:rPr>
              <a:t>2022-05-24</a:t>
            </a:r>
            <a:endParaRPr lang="en-US" sz="37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24667-09F3-5AC7-41A7-64C08AFCD9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03228" y="64645"/>
            <a:ext cx="1785542" cy="620688"/>
          </a:xfrm>
          <a:prstGeom prst="rect">
            <a:avLst/>
          </a:prstGeom>
        </p:spPr>
      </p:pic>
      <p:pic>
        <p:nvPicPr>
          <p:cNvPr id="17" name="Picture 5" descr="C:\Users\myday\Downloads\TKU-logo-12cm.jpg">
            <a:extLst>
              <a:ext uri="{FF2B5EF4-FFF2-40B4-BE49-F238E27FC236}">
                <a16:creationId xmlns:a16="http://schemas.microsoft.com/office/drawing/2014/main" id="{EC1053D8-295E-1B5D-573C-429489B6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4">
            <a:extLst>
              <a:ext uri="{FF2B5EF4-FFF2-40B4-BE49-F238E27FC236}">
                <a16:creationId xmlns:a16="http://schemas.microsoft.com/office/drawing/2014/main" id="{B067E284-1320-8A4C-8928-761A6CBD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80974"/>
            <a:ext cx="11537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16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16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0" name="Picture 6" descr="C:\Users\myday\Downloads\TKU-title15cm.jpg">
            <a:extLst>
              <a:ext uri="{FF2B5EF4-FFF2-40B4-BE49-F238E27FC236}">
                <a16:creationId xmlns:a16="http://schemas.microsoft.com/office/drawing/2014/main" id="{EB347ECB-2C87-B84C-1277-A6E06FB17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5" y="724362"/>
            <a:ext cx="1286276" cy="33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E3C0227-9D30-A28C-3863-7E22873306E4}"/>
              </a:ext>
            </a:extLst>
          </p:cNvPr>
          <p:cNvSpPr/>
          <p:nvPr/>
        </p:nvSpPr>
        <p:spPr>
          <a:xfrm>
            <a:off x="4770697" y="752937"/>
            <a:ext cx="2650603" cy="58462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493353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9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59125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3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263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992205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175265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85525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戴敏育 博士 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(Min-</a:t>
            </a:r>
            <a:r>
              <a:rPr lang="en-US" altLang="zh-TW" sz="5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 Day, Ph.D.)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635432" cy="33941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國立臺北大學</a:t>
            </a:r>
            <a:r>
              <a:rPr lang="en-US" altLang="zh-TW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資訊管理研究所</a:t>
            </a:r>
            <a:r>
              <a:rPr lang="en-US" altLang="zh-TW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副教授</a:t>
            </a:r>
            <a:endParaRPr lang="en-US" altLang="zh-TW" sz="3200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中央研究院</a:t>
            </a:r>
            <a:r>
              <a:rPr lang="en-US" altLang="zh-TW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資訊科學研究所</a:t>
            </a:r>
            <a:r>
              <a:rPr lang="en-US" altLang="zh-TW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訪問學人</a:t>
            </a:r>
            <a:endParaRPr lang="en-US" altLang="zh-TW" sz="3200" dirty="0">
              <a:solidFill>
                <a:schemeClr val="tx2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None/>
            </a:pPr>
            <a:r>
              <a:rPr lang="zh-TW" altLang="en-US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國立臺灣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大學</a:t>
            </a:r>
            <a:r>
              <a:rPr lang="en-US" altLang="zh-TW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</a:t>
            </a:r>
            <a:r>
              <a:rPr lang="en-US" altLang="zh-TW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博士</a:t>
            </a:r>
            <a:endParaRPr lang="en-US" altLang="zh-TW" sz="3200" dirty="0">
              <a:solidFill>
                <a:srgbClr val="984807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0527" t="1544" r="10527" b="25148"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151635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616475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49738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49968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2095364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0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Cloud Computing Architecture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for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Artificial Intelligence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829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3DA0-99EC-B711-AC87-2748BBB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Computing Architecture for AI</a:t>
            </a:r>
            <a:br>
              <a:rPr lang="en-US" dirty="0"/>
            </a:br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07097-5425-5C28-B7C6-C365F5D3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92968"/>
            <a:ext cx="11222181" cy="4460331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Lots of data</a:t>
            </a:r>
          </a:p>
          <a:p>
            <a:pPr marL="320040" indent="-320040"/>
            <a:r>
              <a:rPr lang="en-US" sz="4400" dirty="0"/>
              <a:t>Computation / Algorithms</a:t>
            </a:r>
          </a:p>
          <a:p>
            <a:pPr marL="320040" indent="-320040"/>
            <a:r>
              <a:rPr lang="en-US" sz="4400" dirty="0"/>
              <a:t>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ADBC1-72A7-DE5D-C26F-F7ECD238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56A13-8600-4B90-F13B-1375016BC65A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45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B9E9-1076-6F51-378A-AC18DD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94012"/>
            <a:ext cx="11222181" cy="1114426"/>
          </a:xfrm>
        </p:spPr>
        <p:txBody>
          <a:bodyPr>
            <a:noAutofit/>
          </a:bodyPr>
          <a:lstStyle/>
          <a:p>
            <a:r>
              <a:rPr lang="en-US" sz="3600" dirty="0"/>
              <a:t>Artificial Intelligence and Machine Learning: </a:t>
            </a:r>
            <a:br>
              <a:rPr lang="en-US" sz="3600" dirty="0"/>
            </a:br>
            <a:r>
              <a:rPr lang="en-US" sz="3600" dirty="0"/>
              <a:t>AWS vs Azure vs GCP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B59C-874E-C6C8-F0A5-8AF9A0D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1917C-8CE4-765B-3FD8-FE06DDBD3DFC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F18A12-F8BC-0CF4-48DF-BC0B650D6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9751" y="1308438"/>
            <a:ext cx="9428161" cy="5303341"/>
          </a:xfrm>
        </p:spPr>
      </p:pic>
    </p:spTree>
    <p:extLst>
      <p:ext uri="{BB962C8B-B14F-4D97-AF65-F5344CB8AC3E}">
        <p14:creationId xmlns:p14="http://schemas.microsoft.com/office/powerpoint/2010/main" val="2001691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B9E9-1076-6F51-378A-AC18DD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94012"/>
            <a:ext cx="11222181" cy="1114426"/>
          </a:xfrm>
        </p:spPr>
        <p:txBody>
          <a:bodyPr>
            <a:noAutofit/>
          </a:bodyPr>
          <a:lstStyle/>
          <a:p>
            <a:r>
              <a:rPr lang="en-US" sz="3600" dirty="0"/>
              <a:t>Artificial Intelligence and Machine Learning: </a:t>
            </a:r>
            <a:br>
              <a:rPr lang="en-US" sz="3600" dirty="0"/>
            </a:br>
            <a:r>
              <a:rPr lang="en-US" sz="3600" dirty="0"/>
              <a:t>AWS vs Azure vs GCP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B59C-874E-C6C8-F0A5-8AF9A0D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1917C-8CE4-765B-3FD8-FE06DDBD3DFC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3900DD-2119-479A-273B-E1928E08A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371" y="1283671"/>
            <a:ext cx="9407256" cy="53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21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7F0A-C635-DB4B-B7F9-5C9D9D3B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0B8-9D70-E143-B9B8-FB2911144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400" dirty="0">
                <a:solidFill>
                  <a:srgbClr val="C00000"/>
                </a:solidFill>
              </a:rPr>
              <a:t>Cloud Computing Architecture for AI</a:t>
            </a:r>
          </a:p>
          <a:p>
            <a:pPr marL="320040" indent="-320040"/>
            <a:r>
              <a:rPr lang="en-US" sz="4000" dirty="0">
                <a:solidFill>
                  <a:schemeClr val="accent1"/>
                </a:solidFill>
              </a:rPr>
              <a:t>AWS Certifications Roadmap for Machine Learning</a:t>
            </a:r>
          </a:p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AWS Serverless Architecture</a:t>
            </a:r>
          </a:p>
          <a:p>
            <a:pPr marL="320040" indent="-320040"/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6EF3-100B-094B-BE5B-979F6BD5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08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B9E9-1076-6F51-378A-AC18DD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94012"/>
            <a:ext cx="11222181" cy="1114426"/>
          </a:xfrm>
        </p:spPr>
        <p:txBody>
          <a:bodyPr>
            <a:noAutofit/>
          </a:bodyPr>
          <a:lstStyle/>
          <a:p>
            <a:r>
              <a:rPr lang="en-US" sz="3600" dirty="0"/>
              <a:t>Artificial Intelligence and Machine Learning: </a:t>
            </a:r>
            <a:br>
              <a:rPr lang="en-US" sz="3600" dirty="0"/>
            </a:br>
            <a:r>
              <a:rPr lang="en-US" sz="3600" dirty="0"/>
              <a:t>AWS vs Azure vs GCP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B59C-874E-C6C8-F0A5-8AF9A0D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1917C-8CE4-765B-3FD8-FE06DDBD3DFC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74702-4A48-0C61-A4E6-E837AEC3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931" y="1283671"/>
            <a:ext cx="9345094" cy="53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50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B9E9-1076-6F51-378A-AC18DD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94012"/>
            <a:ext cx="11222181" cy="1114426"/>
          </a:xfrm>
        </p:spPr>
        <p:txBody>
          <a:bodyPr>
            <a:noAutofit/>
          </a:bodyPr>
          <a:lstStyle/>
          <a:p>
            <a:r>
              <a:rPr lang="en-US" sz="3600" dirty="0"/>
              <a:t>Artificial Intelligence and Machine Learning: </a:t>
            </a:r>
            <a:br>
              <a:rPr lang="en-US" sz="3600" dirty="0"/>
            </a:br>
            <a:r>
              <a:rPr lang="en-US" sz="3600" dirty="0"/>
              <a:t>AWS vs Azure vs GCP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B59C-874E-C6C8-F0A5-8AF9A0D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1917C-8CE4-765B-3FD8-FE06DDBD3DFC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4CA6D-369E-6F9A-6861-AAEB92F4B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30" y="1308438"/>
            <a:ext cx="9243296" cy="53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29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3DA0-99EC-B711-AC87-2748BBB3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building block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07097-5425-5C28-B7C6-C365F5D3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15453"/>
            <a:ext cx="11222181" cy="5037847"/>
          </a:xfrm>
        </p:spPr>
        <p:txBody>
          <a:bodyPr>
            <a:noAutofit/>
          </a:bodyPr>
          <a:lstStyle/>
          <a:p>
            <a:pPr marL="320040" indent="-320040"/>
            <a:r>
              <a:rPr lang="en-US" dirty="0"/>
              <a:t>Speech to text and text to speech</a:t>
            </a:r>
          </a:p>
          <a:p>
            <a:pPr marL="320040" indent="-320040"/>
            <a:r>
              <a:rPr lang="en-US" dirty="0"/>
              <a:t>Chatbots</a:t>
            </a:r>
          </a:p>
          <a:p>
            <a:pPr marL="320040" indent="-320040"/>
            <a:r>
              <a:rPr lang="en-US" dirty="0"/>
              <a:t>Translation</a:t>
            </a:r>
          </a:p>
          <a:p>
            <a:pPr marL="320040" indent="-320040"/>
            <a:r>
              <a:rPr lang="en-US" dirty="0"/>
              <a:t>Text Analytics</a:t>
            </a:r>
          </a:p>
          <a:p>
            <a:pPr marL="320040" indent="-320040"/>
            <a:r>
              <a:rPr lang="en-US" dirty="0"/>
              <a:t>Document Analysis</a:t>
            </a:r>
          </a:p>
          <a:p>
            <a:pPr marL="320040" indent="-320040"/>
            <a:r>
              <a:rPr lang="en-US" dirty="0"/>
              <a:t>Image and video analysis</a:t>
            </a:r>
          </a:p>
          <a:p>
            <a:pPr marL="320040" indent="-320040"/>
            <a:r>
              <a:rPr lang="en-US" dirty="0"/>
              <a:t>Anomaly detection</a:t>
            </a:r>
          </a:p>
          <a:p>
            <a:pPr marL="320040" indent="-320040"/>
            <a:r>
              <a:rPr lang="en-US" dirty="0"/>
              <a:t>Personalization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ADBC1-72A7-DE5D-C26F-F7ECD238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56A13-8600-4B90-F13B-1375016BC65A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91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3DA0-99EC-B711-AC87-2748BBB3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07097-5425-5C28-B7C6-C365F5D3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20040" indent="-320040"/>
            <a:r>
              <a:rPr lang="en-US" sz="4000" dirty="0"/>
              <a:t>Guided model development</a:t>
            </a:r>
          </a:p>
          <a:p>
            <a:pPr marL="320040" indent="-320040"/>
            <a:r>
              <a:rPr lang="en-US" sz="4000" dirty="0"/>
              <a:t>Full ML workbench</a:t>
            </a:r>
          </a:p>
          <a:p>
            <a:pPr marL="320040" indent="-320040"/>
            <a:r>
              <a:rPr lang="en-US" sz="4000" dirty="0" err="1"/>
              <a:t>MLOps</a:t>
            </a:r>
            <a:endParaRPr lang="en-US" sz="4000" dirty="0"/>
          </a:p>
          <a:p>
            <a:pPr marL="320040" indent="-320040"/>
            <a:r>
              <a:rPr lang="en-US" sz="4000" dirty="0"/>
              <a:t>Augmented AI</a:t>
            </a:r>
          </a:p>
          <a:p>
            <a:pPr marL="777240" lvl="1" indent="-320040"/>
            <a:r>
              <a:rPr lang="en-US" sz="3600" dirty="0"/>
              <a:t>AWS Augmented AI (Amazon A2I) </a:t>
            </a:r>
          </a:p>
          <a:p>
            <a:pPr marL="1234440" lvl="2" indent="-320040"/>
            <a:r>
              <a:rPr lang="en-US" sz="3200" dirty="0"/>
              <a:t>The power of real, living, breathing humans to help improve your machine learning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ADBC1-72A7-DE5D-C26F-F7ECD238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56A13-8600-4B90-F13B-1375016BC65A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68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23DA0-99EC-B711-AC87-2748BBB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43068"/>
          </a:xfrm>
        </p:spPr>
        <p:txBody>
          <a:bodyPr>
            <a:normAutofit/>
          </a:bodyPr>
          <a:lstStyle/>
          <a:p>
            <a:r>
              <a:rPr lang="en-US" dirty="0"/>
              <a:t>Machine Learning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07097-5425-5C28-B7C6-C365F5D31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87116"/>
            <a:ext cx="11222181" cy="5375128"/>
          </a:xfrm>
        </p:spPr>
        <p:txBody>
          <a:bodyPr>
            <a:normAutofit fontScale="77500" lnSpcReduction="20000"/>
          </a:bodyPr>
          <a:lstStyle/>
          <a:p>
            <a:pPr marL="320040" indent="-320040"/>
            <a:r>
              <a:rPr lang="en-US" sz="4000" dirty="0"/>
              <a:t>Hardware</a:t>
            </a:r>
          </a:p>
          <a:p>
            <a:pPr marL="777240" lvl="1" indent="-320040"/>
            <a:r>
              <a:rPr lang="en-US" sz="3600" dirty="0"/>
              <a:t>AWS: </a:t>
            </a:r>
            <a:r>
              <a:rPr lang="en-US" sz="3600" dirty="0">
                <a:solidFill>
                  <a:srgbClr val="C00000"/>
                </a:solidFill>
              </a:rPr>
              <a:t>Habana Gaudi ASIC </a:t>
            </a:r>
            <a:r>
              <a:rPr lang="en-US" sz="3600" dirty="0"/>
              <a:t>instances, custom processor </a:t>
            </a:r>
            <a:r>
              <a:rPr lang="en-US" sz="3600" dirty="0">
                <a:solidFill>
                  <a:srgbClr val="C00000"/>
                </a:solidFill>
              </a:rPr>
              <a:t>AWS </a:t>
            </a:r>
            <a:r>
              <a:rPr lang="en-US" sz="3600" dirty="0" err="1">
                <a:solidFill>
                  <a:srgbClr val="C00000"/>
                </a:solidFill>
              </a:rPr>
              <a:t>Trainium</a:t>
            </a:r>
            <a:r>
              <a:rPr lang="en-US" sz="3600" dirty="0"/>
              <a:t>, optimized for model training. </a:t>
            </a:r>
            <a:br>
              <a:rPr lang="en-US" sz="3600" dirty="0"/>
            </a:br>
            <a:r>
              <a:rPr lang="en-US" sz="3600" dirty="0" err="1">
                <a:solidFill>
                  <a:srgbClr val="C00000"/>
                </a:solidFill>
              </a:rPr>
              <a:t>Inferentia</a:t>
            </a:r>
            <a:r>
              <a:rPr lang="en-US" sz="3600" dirty="0"/>
              <a:t> for machine learning inferences.</a:t>
            </a:r>
          </a:p>
          <a:p>
            <a:pPr marL="777240" lvl="1" indent="-320040"/>
            <a:r>
              <a:rPr lang="en-US" sz="3600" dirty="0"/>
              <a:t>Azure: </a:t>
            </a:r>
            <a:r>
              <a:rPr lang="en-US" sz="3600" dirty="0">
                <a:solidFill>
                  <a:srgbClr val="C00000"/>
                </a:solidFill>
              </a:rPr>
              <a:t>FPGA-based virtual machines </a:t>
            </a:r>
            <a:r>
              <a:rPr lang="en-US" sz="3600" dirty="0"/>
              <a:t>tuned specifically for machine learning workloads.</a:t>
            </a:r>
          </a:p>
          <a:p>
            <a:pPr marL="777240" lvl="1" indent="-320040"/>
            <a:r>
              <a:rPr lang="en-US" sz="3600" dirty="0"/>
              <a:t>GCP: </a:t>
            </a:r>
            <a:r>
              <a:rPr lang="en-US" sz="3600" dirty="0">
                <a:solidFill>
                  <a:srgbClr val="C00000"/>
                </a:solidFill>
              </a:rPr>
              <a:t>Tensor Processing Unit (TPU)</a:t>
            </a:r>
            <a:r>
              <a:rPr lang="en-US" sz="3600" dirty="0"/>
              <a:t>, ASIC-optimized for the TensorFlow framework.</a:t>
            </a:r>
          </a:p>
          <a:p>
            <a:pPr marL="320040" indent="-320040"/>
            <a:r>
              <a:rPr lang="en-US" sz="4000" dirty="0"/>
              <a:t>Machine learning </a:t>
            </a:r>
            <a:r>
              <a:rPr lang="en-US" sz="4000" dirty="0" err="1"/>
              <a:t>explainability</a:t>
            </a:r>
            <a:r>
              <a:rPr lang="en-US" sz="4000" dirty="0"/>
              <a:t> and bias</a:t>
            </a:r>
          </a:p>
          <a:p>
            <a:pPr marL="777240" lvl="1" indent="-320040"/>
            <a:r>
              <a:rPr lang="en-US" sz="3600" dirty="0"/>
              <a:t>AWS: </a:t>
            </a:r>
            <a:r>
              <a:rPr lang="en-US" sz="3600" dirty="0" err="1"/>
              <a:t>SageMaker</a:t>
            </a:r>
            <a:r>
              <a:rPr lang="en-US" sz="3600" dirty="0"/>
              <a:t> Clarify</a:t>
            </a:r>
          </a:p>
          <a:p>
            <a:pPr marL="777240" lvl="1" indent="-320040"/>
            <a:r>
              <a:rPr lang="en-US" sz="3600" dirty="0"/>
              <a:t>Azure: Responsible ML and </a:t>
            </a:r>
            <a:r>
              <a:rPr lang="en-US" sz="3600" dirty="0" err="1"/>
              <a:t>Fairlearn</a:t>
            </a:r>
            <a:r>
              <a:rPr lang="en-US" sz="3600" dirty="0"/>
              <a:t> SDK</a:t>
            </a:r>
          </a:p>
          <a:p>
            <a:pPr marL="777240" lvl="1" indent="-320040"/>
            <a:r>
              <a:rPr lang="en-US" sz="3600" dirty="0"/>
              <a:t>GCP: AI Explanations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ADBC1-72A7-DE5D-C26F-F7ECD238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56A13-8600-4B90-F13B-1375016BC65A}"/>
              </a:ext>
            </a:extLst>
          </p:cNvPr>
          <p:cNvSpPr txBox="1"/>
          <p:nvPr/>
        </p:nvSpPr>
        <p:spPr>
          <a:xfrm>
            <a:off x="2404303" y="6611779"/>
            <a:ext cx="73833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https://acloudguru.com/blog/engineering/aws-vs-azure-vs-gcp-artificial-intelligence-and-machine-learning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65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</a:t>
            </a:r>
            <a:r>
              <a:rPr lang="en-US" dirty="0">
                <a:latin typeface="+mn-lt"/>
              </a:rPr>
              <a:t>Machine Learning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3313CE-3E9F-10C0-20FA-8B405050A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44" y="951137"/>
            <a:ext cx="10413310" cy="54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8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7958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</a:t>
            </a:r>
            <a:r>
              <a:rPr lang="en-US" dirty="0">
                <a:latin typeface="+mn-lt"/>
              </a:rPr>
              <a:t>Machine Learning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Amazon </a:t>
            </a:r>
            <a:r>
              <a:rPr lang="en-US" dirty="0" err="1">
                <a:latin typeface="+mn-lt"/>
              </a:rPr>
              <a:t>SageMaker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77A1E-7AFB-2BCA-4815-B6D24ECF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05" y="3403076"/>
            <a:ext cx="11502189" cy="2906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FFD9CC-B2CF-0A1C-0F52-8F936885758A}"/>
              </a:ext>
            </a:extLst>
          </p:cNvPr>
          <p:cNvSpPr txBox="1"/>
          <p:nvPr/>
        </p:nvSpPr>
        <p:spPr>
          <a:xfrm>
            <a:off x="524886" y="1701616"/>
            <a:ext cx="111152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Amazon </a:t>
            </a:r>
            <a:r>
              <a:rPr lang="en-US" sz="2800" b="1" dirty="0" err="1">
                <a:solidFill>
                  <a:schemeClr val="accent1"/>
                </a:solidFill>
              </a:rPr>
              <a:t>SageMaker</a:t>
            </a:r>
            <a:r>
              <a:rPr lang="en-US" sz="2800" b="1" dirty="0">
                <a:solidFill>
                  <a:schemeClr val="accent1"/>
                </a:solidFill>
              </a:rPr>
              <a:t> is an ML service enabling data scientists, data engineers, </a:t>
            </a:r>
            <a:r>
              <a:rPr lang="en-US" sz="2800" b="1" dirty="0" err="1">
                <a:solidFill>
                  <a:schemeClr val="accent1"/>
                </a:solidFill>
              </a:rPr>
              <a:t>MLOps</a:t>
            </a:r>
            <a:r>
              <a:rPr lang="en-US" sz="2800" b="1" dirty="0">
                <a:solidFill>
                  <a:schemeClr val="accent1"/>
                </a:solidFill>
              </a:rPr>
              <a:t> engineers, and business analysts to build, train, and deploy ML models for any use case, regardless of ML expertise.</a:t>
            </a:r>
          </a:p>
        </p:txBody>
      </p:sp>
    </p:spTree>
    <p:extLst>
      <p:ext uri="{BB962C8B-B14F-4D97-AF65-F5344CB8AC3E}">
        <p14:creationId xmlns:p14="http://schemas.microsoft.com/office/powerpoint/2010/main" val="3654699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795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for Business Analysts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Canvas</a:t>
            </a:r>
            <a:endParaRPr lang="en-US" sz="40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https://aws.amazon.com/sagemaker/business-analyst/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FFD9CC-B2CF-0A1C-0F52-8F936885758A}"/>
              </a:ext>
            </a:extLst>
          </p:cNvPr>
          <p:cNvSpPr txBox="1"/>
          <p:nvPr/>
        </p:nvSpPr>
        <p:spPr>
          <a:xfrm>
            <a:off x="524886" y="1701616"/>
            <a:ext cx="111152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Amazon </a:t>
            </a:r>
            <a:r>
              <a:rPr lang="en-US" sz="2800" b="1" dirty="0" err="1">
                <a:solidFill>
                  <a:schemeClr val="accent1"/>
                </a:solidFill>
              </a:rPr>
              <a:t>SageMaker</a:t>
            </a:r>
            <a:r>
              <a:rPr lang="en-US" sz="2800" b="1" dirty="0">
                <a:solidFill>
                  <a:schemeClr val="accent1"/>
                </a:solidFill>
              </a:rPr>
              <a:t> is an ML service enabling data scientists, data engineers, </a:t>
            </a:r>
            <a:r>
              <a:rPr lang="en-US" sz="2800" b="1" dirty="0" err="1">
                <a:solidFill>
                  <a:schemeClr val="accent1"/>
                </a:solidFill>
              </a:rPr>
              <a:t>MLOps</a:t>
            </a:r>
            <a:r>
              <a:rPr lang="en-US" sz="2800" b="1" dirty="0">
                <a:solidFill>
                  <a:schemeClr val="accent1"/>
                </a:solidFill>
              </a:rPr>
              <a:t> engineers, and business analysts to build, train, and deploy ML models for any use case, regardless of ML expertise.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82506-7B1A-2AE8-B916-5EBA1BB2C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81" y="1412269"/>
            <a:ext cx="11373853" cy="515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53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795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for Data Scientists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Studio Notebooks</a:t>
            </a:r>
            <a:endParaRPr lang="en-US" sz="40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https://aws.amazon.com/sagemaker/data-scientist/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140E0E-6513-3DA6-F9F6-47F30FD79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04" y="1733524"/>
            <a:ext cx="11695392" cy="436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23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795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for ML Engineers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Amazon </a:t>
            </a:r>
            <a:r>
              <a:rPr lang="en-US" sz="4000" dirty="0" err="1">
                <a:latin typeface="+mn-lt"/>
              </a:rPr>
              <a:t>SageMaker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MLOps</a:t>
            </a:r>
            <a:endParaRPr lang="en-US" sz="40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https://aws.amazon.com/sagemaker/mlops/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FB006D-20C3-18A6-582A-66999481F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94" y="1874884"/>
            <a:ext cx="11554612" cy="428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7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Cloud Computing Architecture 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552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80967-F579-8AEF-30DA-DD1CB2DBF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80" y="1109666"/>
            <a:ext cx="10860506" cy="54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04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Computer vision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AC3BA-FD7D-8174-E07F-5E528DAF6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8500"/>
            <a:ext cx="12192000" cy="384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00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Automated data extraction and analysis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8AFEB5-5C85-0BCF-A1B2-B2F13DADB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26" y="2257084"/>
            <a:ext cx="11486147" cy="27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44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Language AI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D316F2-7543-6906-DD63-959486E86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2104558"/>
            <a:ext cx="11653631" cy="33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04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Improve customer experience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6BE3C2-4068-00C5-0A68-CE01AB20C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99" y="2145207"/>
            <a:ext cx="11914801" cy="311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67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Business metrics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82D70E-6DDC-AACA-64D7-23BAC8DBA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66" y="2199195"/>
            <a:ext cx="11653631" cy="280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72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Code and DevOps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71B54-DF28-427C-0E48-752437A1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97007"/>
            <a:ext cx="11653631" cy="331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65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Industrial AI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8C5CC4-63D8-E2B6-E790-84B9F7804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349" y="2149422"/>
            <a:ext cx="88773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4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50850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Machine Learning </a:t>
            </a:r>
            <a:r>
              <a:rPr lang="en-US" dirty="0">
                <a:latin typeface="+mn-lt"/>
              </a:rPr>
              <a:t>AI Services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Healthcare</a:t>
            </a:r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https://aws.amazon.com/machine-learning/ai-services/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85843-B339-8AA5-6A31-38A0B66D6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399" y="2054392"/>
            <a:ext cx="8839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9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Products and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62E1-EA12-2949-A54D-E65A1AF34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3" y="1069088"/>
            <a:ext cx="11297957" cy="545968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1E2CCE9-A1B5-F740-93E6-5417FD0DCE7B}"/>
              </a:ext>
            </a:extLst>
          </p:cNvPr>
          <p:cNvSpPr/>
          <p:nvPr/>
        </p:nvSpPr>
        <p:spPr>
          <a:xfrm>
            <a:off x="2690847" y="2006619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3B5DD96-40C6-A140-B7A7-B24E77A3CD68}"/>
              </a:ext>
            </a:extLst>
          </p:cNvPr>
          <p:cNvSpPr/>
          <p:nvPr/>
        </p:nvSpPr>
        <p:spPr>
          <a:xfrm>
            <a:off x="7443382" y="3162181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9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B9E9-1076-6F51-378A-AC18DD84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14426"/>
          </a:xfrm>
        </p:spPr>
        <p:txBody>
          <a:bodyPr>
            <a:noAutofit/>
          </a:bodyPr>
          <a:lstStyle/>
          <a:p>
            <a:r>
              <a:rPr lang="en-US" sz="3600" dirty="0"/>
              <a:t>Gartner Magic Quadrant for </a:t>
            </a:r>
            <a:br>
              <a:rPr lang="en-US" sz="3600" dirty="0"/>
            </a:br>
            <a:r>
              <a:rPr lang="en-US" sz="3600" dirty="0"/>
              <a:t>Cloud Infrastructure and Platform Services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F7707B-63AD-BA11-D68A-0FBE47610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025" y="1114426"/>
            <a:ext cx="5362894" cy="55764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B59C-874E-C6C8-F0A5-8AF9A0D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1917C-8CE4-765B-3FD8-FE06DDBD3DFC}"/>
              </a:ext>
            </a:extLst>
          </p:cNvPr>
          <p:cNvSpPr txBox="1"/>
          <p:nvPr/>
        </p:nvSpPr>
        <p:spPr>
          <a:xfrm>
            <a:off x="2707091" y="6581001"/>
            <a:ext cx="6100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https://www.gartner.com/doc/reprints?id=1-271OE4VR&amp;ct=210802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0AB990-BD63-B401-8233-B6A79DEA735B}"/>
              </a:ext>
            </a:extLst>
          </p:cNvPr>
          <p:cNvSpPr txBox="1"/>
          <p:nvPr/>
        </p:nvSpPr>
        <p:spPr>
          <a:xfrm>
            <a:off x="8736347" y="1874427"/>
            <a:ext cx="3384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Amazon Web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2F6C3-1566-4FA3-AB13-6A2B50C08BBC}"/>
              </a:ext>
            </a:extLst>
          </p:cNvPr>
          <p:cNvSpPr txBox="1"/>
          <p:nvPr/>
        </p:nvSpPr>
        <p:spPr>
          <a:xfrm>
            <a:off x="8736348" y="2704804"/>
            <a:ext cx="3384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Microsoft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0E32B-7FF6-D038-C39C-8C3E98A94D69}"/>
              </a:ext>
            </a:extLst>
          </p:cNvPr>
          <p:cNvSpPr txBox="1"/>
          <p:nvPr/>
        </p:nvSpPr>
        <p:spPr>
          <a:xfrm>
            <a:off x="8736346" y="3256222"/>
            <a:ext cx="3384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440378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133061"/>
            <a:ext cx="11279352" cy="545293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EC2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Virtual servers in the cloud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Simple Storage Service (S3)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Scalable storage in the cloud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Aurora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High performance managed relational database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DynamoDB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Managed NoSQL database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RDS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Managed relational database service for MySQL, PostgreSQL, Oracle, SQL Server, and MariaDB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48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133061"/>
            <a:ext cx="11279352" cy="545293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AWS </a:t>
            </a:r>
            <a:r>
              <a:rPr lang="en-US" b="1" dirty="0"/>
              <a:t>Lambda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Run code without thinking about servers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AWS </a:t>
            </a:r>
            <a:r>
              <a:rPr lang="en-US" b="1" dirty="0"/>
              <a:t>Elastic Beanstalk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Run and manage web apps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VPC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Isolated cloud resources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 err="1"/>
              <a:t>Lightsail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Launch and manage virtual private servers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 err="1"/>
              <a:t>SageMaker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Build, train, and deploy machine learning models at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196A8-A2A5-2048-814E-AB9299C9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853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14E232-68AD-D942-8F0A-6BDB6A831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67" y="589609"/>
            <a:ext cx="10664666" cy="60278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D61A5C-8CC8-4848-90EE-3EC3822EB43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45CC0C4-9C7E-7341-8BF1-BEFCCEE9799A}"/>
              </a:ext>
            </a:extLst>
          </p:cNvPr>
          <p:cNvSpPr/>
          <p:nvPr/>
        </p:nvSpPr>
        <p:spPr>
          <a:xfrm>
            <a:off x="655983" y="4834680"/>
            <a:ext cx="7590550" cy="1630370"/>
          </a:xfrm>
          <a:prstGeom prst="roundRect">
            <a:avLst>
              <a:gd name="adj" fmla="val 63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370BEE-58E4-3240-AC8A-90B8806F39B1}"/>
              </a:ext>
            </a:extLst>
          </p:cNvPr>
          <p:cNvSpPr/>
          <p:nvPr/>
        </p:nvSpPr>
        <p:spPr>
          <a:xfrm>
            <a:off x="655983" y="2624667"/>
            <a:ext cx="4271617" cy="2120952"/>
          </a:xfrm>
          <a:prstGeom prst="roundRect">
            <a:avLst>
              <a:gd name="adj" fmla="val 487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324FF-6D98-F049-86C5-14CABEAD292D}"/>
              </a:ext>
            </a:extLst>
          </p:cNvPr>
          <p:cNvSpPr txBox="1"/>
          <p:nvPr/>
        </p:nvSpPr>
        <p:spPr>
          <a:xfrm>
            <a:off x="2200304" y="3942129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618DF-6368-F641-945B-411FA2FA79C7}"/>
              </a:ext>
            </a:extLst>
          </p:cNvPr>
          <p:cNvSpPr txBox="1"/>
          <p:nvPr/>
        </p:nvSpPr>
        <p:spPr>
          <a:xfrm>
            <a:off x="2261264" y="5809605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CLF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679E7-D0D0-4845-BF2C-08E832AE7A6E}"/>
              </a:ext>
            </a:extLst>
          </p:cNvPr>
          <p:cNvSpPr txBox="1"/>
          <p:nvPr/>
        </p:nvSpPr>
        <p:spPr>
          <a:xfrm>
            <a:off x="0" y="5142138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FA240-1C0A-654F-BE1F-6607EFFCB053}"/>
              </a:ext>
            </a:extLst>
          </p:cNvPr>
          <p:cNvSpPr txBox="1"/>
          <p:nvPr/>
        </p:nvSpPr>
        <p:spPr>
          <a:xfrm>
            <a:off x="-39756" y="3388131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64799CB-9305-A942-B96C-A9846E0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626" y="6480313"/>
            <a:ext cx="2743200" cy="274302"/>
          </a:xfrm>
        </p:spPr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16BF55-FA58-DD43-B804-B9FB97216C73}"/>
              </a:ext>
            </a:extLst>
          </p:cNvPr>
          <p:cNvSpPr txBox="1"/>
          <p:nvPr/>
        </p:nvSpPr>
        <p:spPr>
          <a:xfrm>
            <a:off x="773059" y="55633"/>
            <a:ext cx="10655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232F3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Available AWS Certifications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D191CF-4A09-2048-BAB4-36CF17E9B546}"/>
              </a:ext>
            </a:extLst>
          </p:cNvPr>
          <p:cNvSpPr/>
          <p:nvPr/>
        </p:nvSpPr>
        <p:spPr>
          <a:xfrm>
            <a:off x="655983" y="686708"/>
            <a:ext cx="4271617" cy="1848898"/>
          </a:xfrm>
          <a:prstGeom prst="roundRect">
            <a:avLst>
              <a:gd name="adj" fmla="val 487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416FBA-E5A1-8544-8DEB-B165BF809A26}"/>
              </a:ext>
            </a:extLst>
          </p:cNvPr>
          <p:cNvSpPr txBox="1"/>
          <p:nvPr/>
        </p:nvSpPr>
        <p:spPr>
          <a:xfrm>
            <a:off x="-39756" y="1176856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D8184-6929-1547-A592-07B99D961036}"/>
              </a:ext>
            </a:extLst>
          </p:cNvPr>
          <p:cNvSpPr txBox="1"/>
          <p:nvPr/>
        </p:nvSpPr>
        <p:spPr>
          <a:xfrm>
            <a:off x="2200304" y="1957870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SAP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7C758FB-D9A2-AD22-F402-368696B3888C}"/>
              </a:ext>
            </a:extLst>
          </p:cNvPr>
          <p:cNvSpPr/>
          <p:nvPr/>
        </p:nvSpPr>
        <p:spPr>
          <a:xfrm>
            <a:off x="9991696" y="2022037"/>
            <a:ext cx="1436638" cy="3047267"/>
          </a:xfrm>
          <a:prstGeom prst="roundRect">
            <a:avLst>
              <a:gd name="adj" fmla="val 63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D7071E-AD18-C727-B40F-9E4B3195B46F}"/>
              </a:ext>
            </a:extLst>
          </p:cNvPr>
          <p:cNvSpPr txBox="1"/>
          <p:nvPr/>
        </p:nvSpPr>
        <p:spPr>
          <a:xfrm>
            <a:off x="11428333" y="2535606"/>
            <a:ext cx="746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5B5C12-6DE0-F28C-6289-34B47D53829A}"/>
              </a:ext>
            </a:extLst>
          </p:cNvPr>
          <p:cNvSpPr txBox="1"/>
          <p:nvPr/>
        </p:nvSpPr>
        <p:spPr>
          <a:xfrm>
            <a:off x="11412454" y="3968034"/>
            <a:ext cx="7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24650236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47A38-51CB-CB40-A1D0-6894BB3CF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20" y="664329"/>
            <a:ext cx="10718285" cy="5915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D61A5C-8CC8-4848-90EE-3EC3822EB43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45CC0C4-9C7E-7341-8BF1-BEFCCEE9799A}"/>
              </a:ext>
            </a:extLst>
          </p:cNvPr>
          <p:cNvSpPr/>
          <p:nvPr/>
        </p:nvSpPr>
        <p:spPr>
          <a:xfrm>
            <a:off x="655983" y="4834680"/>
            <a:ext cx="7590550" cy="1630370"/>
          </a:xfrm>
          <a:prstGeom prst="roundRect">
            <a:avLst>
              <a:gd name="adj" fmla="val 63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370BEE-58E4-3240-AC8A-90B8806F39B1}"/>
              </a:ext>
            </a:extLst>
          </p:cNvPr>
          <p:cNvSpPr/>
          <p:nvPr/>
        </p:nvSpPr>
        <p:spPr>
          <a:xfrm>
            <a:off x="655983" y="2624667"/>
            <a:ext cx="4271617" cy="2120952"/>
          </a:xfrm>
          <a:prstGeom prst="roundRect">
            <a:avLst>
              <a:gd name="adj" fmla="val 487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324FF-6D98-F049-86C5-14CABEAD292D}"/>
              </a:ext>
            </a:extLst>
          </p:cNvPr>
          <p:cNvSpPr txBox="1"/>
          <p:nvPr/>
        </p:nvSpPr>
        <p:spPr>
          <a:xfrm>
            <a:off x="2200304" y="3942129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618DF-6368-F641-945B-411FA2FA79C7}"/>
              </a:ext>
            </a:extLst>
          </p:cNvPr>
          <p:cNvSpPr txBox="1"/>
          <p:nvPr/>
        </p:nvSpPr>
        <p:spPr>
          <a:xfrm>
            <a:off x="2261264" y="5809605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CLF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679E7-D0D0-4845-BF2C-08E832AE7A6E}"/>
              </a:ext>
            </a:extLst>
          </p:cNvPr>
          <p:cNvSpPr txBox="1"/>
          <p:nvPr/>
        </p:nvSpPr>
        <p:spPr>
          <a:xfrm>
            <a:off x="0" y="5142138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FA240-1C0A-654F-BE1F-6607EFFCB053}"/>
              </a:ext>
            </a:extLst>
          </p:cNvPr>
          <p:cNvSpPr txBox="1"/>
          <p:nvPr/>
        </p:nvSpPr>
        <p:spPr>
          <a:xfrm>
            <a:off x="-39756" y="3388131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64799CB-9305-A942-B96C-A9846E0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626" y="6480313"/>
            <a:ext cx="2743200" cy="274302"/>
          </a:xfrm>
        </p:spPr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16BF55-FA58-DD43-B804-B9FB97216C73}"/>
              </a:ext>
            </a:extLst>
          </p:cNvPr>
          <p:cNvSpPr txBox="1"/>
          <p:nvPr/>
        </p:nvSpPr>
        <p:spPr>
          <a:xfrm>
            <a:off x="773059" y="55633"/>
            <a:ext cx="10655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232F3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Available AWS Certifications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D191CF-4A09-2048-BAB4-36CF17E9B546}"/>
              </a:ext>
            </a:extLst>
          </p:cNvPr>
          <p:cNvSpPr/>
          <p:nvPr/>
        </p:nvSpPr>
        <p:spPr>
          <a:xfrm>
            <a:off x="655983" y="686708"/>
            <a:ext cx="4271617" cy="1848898"/>
          </a:xfrm>
          <a:prstGeom prst="roundRect">
            <a:avLst>
              <a:gd name="adj" fmla="val 487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416FBA-E5A1-8544-8DEB-B165BF809A26}"/>
              </a:ext>
            </a:extLst>
          </p:cNvPr>
          <p:cNvSpPr txBox="1"/>
          <p:nvPr/>
        </p:nvSpPr>
        <p:spPr>
          <a:xfrm>
            <a:off x="-39756" y="1176856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D8184-6929-1547-A592-07B99D961036}"/>
              </a:ext>
            </a:extLst>
          </p:cNvPr>
          <p:cNvSpPr txBox="1"/>
          <p:nvPr/>
        </p:nvSpPr>
        <p:spPr>
          <a:xfrm>
            <a:off x="2200304" y="1957870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SAP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6EDB8D3-5D95-4408-51D8-040B07493C8F}"/>
              </a:ext>
            </a:extLst>
          </p:cNvPr>
          <p:cNvSpPr/>
          <p:nvPr/>
        </p:nvSpPr>
        <p:spPr>
          <a:xfrm>
            <a:off x="9991696" y="1749323"/>
            <a:ext cx="1436638" cy="3047267"/>
          </a:xfrm>
          <a:prstGeom prst="roundRect">
            <a:avLst>
              <a:gd name="adj" fmla="val 634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B4121A-0552-100A-C616-D137712CA452}"/>
              </a:ext>
            </a:extLst>
          </p:cNvPr>
          <p:cNvSpPr txBox="1"/>
          <p:nvPr/>
        </p:nvSpPr>
        <p:spPr>
          <a:xfrm>
            <a:off x="11428333" y="2262892"/>
            <a:ext cx="746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5BB465-FD16-8B2B-0E59-C08FE56FE7A0}"/>
              </a:ext>
            </a:extLst>
          </p:cNvPr>
          <p:cNvSpPr txBox="1"/>
          <p:nvPr/>
        </p:nvSpPr>
        <p:spPr>
          <a:xfrm>
            <a:off x="11412454" y="3695320"/>
            <a:ext cx="7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36873681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98281-338C-554B-BE70-D5637404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317A0-342C-0C43-986D-D3172654FDBC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https://aws.amazon.com/certification/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A86A4-C9DB-2E4F-93DB-A46FD81FA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119" y="794674"/>
            <a:ext cx="8489761" cy="577589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7037E9-FBE5-8547-9DE1-9DB6A272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706" y="32352"/>
            <a:ext cx="8072588" cy="74202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9D642F-B923-F44B-A7F4-AC1A99545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3" y="76248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433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98281-338C-554B-BE70-D5637404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317A0-342C-0C43-986D-D3172654FDBC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https://aws.amazon.com/certification/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65ECE-7422-BB40-BF80-7116017DD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96" y="726947"/>
            <a:ext cx="9549574" cy="58352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0FCC77-F089-8045-B3FB-37F11C6A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706" y="32352"/>
            <a:ext cx="8072588" cy="74202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08E9F5-8B1B-5C44-8B82-5A4817D92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3" y="76248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28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BF11A3-943B-D34B-A24F-0EB4FDE16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194" y="1100708"/>
            <a:ext cx="9699964" cy="541064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EBEA96-E7FE-C642-82CA-3F5B212686FC}"/>
              </a:ext>
            </a:extLst>
          </p:cNvPr>
          <p:cNvSpPr/>
          <p:nvPr/>
        </p:nvSpPr>
        <p:spPr>
          <a:xfrm>
            <a:off x="1329194" y="4974742"/>
            <a:ext cx="6855461" cy="1510137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075158-6BCF-3D42-9A36-862043DC6C96}"/>
              </a:ext>
            </a:extLst>
          </p:cNvPr>
          <p:cNvSpPr/>
          <p:nvPr/>
        </p:nvSpPr>
        <p:spPr>
          <a:xfrm>
            <a:off x="1329194" y="2929345"/>
            <a:ext cx="3852923" cy="202556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84221-1BAF-1D4A-AED0-B119F23AA36F}"/>
              </a:ext>
            </a:extLst>
          </p:cNvPr>
          <p:cNvSpPr txBox="1"/>
          <p:nvPr/>
        </p:nvSpPr>
        <p:spPr>
          <a:xfrm>
            <a:off x="1387200" y="4072187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E0A46F-DE1D-7A45-8083-5C5CF3E803A9}"/>
              </a:ext>
            </a:extLst>
          </p:cNvPr>
          <p:cNvSpPr txBox="1"/>
          <p:nvPr/>
        </p:nvSpPr>
        <p:spPr>
          <a:xfrm>
            <a:off x="1448160" y="5860151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CLF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48EDAC-3951-5B4A-AD94-FBA5B6ADEBD5}"/>
              </a:ext>
            </a:extLst>
          </p:cNvPr>
          <p:cNvSpPr txBox="1"/>
          <p:nvPr/>
        </p:nvSpPr>
        <p:spPr>
          <a:xfrm>
            <a:off x="569599" y="5599334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A37C2-67B3-DB4E-A3B5-E8C34D721C43}"/>
              </a:ext>
            </a:extLst>
          </p:cNvPr>
          <p:cNvSpPr txBox="1"/>
          <p:nvPr/>
        </p:nvSpPr>
        <p:spPr>
          <a:xfrm>
            <a:off x="529843" y="3986003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47883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66E97-85DE-D642-97D8-A0DF30BD6E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146" r="28862"/>
          <a:stretch/>
        </p:blipFill>
        <p:spPr>
          <a:xfrm>
            <a:off x="762034" y="4896092"/>
            <a:ext cx="6900407" cy="1615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DFC57-EE00-1145-B7C3-B77F50C91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599" y="946494"/>
            <a:ext cx="4150647" cy="556485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A34F36E-3171-844C-9FA2-C2C41F126D14}"/>
              </a:ext>
            </a:extLst>
          </p:cNvPr>
          <p:cNvSpPr/>
          <p:nvPr/>
        </p:nvSpPr>
        <p:spPr>
          <a:xfrm>
            <a:off x="762034" y="4920191"/>
            <a:ext cx="6855461" cy="1510137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127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716B1-85C1-B84E-924A-5CFC78339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750" y="949119"/>
            <a:ext cx="4257051" cy="5442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E64B7A-5B31-A04C-86E8-51EC0A3661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92" r="28862" b="29640"/>
          <a:stretch/>
        </p:blipFill>
        <p:spPr>
          <a:xfrm>
            <a:off x="762034" y="2939970"/>
            <a:ext cx="6900407" cy="196769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F8AF56-DD67-E64A-8F3F-57998841EC06}"/>
              </a:ext>
            </a:extLst>
          </p:cNvPr>
          <p:cNvSpPr/>
          <p:nvPr/>
        </p:nvSpPr>
        <p:spPr>
          <a:xfrm>
            <a:off x="762034" y="2915479"/>
            <a:ext cx="6855461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55AD5A8-8E56-F648-BA77-0A89CACF9FF6}"/>
              </a:ext>
            </a:extLst>
          </p:cNvPr>
          <p:cNvSpPr/>
          <p:nvPr/>
        </p:nvSpPr>
        <p:spPr>
          <a:xfrm>
            <a:off x="3135088" y="2923641"/>
            <a:ext cx="1458686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921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D2715-287F-8041-B66F-E8B669D23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140" y="937544"/>
            <a:ext cx="4114661" cy="5399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71793-BE18-F241-959F-84B0771D58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99" r="29337" b="67719"/>
          <a:stretch/>
        </p:blipFill>
        <p:spPr>
          <a:xfrm>
            <a:off x="762034" y="1111594"/>
            <a:ext cx="6854107" cy="173577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EC2F4EC-8A1A-E446-8A82-B713989704BC}"/>
              </a:ext>
            </a:extLst>
          </p:cNvPr>
          <p:cNvSpPr/>
          <p:nvPr/>
        </p:nvSpPr>
        <p:spPr>
          <a:xfrm>
            <a:off x="760680" y="1111594"/>
            <a:ext cx="6855461" cy="173577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A5020E3-13EA-3849-A0D1-95899BB16D0F}"/>
              </a:ext>
            </a:extLst>
          </p:cNvPr>
          <p:cNvSpPr/>
          <p:nvPr/>
        </p:nvSpPr>
        <p:spPr>
          <a:xfrm>
            <a:off x="3151778" y="1111594"/>
            <a:ext cx="1458686" cy="173577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20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Software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4E86622-7958-454E-A564-9F8F03167032}"/>
              </a:ext>
            </a:extLst>
          </p:cNvPr>
          <p:cNvSpPr/>
          <p:nvPr/>
        </p:nvSpPr>
        <p:spPr>
          <a:xfrm>
            <a:off x="4295800" y="3647865"/>
            <a:ext cx="5472608" cy="208823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855" h="3000128">
                <a:moveTo>
                  <a:pt x="805054" y="1391247"/>
                </a:moveTo>
                <a:cubicBezTo>
                  <a:pt x="261044" y="1267784"/>
                  <a:pt x="-641781" y="2544857"/>
                  <a:pt x="700882" y="3000128"/>
                </a:cubicBezTo>
                <a:lnTo>
                  <a:pt x="4601550" y="2965404"/>
                </a:lnTo>
                <a:cubicBezTo>
                  <a:pt x="5558390" y="2826509"/>
                  <a:pt x="5415636" y="1344948"/>
                  <a:pt x="4242735" y="1368098"/>
                </a:cubicBezTo>
                <a:cubicBezTo>
                  <a:pt x="4397064" y="785505"/>
                  <a:pt x="3648569" y="-5432"/>
                  <a:pt x="2761176" y="592594"/>
                </a:cubicBezTo>
                <a:cubicBezTo>
                  <a:pt x="2155434" y="-425977"/>
                  <a:pt x="484822" y="-113462"/>
                  <a:pt x="805054" y="139124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Cloud Infrastructure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5362C-4E30-F145-BB0F-0B69EF4C91A7}"/>
              </a:ext>
            </a:extLst>
          </p:cNvPr>
          <p:cNvSpPr txBox="1"/>
          <p:nvPr/>
        </p:nvSpPr>
        <p:spPr>
          <a:xfrm>
            <a:off x="1581557" y="4616481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F91EB-D624-2446-AD23-6D01AA0714CF}"/>
              </a:ext>
            </a:extLst>
          </p:cNvPr>
          <p:cNvSpPr txBox="1"/>
          <p:nvPr/>
        </p:nvSpPr>
        <p:spPr>
          <a:xfrm>
            <a:off x="1693640" y="3153037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E7849-E569-CD46-8B92-BAB959CC73C3}"/>
              </a:ext>
            </a:extLst>
          </p:cNvPr>
          <p:cNvSpPr txBox="1"/>
          <p:nvPr/>
        </p:nvSpPr>
        <p:spPr>
          <a:xfrm>
            <a:off x="1613489" y="1616637"/>
            <a:ext cx="2900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customers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665BFB-0A2B-B047-88B1-DA119784E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912" y="3068961"/>
            <a:ext cx="3600400" cy="1010953"/>
          </a:xfrm>
          <a:prstGeom prst="roundRect">
            <a:avLst>
              <a:gd name="adj" fmla="val 3899"/>
            </a:avLst>
          </a:prstGeom>
          <a:solidFill>
            <a:srgbClr val="FFD579"/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services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4F6028-7812-9D4E-A2EA-F4CDF698A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856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8056D21-C9B0-B14E-9675-C61925BC3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959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466D557-6D52-484C-9CFE-7EADCE740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062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329F139-09C1-734F-9FC8-CBBBE12E2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165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DF86182-66D3-1143-9BDE-355D142D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268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E23D12-AFCD-0643-9A4E-60794D7DA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0369" y="1868642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37ABD4-F3E9-BA40-AFCE-AD81673F63DE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051885" y="2348880"/>
            <a:ext cx="560075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627AAA-91B9-6041-BB30-65344C24D7C8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5863987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64A022-AB40-074C-A6A9-D07A4717667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676090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999A84-5BC6-5248-B138-E4606EDD96A9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488193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3CB9CB-3FE5-B74E-BCCF-FA2B4F2BC8F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8048268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0FD8E9-89DD-2248-B722-D95B4328CDCB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8499475" y="2348880"/>
            <a:ext cx="612922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0234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D4267-117B-9A47-A3EF-3A661495E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780" y="1115514"/>
            <a:ext cx="4196466" cy="5256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1B0F74-0477-9B47-B640-EE9799F57C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92" r="28862" b="29640"/>
          <a:stretch/>
        </p:blipFill>
        <p:spPr>
          <a:xfrm>
            <a:off x="762034" y="2939970"/>
            <a:ext cx="6900407" cy="196769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452EEB7-8579-F440-8A14-C208D2FDBE11}"/>
              </a:ext>
            </a:extLst>
          </p:cNvPr>
          <p:cNvSpPr/>
          <p:nvPr/>
        </p:nvSpPr>
        <p:spPr>
          <a:xfrm>
            <a:off x="762034" y="2915479"/>
            <a:ext cx="6855461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CCE81A-F761-1841-9BA1-5C92A5E33D6C}"/>
              </a:ext>
            </a:extLst>
          </p:cNvPr>
          <p:cNvSpPr/>
          <p:nvPr/>
        </p:nvSpPr>
        <p:spPr>
          <a:xfrm>
            <a:off x="4637314" y="2923641"/>
            <a:ext cx="1458686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45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DBFCC-81B8-0247-8D84-AF4F37459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286" y="915758"/>
            <a:ext cx="4334960" cy="552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15B642-1F96-344E-9D19-2C779FBF2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92" r="28862" b="29640"/>
          <a:stretch/>
        </p:blipFill>
        <p:spPr>
          <a:xfrm>
            <a:off x="762034" y="2939970"/>
            <a:ext cx="6900407" cy="196769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E41BC71-3508-0143-A346-9153E40C9B3C}"/>
              </a:ext>
            </a:extLst>
          </p:cNvPr>
          <p:cNvSpPr/>
          <p:nvPr/>
        </p:nvSpPr>
        <p:spPr>
          <a:xfrm>
            <a:off x="762034" y="2915479"/>
            <a:ext cx="6855461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B8BC6A-3020-9C4C-BCA0-09B308C80E48}"/>
              </a:ext>
            </a:extLst>
          </p:cNvPr>
          <p:cNvSpPr/>
          <p:nvPr/>
        </p:nvSpPr>
        <p:spPr>
          <a:xfrm>
            <a:off x="6155869" y="2923641"/>
            <a:ext cx="1458686" cy="196769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93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6F4A9-730A-184D-A14A-282DAD1A3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400" y="904716"/>
            <a:ext cx="4263401" cy="5506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1E2D5-BDD9-8641-AA46-B910B9F8A0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99" r="29337" b="67719"/>
          <a:stretch/>
        </p:blipFill>
        <p:spPr>
          <a:xfrm>
            <a:off x="762034" y="1111594"/>
            <a:ext cx="6854107" cy="173577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3080343-7FD1-884A-99EB-C66C2E5700E0}"/>
              </a:ext>
            </a:extLst>
          </p:cNvPr>
          <p:cNvSpPr/>
          <p:nvPr/>
        </p:nvSpPr>
        <p:spPr>
          <a:xfrm>
            <a:off x="760680" y="1111594"/>
            <a:ext cx="6855461" cy="173577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95C0773-4CC8-9345-84A5-AB4CC4B78255}"/>
              </a:ext>
            </a:extLst>
          </p:cNvPr>
          <p:cNvSpPr/>
          <p:nvPr/>
        </p:nvSpPr>
        <p:spPr>
          <a:xfrm>
            <a:off x="4637313" y="1111594"/>
            <a:ext cx="2978827" cy="173577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417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A85-8C8E-EE43-B1FD-E40CA62A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2"/>
            <a:ext cx="10515600" cy="1083162"/>
          </a:xfrm>
        </p:spPr>
        <p:txBody>
          <a:bodyPr/>
          <a:lstStyle/>
          <a:p>
            <a:r>
              <a:rPr lang="en-US" dirty="0">
                <a:latin typeface="+mn-lt"/>
              </a:rPr>
              <a:t>AWS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59285-C812-1842-91CB-E09C3AB9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CEA24-093D-884A-9E05-DC2B7D69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550EA9-9AE0-CD45-8278-81502393A03A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D6282-120F-8F42-87A9-BD4D353AE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195" y="960694"/>
            <a:ext cx="4257051" cy="5407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F9A569-7E80-F345-83D3-0023C337D4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35" t="272" r="-132" b="-1"/>
          <a:stretch/>
        </p:blipFill>
        <p:spPr>
          <a:xfrm>
            <a:off x="4284101" y="966418"/>
            <a:ext cx="2812648" cy="539583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675D35-2BB0-854D-ADF9-A9349CA660B0}"/>
              </a:ext>
            </a:extLst>
          </p:cNvPr>
          <p:cNvSpPr/>
          <p:nvPr/>
        </p:nvSpPr>
        <p:spPr>
          <a:xfrm>
            <a:off x="4284101" y="960694"/>
            <a:ext cx="3332040" cy="555065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182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Certified Cloud Practitioner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105" y="1538275"/>
            <a:ext cx="6899590" cy="4862526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b="0" dirty="0"/>
              <a:t>Level: </a:t>
            </a:r>
            <a:r>
              <a:rPr lang="en-US" sz="2800" dirty="0"/>
              <a:t>Foundational</a:t>
            </a:r>
          </a:p>
          <a:p>
            <a:pPr marL="320040" indent="-320040"/>
            <a:r>
              <a:rPr lang="en-US" sz="2800" b="0" dirty="0"/>
              <a:t>Length: </a:t>
            </a:r>
            <a:r>
              <a:rPr lang="en-US" sz="2800" dirty="0"/>
              <a:t>90 minutes </a:t>
            </a:r>
            <a:r>
              <a:rPr lang="en-US" sz="2800" b="0" dirty="0"/>
              <a:t>to complete the exam</a:t>
            </a:r>
          </a:p>
          <a:p>
            <a:pPr marL="320040" indent="-320040"/>
            <a:r>
              <a:rPr lang="en-US" sz="2800" b="0" dirty="0"/>
              <a:t>Cost: </a:t>
            </a:r>
            <a:r>
              <a:rPr lang="en-US" sz="2800" dirty="0"/>
              <a:t>100 USD</a:t>
            </a:r>
          </a:p>
          <a:p>
            <a:pPr marL="320040" indent="-320040"/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</a:t>
            </a:r>
            <a:br>
              <a:rPr lang="en-US" sz="2800" b="0" dirty="0"/>
            </a:br>
            <a:r>
              <a:rPr lang="en-US" sz="2800" b="0" dirty="0"/>
              <a:t>either multiple choice or multiple response</a:t>
            </a:r>
          </a:p>
          <a:p>
            <a:pPr marL="320040" indent="-320040"/>
            <a:r>
              <a:rPr lang="en-US" sz="2800" b="0" dirty="0"/>
              <a:t>Delivery method: </a:t>
            </a:r>
            <a:r>
              <a:rPr lang="en-US" sz="2800" dirty="0"/>
              <a:t>Pearson VUE</a:t>
            </a:r>
            <a:r>
              <a:rPr lang="en-US" sz="2800" b="0" dirty="0"/>
              <a:t> and PSI; testing center or online proctored exam</a:t>
            </a:r>
          </a:p>
          <a:p>
            <a:pPr marL="320040" indent="-320040"/>
            <a:endParaRPr lang="en-US" sz="2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463EC-152A-F649-B0A4-4E728737D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7" y="1329743"/>
            <a:ext cx="5071057" cy="5071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7FF311-901C-BC40-B384-957670A5D4F2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https://aws.amazon.com/certification/certified-cloud-practitioner/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9053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Solutions Architect – Associate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105" y="1538275"/>
            <a:ext cx="6899590" cy="4862526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b="0" dirty="0"/>
              <a:t>Level: </a:t>
            </a:r>
            <a:r>
              <a:rPr lang="en-US" sz="2800" dirty="0"/>
              <a:t>Associate</a:t>
            </a:r>
          </a:p>
          <a:p>
            <a:pPr marL="320040" indent="-320040"/>
            <a:r>
              <a:rPr lang="en-US" sz="2800" b="0" dirty="0"/>
              <a:t>Length: </a:t>
            </a:r>
            <a:r>
              <a:rPr lang="en-US" sz="2800" dirty="0"/>
              <a:t>130 minutes </a:t>
            </a:r>
            <a:r>
              <a:rPr lang="en-US" sz="2800" b="0" dirty="0"/>
              <a:t>to complete the exam</a:t>
            </a:r>
          </a:p>
          <a:p>
            <a:pPr marL="320040" indent="-320040"/>
            <a:r>
              <a:rPr lang="en-US" sz="2800" b="0" dirty="0"/>
              <a:t>Cost: </a:t>
            </a:r>
            <a:r>
              <a:rPr lang="en-US" sz="2800" dirty="0"/>
              <a:t>150 USD</a:t>
            </a:r>
          </a:p>
          <a:p>
            <a:pPr marL="320040" indent="-320040"/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</a:t>
            </a:r>
            <a:br>
              <a:rPr lang="en-US" sz="2800" b="0" dirty="0"/>
            </a:br>
            <a:r>
              <a:rPr lang="en-US" sz="2800" b="0" dirty="0"/>
              <a:t>either multiple choice or multiple response</a:t>
            </a:r>
          </a:p>
          <a:p>
            <a:pPr marL="320040" indent="-320040"/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https://aws.amazon.com/certification/certified-solutions-architect-associate/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E487FE-22DE-9249-8CC9-41EA00912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4" y="1329744"/>
            <a:ext cx="4902741" cy="490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503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</a:t>
            </a:r>
            <a:r>
              <a:rPr lang="en-US" dirty="0" err="1"/>
              <a:t>SysOps</a:t>
            </a:r>
            <a:r>
              <a:rPr lang="en-US" dirty="0"/>
              <a:t> Administrator - Associate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https://aws.amazon.com/certification/certified-sysops-admin-associate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6CBF2-6536-3C4B-87AE-A5EA361FB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1357"/>
            <a:ext cx="4961105" cy="496110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99C5EA-2550-1648-B425-E37E75011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105" y="1538275"/>
            <a:ext cx="6899590" cy="4862526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b="0" dirty="0"/>
              <a:t>Level: </a:t>
            </a:r>
            <a:r>
              <a:rPr lang="en-US" sz="2800" dirty="0"/>
              <a:t>Associate</a:t>
            </a:r>
          </a:p>
          <a:p>
            <a:pPr marL="320040" indent="-320040"/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pPr marL="320040" indent="-320040"/>
            <a:r>
              <a:rPr lang="en-US" sz="2800" b="0" dirty="0"/>
              <a:t>Cost: </a:t>
            </a:r>
            <a:r>
              <a:rPr lang="en-US" sz="2800" dirty="0"/>
              <a:t>150 USD</a:t>
            </a:r>
          </a:p>
          <a:p>
            <a:pPr marL="320040" indent="-320040"/>
            <a:r>
              <a:rPr lang="en-US" sz="2800" b="0" dirty="0"/>
              <a:t>Format: </a:t>
            </a:r>
            <a:r>
              <a:rPr lang="en-US" sz="2800" dirty="0"/>
              <a:t>65 scoring </a:t>
            </a:r>
            <a:r>
              <a:rPr lang="en-US" sz="2800" b="0" dirty="0"/>
              <a:t>opportunities that may be multiple choice, multiple response, or exam lab</a:t>
            </a:r>
          </a:p>
          <a:p>
            <a:pPr marL="320040" indent="-320040"/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</p:spTree>
    <p:extLst>
      <p:ext uri="{BB962C8B-B14F-4D97-AF65-F5344CB8AC3E}">
        <p14:creationId xmlns:p14="http://schemas.microsoft.com/office/powerpoint/2010/main" val="27383308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Solutions Architect – Associate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https://aws.amazon.com/certification/certified-developer-associate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F3A2AD-FA51-CE4B-9302-41EB09B4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69958"/>
            <a:ext cx="4961105" cy="496110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4C3874-01C7-0E4F-930F-2A29B82F9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105" y="1538275"/>
            <a:ext cx="6899590" cy="4862526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b="0" dirty="0"/>
              <a:t>Level: </a:t>
            </a:r>
            <a:r>
              <a:rPr lang="en-US" sz="2800" dirty="0"/>
              <a:t>Associate</a:t>
            </a:r>
          </a:p>
          <a:p>
            <a:pPr marL="320040" indent="-320040"/>
            <a:r>
              <a:rPr lang="en-US" sz="2800" b="0" dirty="0"/>
              <a:t>Length: </a:t>
            </a:r>
            <a:r>
              <a:rPr lang="en-US" sz="2800" dirty="0"/>
              <a:t>130 minutes </a:t>
            </a:r>
            <a:r>
              <a:rPr lang="en-US" sz="2800" b="0" dirty="0"/>
              <a:t>to complete the exam</a:t>
            </a:r>
          </a:p>
          <a:p>
            <a:pPr marL="320040" indent="-320040"/>
            <a:r>
              <a:rPr lang="en-US" sz="2800" b="0" dirty="0"/>
              <a:t>Cost: </a:t>
            </a:r>
            <a:r>
              <a:rPr lang="en-US" sz="2800" dirty="0"/>
              <a:t>150 USD</a:t>
            </a:r>
          </a:p>
          <a:p>
            <a:pPr marL="320040" indent="-320040"/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</a:t>
            </a:r>
            <a:br>
              <a:rPr lang="en-US" sz="2800" b="0" dirty="0"/>
            </a:br>
            <a:r>
              <a:rPr lang="en-US" sz="2800" b="0" dirty="0"/>
              <a:t>either multiple choice or multiple response</a:t>
            </a:r>
          </a:p>
          <a:p>
            <a:pPr marL="320040" indent="-320040"/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</p:spTree>
    <p:extLst>
      <p:ext uri="{BB962C8B-B14F-4D97-AF65-F5344CB8AC3E}">
        <p14:creationId xmlns:p14="http://schemas.microsoft.com/office/powerpoint/2010/main" val="3056424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Solutions Architect - Professional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Professional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75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https://aws.amazon.com/certification/certified-solutions-architect-professional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F03ECB-AD41-4140-B64F-0C71FD7F5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6" y="1369959"/>
            <a:ext cx="4753844" cy="47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625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DevOps Engineer - Professional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https://aws.amazon.com/certification/certified-devops-engineer-professional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8EAE0E-876A-D64D-8F0B-CDE77BF6F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2" y="1189759"/>
            <a:ext cx="4955429" cy="495542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C040895-7AFD-6748-8766-305BDF8C8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Professional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75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</p:spTree>
    <p:extLst>
      <p:ext uri="{BB962C8B-B14F-4D97-AF65-F5344CB8AC3E}">
        <p14:creationId xmlns:p14="http://schemas.microsoft.com/office/powerpoint/2010/main" val="2583389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FC4CF-2B82-DF4C-B073-207CB4B8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924" y="114414"/>
            <a:ext cx="8718161" cy="7971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Multi-tier client-server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06B33-FAF4-354F-8222-6235EE5A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A2F476-FB37-734B-87FF-2499BFB0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3DDC8C0-1B89-6942-95B9-32F1F15FF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1484785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1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14229A8-EFCE-4B46-A499-A8D9D7A4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2846169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D4B456-B61A-FD49-9F34-3ED09BA50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4125627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43EF1C-F855-2D47-B5FF-355CBDABC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5418912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E7D060-4D5F-BF46-A243-CFD28C2601D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431705" y="1821977"/>
            <a:ext cx="835897" cy="169857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E66E3E7-EDF4-C04C-B60C-0FC6D7CDA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3465753"/>
            <a:ext cx="1584176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6E72E19-A547-4B42-A90C-9E4F91B9C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32" y="3465753"/>
            <a:ext cx="1872208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6421BB7-447C-3B43-BADA-AD842BD72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296" y="3465753"/>
            <a:ext cx="1517360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Database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26BD55-99DA-1948-A121-F28E148B2B3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431704" y="3183362"/>
            <a:ext cx="864096" cy="60567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2BD0A2-9D85-F84D-ADE0-813BDDCB0F3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431704" y="3961646"/>
            <a:ext cx="864096" cy="5143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2A9B62-8AE1-9642-B085-D9AC662D4729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31705" y="4258620"/>
            <a:ext cx="835897" cy="14974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451DCD-E231-C140-9674-B00637A861A9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5879976" y="3961646"/>
            <a:ext cx="50405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029525-8325-6948-9242-A1B9C5984EC9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8256240" y="3961646"/>
            <a:ext cx="50405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581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Certified Security -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Specialty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170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https://aws.amazon.com/certification/certified-security-specialty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32046-2CD3-1244-80EB-7F304E924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37" y="1525845"/>
            <a:ext cx="4712761" cy="47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920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Certified Database -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Specialty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https://aws.amazon.com/certification/certified-database-specialty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B8B949-C34B-0A47-B535-D532C000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1241855"/>
            <a:ext cx="4881948" cy="488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335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Certified Machine Learning –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Specialty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https://aws.amazon.com/certification/certified-machine-learning-specialty/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7ECAD-55DD-B440-8398-A7A06501E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1366747"/>
            <a:ext cx="4890110" cy="48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715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Certified Data Analytics -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Specialty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180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https://aws.amazon.com/certification/certified-data-analytics-specialty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7EA6DB-25E0-C84A-A5EC-DC8753F34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62" y="1369959"/>
            <a:ext cx="4890110" cy="48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574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Certified Advanced Networking -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14EF-8D52-3641-A3B2-8E7B03D3E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339" y="1510691"/>
            <a:ext cx="6745356" cy="4890110"/>
          </a:xfrm>
        </p:spPr>
        <p:txBody>
          <a:bodyPr>
            <a:noAutofit/>
          </a:bodyPr>
          <a:lstStyle/>
          <a:p>
            <a:r>
              <a:rPr lang="en-US" sz="2800" b="0" dirty="0"/>
              <a:t>Level: </a:t>
            </a:r>
            <a:r>
              <a:rPr lang="en-US" sz="2800" dirty="0"/>
              <a:t>Specialty</a:t>
            </a:r>
          </a:p>
          <a:p>
            <a:r>
              <a:rPr lang="en-US" sz="2800" b="0" dirty="0"/>
              <a:t>Length: </a:t>
            </a:r>
            <a:r>
              <a:rPr lang="en-US" sz="2800" dirty="0"/>
              <a:t>170 minutes </a:t>
            </a:r>
            <a:r>
              <a:rPr lang="en-US" sz="2800" b="0" dirty="0"/>
              <a:t>to complete the exam</a:t>
            </a:r>
          </a:p>
          <a:p>
            <a:r>
              <a:rPr lang="en-US" sz="2800" b="0" dirty="0"/>
              <a:t>Cost: </a:t>
            </a:r>
            <a:r>
              <a:rPr lang="en-US" sz="2800" dirty="0"/>
              <a:t>300 USD</a:t>
            </a:r>
          </a:p>
          <a:p>
            <a:r>
              <a:rPr lang="en-US" sz="2800" b="0" dirty="0"/>
              <a:t>Format: </a:t>
            </a:r>
            <a:r>
              <a:rPr lang="en-US" sz="2800" dirty="0"/>
              <a:t>65 questions</a:t>
            </a:r>
            <a:r>
              <a:rPr lang="en-US" sz="2800" b="0" dirty="0"/>
              <a:t>; either multiple choice or multiple response</a:t>
            </a:r>
          </a:p>
          <a:p>
            <a:r>
              <a:rPr lang="en-US" sz="2800" b="0" dirty="0"/>
              <a:t>Delivery method: </a:t>
            </a:r>
            <a:r>
              <a:rPr lang="en-US" sz="2800" dirty="0"/>
              <a:t>Pearson VUE </a:t>
            </a:r>
            <a:r>
              <a:rPr lang="en-US" sz="2800" b="0" dirty="0"/>
              <a:t>and PSI; testing center or online proctored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D525-3DBE-654A-A99C-A05510BDC297}"/>
              </a:ext>
            </a:extLst>
          </p:cNvPr>
          <p:cNvSpPr txBox="1"/>
          <p:nvPr/>
        </p:nvSpPr>
        <p:spPr>
          <a:xfrm>
            <a:off x="304800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https://aws.amazon.com/certification/certified-advanced-networking-specialty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5FC4E4-15C8-1C48-9F61-CFC91874D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" y="1369959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929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4655"/>
          </a:xfrm>
        </p:spPr>
        <p:txBody>
          <a:bodyPr>
            <a:normAutofit/>
          </a:bodyPr>
          <a:lstStyle/>
          <a:p>
            <a:r>
              <a:rPr lang="en-US" dirty="0"/>
              <a:t>AWS Certifications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32046-2CD3-1244-80EB-7F304E924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52" y="4256461"/>
            <a:ext cx="1904851" cy="1904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F37CD1-598C-D44C-B5A8-8096C765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807" y="4256461"/>
            <a:ext cx="1904850" cy="1904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8286CB-B78C-A24F-8779-C0910E191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797" y="1503901"/>
            <a:ext cx="1940746" cy="1940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894F1E-44D3-B24B-B48C-12D25AA6C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034" y="4256461"/>
            <a:ext cx="1904851" cy="1904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A775F8-0537-FE45-A9F4-A246A3527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580" y="4256461"/>
            <a:ext cx="1904850" cy="1904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854583-DCE6-B143-AF3C-3186E9821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7261" y="4256461"/>
            <a:ext cx="1904850" cy="1904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9B4F9C-BC7F-8D4C-AA62-7088E7B3D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8958" y="1503901"/>
            <a:ext cx="1940746" cy="194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163E84-7134-C141-A29F-74F9A85763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5228" y="1488252"/>
            <a:ext cx="1972045" cy="19720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3F38C7-9357-9746-BCA0-661B10476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9065" y="1503901"/>
            <a:ext cx="1940746" cy="19407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2687" y="1503901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118" y="1488252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3"/>
              </a:rPr>
              <a:t>https://aws.amazon.com/certification/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529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DE6277-4148-A643-9406-6A8E649F7C83}"/>
              </a:ext>
            </a:extLst>
          </p:cNvPr>
          <p:cNvCxnSpPr>
            <a:cxnSpLocks/>
          </p:cNvCxnSpPr>
          <p:nvPr/>
        </p:nvCxnSpPr>
        <p:spPr>
          <a:xfrm>
            <a:off x="1974574" y="3544334"/>
            <a:ext cx="800431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29870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Certifications Roadmap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Cloud Architect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32046-2CD3-1244-80EB-7F304E924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918" y="2594209"/>
            <a:ext cx="1904851" cy="19048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9B4F9C-BC7F-8D4C-AA62-7088E7B3D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958" y="2573961"/>
            <a:ext cx="1940746" cy="194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163E84-7134-C141-A29F-74F9A8576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228" y="2558312"/>
            <a:ext cx="1972045" cy="19720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3F38C7-9357-9746-BCA0-661B10476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065" y="2573961"/>
            <a:ext cx="1940746" cy="19407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687" y="2573961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18" y="2558312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https://aws.amazon.com/certification/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195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DE6277-4148-A643-9406-6A8E649F7C83}"/>
              </a:ext>
            </a:extLst>
          </p:cNvPr>
          <p:cNvCxnSpPr>
            <a:cxnSpLocks/>
          </p:cNvCxnSpPr>
          <p:nvPr/>
        </p:nvCxnSpPr>
        <p:spPr>
          <a:xfrm>
            <a:off x="1974574" y="3807802"/>
            <a:ext cx="800431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29870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Certifications Roadmap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Cloud Developer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9B4F9C-BC7F-8D4C-AA62-7088E7B3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58" y="2837429"/>
            <a:ext cx="1940746" cy="19407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687" y="2837429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18" y="2821780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https://aws.amazon.com/certification/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985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DE6277-4148-A643-9406-6A8E649F7C83}"/>
              </a:ext>
            </a:extLst>
          </p:cNvPr>
          <p:cNvCxnSpPr>
            <a:cxnSpLocks/>
          </p:cNvCxnSpPr>
          <p:nvPr/>
        </p:nvCxnSpPr>
        <p:spPr>
          <a:xfrm>
            <a:off x="1974574" y="3807802"/>
            <a:ext cx="800431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29870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Certifications Roadmap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DevOps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9B4F9C-BC7F-8D4C-AA62-7088E7B3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58" y="2837429"/>
            <a:ext cx="1940746" cy="194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163E84-7134-C141-A29F-74F9A8576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228" y="2821780"/>
            <a:ext cx="1972045" cy="19720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687" y="2837429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18" y="2821780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https://aws.amazon.com/certification/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5C6CAE-E3AE-8E4F-A5FC-3F4CAF7CB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7273" y="2821780"/>
            <a:ext cx="1940746" cy="19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864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DE6277-4148-A643-9406-6A8E649F7C83}"/>
              </a:ext>
            </a:extLst>
          </p:cNvPr>
          <p:cNvCxnSpPr>
            <a:cxnSpLocks/>
          </p:cNvCxnSpPr>
          <p:nvPr/>
        </p:nvCxnSpPr>
        <p:spPr>
          <a:xfrm>
            <a:off x="1974574" y="3544334"/>
            <a:ext cx="800431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29870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Certifications Roadmap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Data Analytics /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9B4F9C-BC7F-8D4C-AA62-7088E7B3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58" y="2573961"/>
            <a:ext cx="1940746" cy="19407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687" y="2573961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18" y="2558312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https://aws.amazon.com/certification/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82C955-36C1-9C4F-AB6B-696178982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262" y="2573960"/>
            <a:ext cx="1904850" cy="1904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E6F5F6-223E-AC4F-BB4B-22975A026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1489" y="2573960"/>
            <a:ext cx="1904851" cy="1904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79C05D-FE03-0E4D-AE10-C5273A11C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2716" y="2573960"/>
            <a:ext cx="1904850" cy="19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7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7AFC-0AF6-F943-AC72-8FC760DD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Service-oriented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1607B-8F93-D845-A10F-36DAE5C6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D1346C-E8F4-0D48-ACCE-AC3FFBE3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C806B80-989C-124F-8BF7-FA9A50585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1484785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1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49F451-352B-5A4F-AF69-35A93955C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2846169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6EC7FF9-4122-4B48-9C01-08D73A162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4125627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C01CA66-4215-0D43-BDE4-BE3D13F01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5418912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…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E456382-3B0A-D94D-B95C-93CDEB97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3465753"/>
            <a:ext cx="1584176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D8111DF-8367-2C43-BEC0-A9A65E95D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873" y="3465753"/>
            <a:ext cx="1540367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Service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gateway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23C180-48E3-7044-A4A0-330B3F94DAD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431704" y="3183362"/>
            <a:ext cx="864096" cy="60567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228757-BE0A-4146-83DE-CC478EE8E8AE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431704" y="3961646"/>
            <a:ext cx="864096" cy="5143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F61CE4-44F9-8842-9528-4FF279E1AC8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31705" y="4258620"/>
            <a:ext cx="835897" cy="14974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75842D-145C-7445-A925-85810C10F85F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5879976" y="3961646"/>
            <a:ext cx="83589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B0699A9-9B24-AE4B-A40B-9E751B0A3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1607621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S1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671BD47-9A12-DB44-B97E-88771D71B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2350908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FA7EB08-66B1-5142-9EB8-29BBEECD9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3094195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B2067E9-CE44-D147-994B-A5F9A0BEA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3837482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A3792B4-0DC1-1043-A627-A9E6C0DA4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4580769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1350348-B151-7043-A7E1-804ABE5B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03" y="5324056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BABF6A-DFD5-0B4F-A0BF-CF0C4FB052C6}"/>
              </a:ext>
            </a:extLst>
          </p:cNvPr>
          <p:cNvSpPr txBox="1"/>
          <p:nvPr/>
        </p:nvSpPr>
        <p:spPr>
          <a:xfrm>
            <a:off x="9048329" y="5991672"/>
            <a:ext cx="122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E868D7-C9E3-8648-B9C9-2084366B4FA4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8252914" y="1884229"/>
            <a:ext cx="1211289" cy="16342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9D74E1-4C70-1846-B53D-DED355E51557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8254576" y="2627517"/>
            <a:ext cx="1209626" cy="107256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85E1E7B-1312-F349-8932-77E7834D8AE0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 flipV="1">
            <a:off x="8256240" y="3370804"/>
            <a:ext cx="1207963" cy="59084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F918B7-304D-724B-BA0D-B94B97241942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8229468" y="4114090"/>
            <a:ext cx="1234735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A4DCB04-2680-8D4D-A4AD-A9E76D099C79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252914" y="4290995"/>
            <a:ext cx="1211289" cy="56638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50562E5-144B-0F42-9CEB-831BB82851C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8229468" y="4413816"/>
            <a:ext cx="1234735" cy="118684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7A0A10-96A1-5646-ABC9-0ECA5298A21A}"/>
              </a:ext>
            </a:extLst>
          </p:cNvPr>
          <p:cNvCxnSpPr>
            <a:cxnSpLocks/>
          </p:cNvCxnSpPr>
          <p:nvPr/>
        </p:nvCxnSpPr>
        <p:spPr>
          <a:xfrm>
            <a:off x="3431705" y="1821977"/>
            <a:ext cx="835897" cy="169857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7967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DE6277-4148-A643-9406-6A8E649F7C83}"/>
              </a:ext>
            </a:extLst>
          </p:cNvPr>
          <p:cNvCxnSpPr>
            <a:cxnSpLocks/>
          </p:cNvCxnSpPr>
          <p:nvPr/>
        </p:nvCxnSpPr>
        <p:spPr>
          <a:xfrm>
            <a:off x="1974574" y="3544334"/>
            <a:ext cx="800431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13F49B-495F-5646-BA6A-855FA375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29870"/>
          </a:xfrm>
        </p:spPr>
        <p:txBody>
          <a:bodyPr>
            <a:normAutofit fontScale="90000"/>
          </a:bodyPr>
          <a:lstStyle/>
          <a:p>
            <a:r>
              <a:rPr lang="en-US" dirty="0"/>
              <a:t>AWS Certifications Roadmap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42EC7-213C-914C-A99C-90C3D98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32046-2CD3-1244-80EB-7F304E924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506" y="2578560"/>
            <a:ext cx="1904851" cy="19048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163E84-7134-C141-A29F-74F9A8576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816" y="2542663"/>
            <a:ext cx="1972045" cy="19720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F67AC-67E8-4A48-A173-13BF177F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687" y="2573961"/>
            <a:ext cx="1940747" cy="1940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75EB1D-6DF6-8B4A-9C69-D47F71EC1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18" y="2558312"/>
            <a:ext cx="1972045" cy="19720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2D6401-D728-F64D-8FEE-94B3E7EA2AC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https://aws.amazon.com/certification/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3941EF-C0DD-1B49-9ED8-0FAB6BE9D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5655" y="2578561"/>
            <a:ext cx="1904850" cy="19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62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98" y="2038264"/>
            <a:ext cx="4243267" cy="42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715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84E5-6CDF-7445-B450-33E8E812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AWS Certified Cloud Practitioner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B9C6D-C2BE-F44D-B094-521BBE4D1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certification provides individuals in a larger variety of cloud and technology roles with a way to validate their AWS Cloud knowledge and enhance their professional credibility.</a:t>
            </a:r>
          </a:p>
          <a:p>
            <a:r>
              <a:rPr lang="en-US" dirty="0"/>
              <a:t>This exam covers four domains, including cloud concepts, security, technology, and billing and pricing.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399F1-AB77-9A40-B168-567B3D85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80D6C-D58B-374E-8AB4-639997D2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03" y="748907"/>
            <a:ext cx="557997" cy="557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B26D4D-46E3-7B43-B189-96966E512121}"/>
              </a:ext>
            </a:extLst>
          </p:cNvPr>
          <p:cNvSpPr/>
          <p:nvPr/>
        </p:nvSpPr>
        <p:spPr>
          <a:xfrm>
            <a:off x="2162536" y="6456317"/>
            <a:ext cx="7866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https://aws.amazon.com/certification/certified-cloud-practitioner/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70FDA-C93E-3B4C-966C-278610C71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746" y="4411482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904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329400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931" y="1804597"/>
            <a:ext cx="4110138" cy="411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65596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3ABA-98A6-E94B-BB4D-A42030542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AWS Certified Solutions Architect – Associate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B0B4B-2244-B246-8142-CAF1AAEA8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certification validates your ability to effectively demonstrate knowledge of how to architect and deploy secure and robust applications on AWS technologies. </a:t>
            </a:r>
          </a:p>
          <a:p>
            <a:r>
              <a:rPr lang="en-US" dirty="0"/>
              <a:t>This exam is for anyone with at least one year of hands-on experience designing available, cost-efficient, fault-tolerant, and scalable and distributed systems on AWS.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58153-94DF-CB4E-A329-64A62302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37448-F99D-A848-8836-EB119126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4" y="612182"/>
            <a:ext cx="606706" cy="6067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4AF30A-918E-C644-B724-5B2BC39D12FE}"/>
              </a:ext>
            </a:extLst>
          </p:cNvPr>
          <p:cNvSpPr/>
          <p:nvPr/>
        </p:nvSpPr>
        <p:spPr>
          <a:xfrm>
            <a:off x="2162536" y="6456317"/>
            <a:ext cx="7866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https://aws.amazon.com/certification/certified-solutions-architect-associate/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E7C1F-2FEA-9242-87BD-C721F55F0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746" y="4436707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024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2536-FD22-CE4A-82AD-203EF7F8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0792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AWS Academy and Certifications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68C1-A162-4D4B-8EEB-62408C193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440305"/>
            <a:ext cx="11887150" cy="4913308"/>
          </a:xfrm>
        </p:spPr>
        <p:txBody>
          <a:bodyPr>
            <a:normAutofit fontScale="92500" lnSpcReduction="2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Foundations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(ACF)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AWS Certified </a:t>
            </a:r>
            <a:r>
              <a:rPr lang="en-US" sz="3600" b="1" u="sng" dirty="0">
                <a:solidFill>
                  <a:srgbClr val="C00000"/>
                </a:solidFill>
              </a:rPr>
              <a:t>Cloud Practitioner </a:t>
            </a:r>
            <a:br>
              <a:rPr lang="en-US" sz="3600" b="1" u="sng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(CLF-C01) </a:t>
            </a:r>
          </a:p>
          <a:p>
            <a:pPr lvl="1"/>
            <a:r>
              <a:rPr lang="en-US" sz="2300" dirty="0">
                <a:hlinkClick r:id="rId2"/>
              </a:rPr>
              <a:t>https://aws.amazon.com/certification/certified-cloud-practitioner/</a:t>
            </a:r>
            <a:endParaRPr lang="en-US" sz="2300" dirty="0"/>
          </a:p>
          <a:p>
            <a:endParaRPr lang="en-US" sz="4000" b="1" dirty="0">
              <a:solidFill>
                <a:srgbClr val="C00000"/>
              </a:solidFill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Architecting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(ACA)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AWS Certified </a:t>
            </a:r>
            <a:r>
              <a:rPr lang="en-US" sz="4000" b="1" u="sng" dirty="0">
                <a:solidFill>
                  <a:srgbClr val="C00000"/>
                </a:solidFill>
              </a:rPr>
              <a:t>Solutions Architect – Associate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(SAA-C02)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https://aws.amazon.com/certification/certified-solutions-architect-associate/</a:t>
            </a:r>
            <a:endParaRPr lang="en-US" sz="2000" dirty="0"/>
          </a:p>
          <a:p>
            <a:endParaRPr lang="en-US" dirty="0">
              <a:hlinkClick r:id="rId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37B9F-81FF-4046-9B72-9A931062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EF7B7-2142-6A4C-A4A6-9484E7C586AD}"/>
              </a:ext>
            </a:extLst>
          </p:cNvPr>
          <p:cNvSpPr/>
          <p:nvPr/>
        </p:nvSpPr>
        <p:spPr>
          <a:xfrm>
            <a:off x="3855826" y="6381596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https://aws.amazon.com/training/awsacademy/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F872A-C95F-9348-BC38-F525CD618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694" y="4487833"/>
            <a:ext cx="1707544" cy="1707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51667-FAE2-404A-8604-1AF9E97D3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2694" y="1881326"/>
            <a:ext cx="1707544" cy="1707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A591B7-8A83-B246-9794-53144D5ADD15}"/>
              </a:ext>
            </a:extLst>
          </p:cNvPr>
          <p:cNvSpPr txBox="1"/>
          <p:nvPr/>
        </p:nvSpPr>
        <p:spPr>
          <a:xfrm>
            <a:off x="10988597" y="349304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F4C424-A238-BE4D-9138-1B9C84178F66}"/>
              </a:ext>
            </a:extLst>
          </p:cNvPr>
          <p:cNvSpPr txBox="1"/>
          <p:nvPr/>
        </p:nvSpPr>
        <p:spPr>
          <a:xfrm>
            <a:off x="10988597" y="95133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199774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AEDE-9936-9A49-AA7C-FC682FCC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D495D-9F43-D94C-9BFC-4399B371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86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FB7478-0078-D445-97F8-9DD2D5321942}"/>
              </a:ext>
            </a:extLst>
          </p:cNvPr>
          <p:cNvGraphicFramePr>
            <a:graphicFrameLocks noGrp="1"/>
          </p:cNvGraphicFramePr>
          <p:nvPr/>
        </p:nvGraphicFramePr>
        <p:xfrm>
          <a:off x="399960" y="2034717"/>
          <a:ext cx="11547062" cy="3958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66980">
                  <a:extLst>
                    <a:ext uri="{9D8B030D-6E8A-4147-A177-3AD203B41FA5}">
                      <a16:colId xmlns:a16="http://schemas.microsoft.com/office/drawing/2014/main" val="2428135294"/>
                    </a:ext>
                  </a:extLst>
                </a:gridCol>
                <a:gridCol w="2380082">
                  <a:extLst>
                    <a:ext uri="{9D8B030D-6E8A-4147-A177-3AD203B41FA5}">
                      <a16:colId xmlns:a16="http://schemas.microsoft.com/office/drawing/2014/main" val="284185234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Domain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% of Examination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74231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1: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Cloud Concepts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26%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20306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2: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Security and Compliance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25%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8514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3: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Technology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33%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60058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4: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Billing and Pricing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16%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67085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TOTAL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100%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99271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AFCF886-706A-5245-AA19-E5E3887F1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6" y="219596"/>
            <a:ext cx="1707544" cy="1707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46721A-85EA-F245-B190-5D5E64B895F6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https://aws.amazon.com/certification/certified-cloud-practitioner/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4397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AEDE-9936-9A49-AA7C-FC682FCC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D495D-9F43-D94C-9BFC-4399B371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87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51329B-9CE3-E346-BB1D-2A6E54C51504}"/>
              </a:ext>
            </a:extLst>
          </p:cNvPr>
          <p:cNvGraphicFramePr>
            <a:graphicFrameLocks noGrp="1"/>
          </p:cNvGraphicFramePr>
          <p:nvPr/>
        </p:nvGraphicFramePr>
        <p:xfrm>
          <a:off x="258417" y="1800108"/>
          <a:ext cx="11628341" cy="44648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62052">
                  <a:extLst>
                    <a:ext uri="{9D8B030D-6E8A-4147-A177-3AD203B41FA5}">
                      <a16:colId xmlns:a16="http://schemas.microsoft.com/office/drawing/2014/main" val="389078140"/>
                    </a:ext>
                  </a:extLst>
                </a:gridCol>
                <a:gridCol w="2166289">
                  <a:extLst>
                    <a:ext uri="{9D8B030D-6E8A-4147-A177-3AD203B41FA5}">
                      <a16:colId xmlns:a16="http://schemas.microsoft.com/office/drawing/2014/main" val="3199223176"/>
                    </a:ext>
                  </a:extLst>
                </a:gridCol>
              </a:tblGrid>
              <a:tr h="984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Domain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% of Examination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3670947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1: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Resilient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6823081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2: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High-Performing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28%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3866874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3: Specify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Secure</a:t>
                      </a:r>
                      <a:r>
                        <a:rPr lang="en-US" sz="3200" u="none" strike="noStrike" dirty="0">
                          <a:effectLst/>
                        </a:rPr>
                        <a:t> Applications and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24%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1559453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4: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Cost-Optimized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18%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5203985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TOTAL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100%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700236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173F2A1-6138-5446-893A-4CF0E89C5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305FB-62E3-1B42-AE80-50DD0091ABEA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19653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98" y="2038264"/>
            <a:ext cx="4243267" cy="42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539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1: </a:t>
            </a:r>
            <a:r>
              <a:rPr lang="en-US" b="1" dirty="0">
                <a:solidFill>
                  <a:srgbClr val="C00000"/>
                </a:solidFill>
              </a:rPr>
              <a:t>Cloud Concepts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1.1 Define the AWS Cloud and its value proposition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1.2 Identify aspects of AWS Cloud economics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1.3 List the different cloud architecture design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0"/>
            <a:ext cx="3960440" cy="114727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VM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35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C2BDAE-515A-A64A-B0D4-423D4A1F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351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D893B6-9AB5-A34D-BE63-563049097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351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650D574-1317-7D47-998E-7ABF0B5A2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327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manager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A08E2-5D31-BC4D-B585-01672841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4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5636023-7C48-E444-8F90-08EF28DC5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4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55645A0-ACC3-EE4F-BCA7-85F999DE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615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D07F47-2E16-B542-8728-D34E0501D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552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E7292A-8F47-504C-A606-08F3ECD12EDD}"/>
              </a:ext>
            </a:extLst>
          </p:cNvPr>
          <p:cNvSpPr txBox="1"/>
          <p:nvPr/>
        </p:nvSpPr>
        <p:spPr>
          <a:xfrm>
            <a:off x="6496112" y="1085836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1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D4DF06-7BC3-A44D-9F31-712A3FE9040B}"/>
              </a:ext>
            </a:extLst>
          </p:cNvPr>
          <p:cNvSpPr txBox="1"/>
          <p:nvPr/>
        </p:nvSpPr>
        <p:spPr>
          <a:xfrm>
            <a:off x="8502922" y="1085836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2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BFE1EAC-A5B2-9544-ACF7-209DE65B3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757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074ADE2-A88F-A846-87F8-C0EE293AB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757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3459B39-8DC2-634D-8E0A-CDD1F0208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85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967E727-07EB-0644-860C-B4CF4A060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85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9C2AB61-85B2-014A-B95A-462E83062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831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4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Hypervisor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E5A521A-7351-D047-AC04-47CDAAB3C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8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28B751C-95AB-D544-8E84-B1258B872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8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6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6CF5269-4E73-514A-A5EA-1547CDCDB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19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9B4B3DB-A4F9-D849-961A-8B9CF5B83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2080250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AB0F91F-A654-AF40-B979-4A7A7CEC1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792" y="3248704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651534B-849C-2044-86F7-FDD7A2930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056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A0AB8D-F128-B74A-9435-751BF8C29D25}"/>
              </a:ext>
            </a:extLst>
          </p:cNvPr>
          <p:cNvSpPr txBox="1"/>
          <p:nvPr/>
        </p:nvSpPr>
        <p:spPr>
          <a:xfrm>
            <a:off x="2062840" y="1085836"/>
            <a:ext cx="159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server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B145D6-6131-DE44-BA23-281246691EDA}"/>
              </a:ext>
            </a:extLst>
          </p:cNvPr>
          <p:cNvSpPr txBox="1"/>
          <p:nvPr/>
        </p:nvSpPr>
        <p:spPr>
          <a:xfrm>
            <a:off x="4066828" y="1085836"/>
            <a:ext cx="1604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 server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D9AD85-1A41-9741-A728-A87742E9D9D0}"/>
              </a:ext>
            </a:extLst>
          </p:cNvPr>
          <p:cNvCxnSpPr>
            <a:cxnSpLocks/>
          </p:cNvCxnSpPr>
          <p:nvPr/>
        </p:nvCxnSpPr>
        <p:spPr>
          <a:xfrm>
            <a:off x="6168008" y="1085835"/>
            <a:ext cx="0" cy="543402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A146C5CA-887E-A640-B8BE-B3037814955C}"/>
              </a:ext>
            </a:extLst>
          </p:cNvPr>
          <p:cNvSpPr txBox="1">
            <a:spLocks/>
          </p:cNvSpPr>
          <p:nvPr/>
        </p:nvSpPr>
        <p:spPr bwMode="auto">
          <a:xfrm>
            <a:off x="6415518" y="99652"/>
            <a:ext cx="3680018" cy="94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Container</a:t>
            </a:r>
          </a:p>
        </p:txBody>
      </p:sp>
    </p:spTree>
    <p:extLst>
      <p:ext uri="{BB962C8B-B14F-4D97-AF65-F5344CB8AC3E}">
        <p14:creationId xmlns:p14="http://schemas.microsoft.com/office/powerpoint/2010/main" val="33357124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2: </a:t>
            </a:r>
            <a:r>
              <a:rPr lang="en-US" b="1" dirty="0">
                <a:solidFill>
                  <a:srgbClr val="C00000"/>
                </a:solidFill>
              </a:rPr>
              <a:t>Security and Compliance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2.1 Define the AWS shared responsibility model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2.2 Define AWS Cloud security and compliance concepts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2.3 Identify AWS access management capabilities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2.4 Identify resources for security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588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3: </a:t>
            </a:r>
            <a:r>
              <a:rPr lang="en-US" b="1" dirty="0">
                <a:solidFill>
                  <a:srgbClr val="C00000"/>
                </a:solidFill>
              </a:rPr>
              <a:t>Technology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3.1 Define methods of deploying and operating in the </a:t>
            </a:r>
            <a:br>
              <a:rPr lang="en-US" sz="3200" dirty="0"/>
            </a:br>
            <a:r>
              <a:rPr lang="en-US" sz="3200" dirty="0"/>
              <a:t>       AWS Cloud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3.2 Define the AWS global infrastructure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3.3 Identify the core AWS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3.4 Identify resources for technology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531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4: </a:t>
            </a:r>
            <a:r>
              <a:rPr lang="en-US" b="1" dirty="0">
                <a:solidFill>
                  <a:srgbClr val="C00000"/>
                </a:solidFill>
              </a:rPr>
              <a:t>Billing and Pricing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4.1 Compare and contrast the various pricing models for AWS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4.2 Recognize the various account structures in relation to</a:t>
            </a:r>
            <a:br>
              <a:rPr lang="en-US" sz="3200" dirty="0"/>
            </a:br>
            <a:r>
              <a:rPr lang="en-US" sz="3200" dirty="0"/>
              <a:t>       AWS billing and pricing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4.3 Identify resources available for billing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316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329400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931" y="1804597"/>
            <a:ext cx="4110138" cy="411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944072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1: Design </a:t>
            </a:r>
            <a:r>
              <a:rPr lang="en-US" sz="3600" b="1" dirty="0">
                <a:solidFill>
                  <a:srgbClr val="C00000"/>
                </a:solidFill>
              </a:rPr>
              <a:t>Resilient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1.1 Design a multi-tier architecture solution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1.2 Design highly available and/or fault-tolerant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1.3 Design decoupling mechanisms using AWS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1.4 Choose appropriate resilient storage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97984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2: Design </a:t>
            </a:r>
            <a:r>
              <a:rPr lang="en-US" sz="3600" b="1" dirty="0">
                <a:solidFill>
                  <a:srgbClr val="C00000"/>
                </a:solidFill>
              </a:rPr>
              <a:t>High-Performing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2.1 Identify elastic and scalable compute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2.2 Select high-performing and scalable storage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2.3 Select high-performing networking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2.4 Choose high-performing database solutions for a workload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36126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3: Design </a:t>
            </a:r>
            <a:r>
              <a:rPr lang="en-US" sz="3600" b="1" dirty="0">
                <a:solidFill>
                  <a:srgbClr val="C00000"/>
                </a:solidFill>
              </a:rPr>
              <a:t>Secure</a:t>
            </a:r>
            <a:r>
              <a:rPr lang="en-US" sz="3600" b="1" dirty="0"/>
              <a:t> Applications and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3.1 Design secure access to AWS resources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3.2 Design secure application tiers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3.3 Select appropriate data security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30733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4: Design </a:t>
            </a:r>
            <a:r>
              <a:rPr lang="en-US" sz="3600" b="1" dirty="0">
                <a:solidFill>
                  <a:srgbClr val="C00000"/>
                </a:solidFill>
              </a:rPr>
              <a:t>Cost-Optimized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4.1 Identify cost-effective storage solutions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4.2 Identify cost-effective compute and database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4.3 Design cost-optimized network architectures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40604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EC2C-0AC2-FC4B-9BC3-321B7267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AWS Certifications</a:t>
            </a:r>
            <a:br>
              <a:rPr lang="en-US" dirty="0"/>
            </a:br>
            <a:r>
              <a:rPr lang="en-US" dirty="0"/>
              <a:t>Exam Pricing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28AFCFF-0E06-D045-A4BF-FD1FC01F42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89344" y="1897733"/>
          <a:ext cx="9813311" cy="4227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7626">
                  <a:extLst>
                    <a:ext uri="{9D8B030D-6E8A-4147-A177-3AD203B41FA5}">
                      <a16:colId xmlns:a16="http://schemas.microsoft.com/office/drawing/2014/main" val="1567730963"/>
                    </a:ext>
                  </a:extLst>
                </a:gridCol>
                <a:gridCol w="4465685">
                  <a:extLst>
                    <a:ext uri="{9D8B030D-6E8A-4147-A177-3AD203B41FA5}">
                      <a16:colId xmlns:a16="http://schemas.microsoft.com/office/drawing/2014/main" val="1085420121"/>
                    </a:ext>
                  </a:extLst>
                </a:gridCol>
              </a:tblGrid>
              <a:tr h="845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Exam Type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Price in USD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038246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Foundational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$100 </a:t>
                      </a:r>
                      <a:endParaRPr lang="en-US" sz="32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069034271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Associate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$150 </a:t>
                      </a:r>
                      <a:endParaRPr lang="en-US" sz="32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754265284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Professional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$300 </a:t>
                      </a:r>
                      <a:endParaRPr lang="en-US" sz="32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968498502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Specialty</a:t>
                      </a:r>
                      <a:endParaRPr lang="en-US" sz="32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$300 </a:t>
                      </a:r>
                      <a:endParaRPr lang="en-US" sz="32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176905648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0000C-B95F-7A40-A7AC-2E049F9C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7F291-2F20-984B-9F4D-F697E7BD4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3" y="76248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853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Web Application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with  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AWS Core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485E7-4F0E-E54B-B730-1AF0EA6E4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31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10859</TotalTime>
  <Words>4798</Words>
  <Application>Microsoft Macintosh PowerPoint</Application>
  <PresentationFormat>Widescreen</PresentationFormat>
  <Paragraphs>722</Paragraphs>
  <Slides>126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3" baseType="lpstr">
      <vt:lpstr>Heiti TC Medium</vt:lpstr>
      <vt:lpstr>Heiti TC Medium</vt:lpstr>
      <vt:lpstr>Arial</vt:lpstr>
      <vt:lpstr>Calibri</vt:lpstr>
      <vt:lpstr>Helvetica Neue</vt:lpstr>
      <vt:lpstr>Helvetica Neue LT Std 65 Medium</vt:lpstr>
      <vt:lpstr>Office Theme</vt:lpstr>
      <vt:lpstr>Cloud Computing Architecture for  Artificial Intelligence  (人工智慧雲端運算架構)</vt:lpstr>
      <vt:lpstr>戴敏育 博士  (Min-Yuh Day, Ph.D.)</vt:lpstr>
      <vt:lpstr>Outline</vt:lpstr>
      <vt:lpstr>Cloud Computing Architecture </vt:lpstr>
      <vt:lpstr>Gartner Magic Quadrant for  Cloud Infrastructure and Platform Services</vt:lpstr>
      <vt:lpstr>Software as a service</vt:lpstr>
      <vt:lpstr>Multi-tier client-server architecture</vt:lpstr>
      <vt:lpstr>Service-oriented Architecture</vt:lpstr>
      <vt:lpstr>VM</vt:lpstr>
      <vt:lpstr>Everything as a service</vt:lpstr>
      <vt:lpstr>Artificial Intelligence  (AI) </vt:lpstr>
      <vt:lpstr>AI, NLP, ML, DL</vt:lpstr>
      <vt:lpstr>Text Analytics and Text Mining</vt:lpstr>
      <vt:lpstr>AI, Big Data, Cloud Computing Evolution of Decision Support, Business Intelligence, and Analytics</vt:lpstr>
      <vt:lpstr>The Rise of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AI, ML, DL</vt:lpstr>
      <vt:lpstr>3 Machine Learning Algorithms</vt:lpstr>
      <vt:lpstr>Machine Learning (ML)</vt:lpstr>
      <vt:lpstr>Cloud Computing Architecture  for  Artificial Intelligence</vt:lpstr>
      <vt:lpstr>Cloud Computing Architecture for AI Machine Learning</vt:lpstr>
      <vt:lpstr>Artificial Intelligence and Machine Learning:  AWS vs Azure vs GCP</vt:lpstr>
      <vt:lpstr>Artificial Intelligence and Machine Learning:  AWS vs Azure vs GCP</vt:lpstr>
      <vt:lpstr>Artificial Intelligence and Machine Learning:  AWS vs Azure vs GCP</vt:lpstr>
      <vt:lpstr>Artificial Intelligence and Machine Learning:  AWS vs Azure vs GCP</vt:lpstr>
      <vt:lpstr>Machine learning building block services</vt:lpstr>
      <vt:lpstr>Machine learning platforms</vt:lpstr>
      <vt:lpstr>Machine Learning Infrastructure</vt:lpstr>
      <vt:lpstr>AWS Machine Learning</vt:lpstr>
      <vt:lpstr>AWS Machine Learning Amazon SageMaker</vt:lpstr>
      <vt:lpstr>Amazon SageMaker for Business Analysts Amazon SageMaker Canvas</vt:lpstr>
      <vt:lpstr>Amazon SageMaker for Data Scientists Amazon SageMaker Studio Notebooks</vt:lpstr>
      <vt:lpstr>Amazon SageMaker for ML Engineers Amazon SageMaker MLOps</vt:lpstr>
      <vt:lpstr>AWS Machine Learning AI Services</vt:lpstr>
      <vt:lpstr>AWS Machine Learning AI Services Computer vision</vt:lpstr>
      <vt:lpstr>AWS Machine Learning AI Services Automated data extraction and analysis</vt:lpstr>
      <vt:lpstr>AWS Machine Learning AI Services Language AI</vt:lpstr>
      <vt:lpstr>AWS Machine Learning AI Services Improve customer experience</vt:lpstr>
      <vt:lpstr>AWS Machine Learning AI Services Business metrics</vt:lpstr>
      <vt:lpstr>AWS Machine Learning AI Services Code and DevOps</vt:lpstr>
      <vt:lpstr>AWS Machine Learning AI Services Industrial AI</vt:lpstr>
      <vt:lpstr>AWS Machine Learning AI Services Healthcare</vt:lpstr>
      <vt:lpstr>AWS Products and Services</vt:lpstr>
      <vt:lpstr>AWS Services</vt:lpstr>
      <vt:lpstr>AWS Services</vt:lpstr>
      <vt:lpstr>PowerPoint Presentation</vt:lpstr>
      <vt:lpstr>PowerPoint Presentation</vt:lpstr>
      <vt:lpstr>AWS Certification</vt:lpstr>
      <vt:lpstr>AWS Certification</vt:lpstr>
      <vt:lpstr>AWS Certification</vt:lpstr>
      <vt:lpstr>AWS Certification</vt:lpstr>
      <vt:lpstr>AWS Certification</vt:lpstr>
      <vt:lpstr>AWS Certification</vt:lpstr>
      <vt:lpstr>AWS Certification</vt:lpstr>
      <vt:lpstr>AWS Certification</vt:lpstr>
      <vt:lpstr>AWS Certification</vt:lpstr>
      <vt:lpstr>AWS Certification</vt:lpstr>
      <vt:lpstr>AWS Certified Cloud Practitioner</vt:lpstr>
      <vt:lpstr>AWS Certified Solutions Architect – Associate</vt:lpstr>
      <vt:lpstr>AWS Certified SysOps Administrator - Associate</vt:lpstr>
      <vt:lpstr>AWS Certified Solutions Architect – Associate</vt:lpstr>
      <vt:lpstr>AWS Certified Solutions Architect - Professional</vt:lpstr>
      <vt:lpstr>AWS Certified DevOps Engineer - Professional</vt:lpstr>
      <vt:lpstr>AWS Certified Security - Specialty</vt:lpstr>
      <vt:lpstr>AWS Certified Database - Specialty</vt:lpstr>
      <vt:lpstr>AWS Certified Machine Learning – Specialty</vt:lpstr>
      <vt:lpstr>AWS Certified Data Analytics - Specialty</vt:lpstr>
      <vt:lpstr>AWS Certified Advanced Networking - Specialty</vt:lpstr>
      <vt:lpstr>AWS Certifications Roadmap</vt:lpstr>
      <vt:lpstr>AWS Certifications Roadmap Cloud Architect</vt:lpstr>
      <vt:lpstr>AWS Certifications Roadmap Cloud Developer</vt:lpstr>
      <vt:lpstr>AWS Certifications Roadmap DevOps</vt:lpstr>
      <vt:lpstr>AWS Certifications Roadmap Data Analytics / Machine Learning</vt:lpstr>
      <vt:lpstr>AWS Certifications Roadmap Security</vt:lpstr>
      <vt:lpstr>AWS Certified Cloud Practitioner  (CLF-C01) </vt:lpstr>
      <vt:lpstr>AWS Certified Cloud Practitioner</vt:lpstr>
      <vt:lpstr>AWS Certified Solutions Architect –  Associate (SAA-C02) </vt:lpstr>
      <vt:lpstr>AWS Certified Solutions Architect – Associate</vt:lpstr>
      <vt:lpstr>AWS Academy and Certifications</vt:lpstr>
      <vt:lpstr>AWS Certified Cloud Practitioner  (CLF-C01) </vt:lpstr>
      <vt:lpstr>AWS Certified Solutions Architect –  Associate (SAA-C02)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Certifications Exam Pricing</vt:lpstr>
      <vt:lpstr>Web Application  with    AWS Core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AWS  Serverless Architecture</vt:lpstr>
      <vt:lpstr>AWS Serverless Airline Booking</vt:lpstr>
      <vt:lpstr>AWS Serverless Airline Booking  Stack</vt:lpstr>
      <vt:lpstr>AWS Serverless Airline Booking  High level infrastructure architecture</vt:lpstr>
      <vt:lpstr>AWS Serverless Architecture AWS Operational Responsibility Models</vt:lpstr>
      <vt:lpstr>Build  a  Serverless  Web Application</vt:lpstr>
      <vt:lpstr>Build a Serverless Web Application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Summary</vt:lpstr>
      <vt:lpstr>References</vt:lpstr>
      <vt:lpstr>Cloud Computing Architecture for  Artificial Intelligence  (人工智慧雲端運算架構)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Amazon Web Services (AWS) Certifications Roadmap</dc:title>
  <dc:subject/>
  <dc:creator>Min-Yuh Day</dc:creator>
  <cp:keywords>Introduction, Amazon Web Services, AWS, Certifications, Roadmap</cp:keywords>
  <dc:description>Introduction to Amazon Web Services (AWS) Certifications Roadmap</dc:description>
  <cp:lastModifiedBy>imyday@gmail.com</cp:lastModifiedBy>
  <cp:revision>674</cp:revision>
  <cp:lastPrinted>2020-12-23T14:44:17Z</cp:lastPrinted>
  <dcterms:created xsi:type="dcterms:W3CDTF">2019-09-12T03:09:52Z</dcterms:created>
  <dcterms:modified xsi:type="dcterms:W3CDTF">2022-05-25T00:56:09Z</dcterms:modified>
  <cp:category/>
</cp:coreProperties>
</file>