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8"/>
  </p:notesMasterIdLst>
  <p:handoutMasterIdLst>
    <p:handoutMasterId r:id="rId49"/>
  </p:handoutMasterIdLst>
  <p:sldIdLst>
    <p:sldId id="3160" r:id="rId2"/>
    <p:sldId id="3161" r:id="rId3"/>
    <p:sldId id="3191" r:id="rId4"/>
    <p:sldId id="3176" r:id="rId5"/>
    <p:sldId id="1774" r:id="rId6"/>
    <p:sldId id="1417" r:id="rId7"/>
    <p:sldId id="3164" r:id="rId8"/>
    <p:sldId id="3163" r:id="rId9"/>
    <p:sldId id="1724" r:id="rId10"/>
    <p:sldId id="1413" r:id="rId11"/>
    <p:sldId id="1414" r:id="rId12"/>
    <p:sldId id="1415" r:id="rId13"/>
    <p:sldId id="1416" r:id="rId14"/>
    <p:sldId id="1498" r:id="rId15"/>
    <p:sldId id="1625" r:id="rId16"/>
    <p:sldId id="1626" r:id="rId17"/>
    <p:sldId id="3181" r:id="rId18"/>
    <p:sldId id="3188" r:id="rId19"/>
    <p:sldId id="3183" r:id="rId20"/>
    <p:sldId id="3184" r:id="rId21"/>
    <p:sldId id="3185" r:id="rId22"/>
    <p:sldId id="3186" r:id="rId23"/>
    <p:sldId id="3193" r:id="rId24"/>
    <p:sldId id="3189" r:id="rId25"/>
    <p:sldId id="3177" r:id="rId26"/>
    <p:sldId id="3178" r:id="rId27"/>
    <p:sldId id="3179" r:id="rId28"/>
    <p:sldId id="3180" r:id="rId29"/>
    <p:sldId id="1418" r:id="rId30"/>
    <p:sldId id="1815" r:id="rId31"/>
    <p:sldId id="1937" r:id="rId32"/>
    <p:sldId id="1712" r:id="rId33"/>
    <p:sldId id="1938" r:id="rId34"/>
    <p:sldId id="3175" r:id="rId35"/>
    <p:sldId id="3173" r:id="rId36"/>
    <p:sldId id="3174" r:id="rId37"/>
    <p:sldId id="3190" r:id="rId38"/>
    <p:sldId id="3166" r:id="rId39"/>
    <p:sldId id="3165" r:id="rId40"/>
    <p:sldId id="3167" r:id="rId41"/>
    <p:sldId id="3169" r:id="rId42"/>
    <p:sldId id="3168" r:id="rId43"/>
    <p:sldId id="3172" r:id="rId44"/>
    <p:sldId id="3192" r:id="rId45"/>
    <p:sldId id="1738" r:id="rId46"/>
    <p:sldId id="3162" r:id="rId47"/>
  </p:sldIdLst>
  <p:sldSz cx="9144000" cy="6858000" type="screen4x3"/>
  <p:notesSz cx="7315200" cy="9601200"/>
  <p:defaultTextStyle>
    <a:defPPr>
      <a:defRPr lang="zh-TW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>
          <p15:clr>
            <a:srgbClr val="A4A3A4"/>
          </p15:clr>
        </p15:guide>
        <p15:guide id="2" pos="2304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11893"/>
    <a:srgbClr val="969696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中等深淺樣式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351" autoAdjust="0"/>
    <p:restoredTop sz="92903"/>
  </p:normalViewPr>
  <p:slideViewPr>
    <p:cSldViewPr>
      <p:cViewPr varScale="1">
        <p:scale>
          <a:sx n="85" d="100"/>
          <a:sy n="85" d="100"/>
        </p:scale>
        <p:origin x="184" y="4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78" y="14448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48" d="100"/>
          <a:sy n="48" d="100"/>
        </p:scale>
        <p:origin x="-1368" y="-102"/>
      </p:cViewPr>
      <p:guideLst>
        <p:guide orient="horz" pos="3024"/>
        <p:guide pos="2304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C72C0129-022D-401F-A52D-1F9820E15368}" type="datetimeFigureOut">
              <a:rPr lang="zh-TW" altLang="en-US"/>
              <a:pPr>
                <a:defRPr/>
              </a:pPr>
              <a:t>2020/11/23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D96E8DF6-B054-4FFE-89D0-5CFE4CCCCF61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8286501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>
              <a:defRPr kumimoji="0" sz="1300">
                <a:latin typeface="Calibri" pitchFamily="34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>
              <a:defRPr kumimoji="0" sz="1300">
                <a:latin typeface="Calibri" pitchFamily="34" charset="0"/>
              </a:defRPr>
            </a:lvl1pPr>
          </a:lstStyle>
          <a:p>
            <a:pPr>
              <a:defRPr/>
            </a:pPr>
            <a:fld id="{398B6CEF-DEA6-4B03-93E6-02F71F0913F2}" type="datetimeFigureOut">
              <a:rPr lang="zh-TW" altLang="en-US"/>
              <a:pPr>
                <a:defRPr/>
              </a:pPr>
              <a:t>2020/11/23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6661" tIns="48331" rIns="96661" bIns="48331" numCol="1" anchor="ctr" anchorCtr="0" compatLnSpc="1">
            <a:prstTxWarp prst="textNoShape">
              <a:avLst/>
            </a:prstTxWarp>
          </a:bodyPr>
          <a:lstStyle/>
          <a:p>
            <a:pPr lvl="0"/>
            <a:endParaRPr lang="zh-TW" altLang="en-US" noProof="0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731838" y="4560888"/>
            <a:ext cx="5851525" cy="4319587"/>
          </a:xfrm>
          <a:prstGeom prst="rect">
            <a:avLst/>
          </a:prstGeom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zh-TW" altLang="en-US" noProof="0"/>
              <a:t>按一下以編輯母片文字樣式</a:t>
            </a:r>
          </a:p>
          <a:p>
            <a:pPr lvl="1"/>
            <a:r>
              <a:rPr lang="zh-TW" altLang="en-US" noProof="0"/>
              <a:t>第二層</a:t>
            </a:r>
          </a:p>
          <a:p>
            <a:pPr lvl="2"/>
            <a:r>
              <a:rPr lang="zh-TW" altLang="en-US" noProof="0"/>
              <a:t>第三層</a:t>
            </a:r>
          </a:p>
          <a:p>
            <a:pPr lvl="3"/>
            <a:r>
              <a:rPr lang="zh-TW" altLang="en-US" noProof="0"/>
              <a:t>第四層</a:t>
            </a:r>
          </a:p>
          <a:p>
            <a:pPr lvl="4"/>
            <a:r>
              <a:rPr lang="zh-TW" altLang="en-US" noProof="0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>
              <a:defRPr kumimoji="0" sz="1300">
                <a:latin typeface="Calibri" pitchFamily="34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>
              <a:defRPr kumimoji="0" sz="1300">
                <a:latin typeface="Calibri" pitchFamily="34" charset="0"/>
              </a:defRPr>
            </a:lvl1pPr>
          </a:lstStyle>
          <a:p>
            <a:pPr>
              <a:defRPr/>
            </a:pPr>
            <a:fld id="{CC37BE81-25FA-464E-A2F0-A651BAE83B62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4443631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新細明體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新細明體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新細明體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新細明體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新細明體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37BE81-25FA-464E-A2F0-A651BAE83B62}" type="slidenum">
              <a:rPr lang="zh-TW" altLang="en-US" smtClean="0"/>
              <a:pPr>
                <a:defRPr/>
              </a:pPr>
              <a:t>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019861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C37BE81-25FA-464E-A2F0-A651BAE83B62}" type="slidenum">
              <a:rPr lang="zh-TW" altLang="en-US" smtClean="0"/>
              <a:pPr>
                <a:defRPr/>
              </a:pPr>
              <a:t>46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679444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b="1" baseline="0">
                <a:latin typeface="Calibri" pitchFamily="34" charset="0"/>
                <a:ea typeface="標楷體" pitchFamily="65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 b="1" baseline="0">
                <a:solidFill>
                  <a:schemeClr val="tx1">
                    <a:tint val="75000"/>
                  </a:schemeClr>
                </a:solidFill>
                <a:latin typeface="Calibri" pitchFamily="34" charset="0"/>
                <a:ea typeface="標楷體" pitchFamily="65" charset="-12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dirty="0"/>
              <a:t>按一下以編輯母片副標題樣式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-36513" y="6519863"/>
            <a:ext cx="2133601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A174DE-7399-4FAF-8713-5B9736F2F8B2}" type="datetime1">
              <a:rPr lang="zh-TW" altLang="en-US"/>
              <a:pPr>
                <a:defRPr/>
              </a:pPr>
              <a:t>2020/11/23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2987675" y="6519863"/>
            <a:ext cx="2895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6975475" y="6519863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32B402-6D6A-4C9A-A75A-FDAD2E780D65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263873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5B8974-7798-42B3-A1B4-27D4BF8EA247}" type="datetime1">
              <a:rPr lang="zh-TW" altLang="en-US"/>
              <a:pPr>
                <a:defRPr/>
              </a:pPr>
              <a:t>2020/11/23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DCEEE9-7387-4C83-BCC0-B99AD344B485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20862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49D65A-E779-4EBC-8F20-05FD1E789EF8}" type="datetime1">
              <a:rPr lang="zh-TW" altLang="en-US"/>
              <a:pPr>
                <a:defRPr/>
              </a:pPr>
              <a:t>2020/11/23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3180FC-6B0B-4AD0-8BCE-15C0005B9CF9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256922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 baseline="0">
                <a:latin typeface="Calibri" pitchFamily="34" charset="0"/>
                <a:ea typeface="標楷體" pitchFamily="65" charset="-120"/>
              </a:defRPr>
            </a:lvl1pPr>
          </a:lstStyle>
          <a:p>
            <a:r>
              <a:rPr lang="zh-TW" altLang="en-US" dirty="0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aseline="0">
                <a:latin typeface="Calibri" pitchFamily="34" charset="0"/>
                <a:ea typeface="標楷體" pitchFamily="65" charset="-120"/>
              </a:defRPr>
            </a:lvl1pPr>
            <a:lvl2pPr>
              <a:defRPr baseline="0">
                <a:latin typeface="Calibri" pitchFamily="34" charset="0"/>
                <a:ea typeface="標楷體" pitchFamily="65" charset="-120"/>
              </a:defRPr>
            </a:lvl2pPr>
            <a:lvl3pPr>
              <a:defRPr baseline="0">
                <a:latin typeface="Calibri" pitchFamily="34" charset="0"/>
                <a:ea typeface="標楷體" pitchFamily="65" charset="-120"/>
              </a:defRPr>
            </a:lvl3pPr>
            <a:lvl4pPr>
              <a:defRPr baseline="0">
                <a:latin typeface="Calibri" pitchFamily="34" charset="0"/>
                <a:ea typeface="標楷體" pitchFamily="65" charset="-120"/>
              </a:defRPr>
            </a:lvl4pPr>
            <a:lvl5pPr>
              <a:defRPr baseline="0">
                <a:latin typeface="Calibri" pitchFamily="34" charset="0"/>
                <a:ea typeface="標楷體" pitchFamily="65" charset="-120"/>
              </a:defRPr>
            </a:lvl5pPr>
          </a:lstStyle>
          <a:p>
            <a:pPr lvl="0"/>
            <a:r>
              <a:rPr lang="zh-TW" altLang="en-US" dirty="0"/>
              <a:t>按一下以編輯母片文字樣式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>
          <a:xfrm>
            <a:off x="-36513" y="6519863"/>
            <a:ext cx="2133601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7A8117-F5CA-49B3-9AE8-B66B796AEA97}" type="datetime1">
              <a:rPr lang="zh-TW" altLang="en-US"/>
              <a:pPr>
                <a:defRPr/>
              </a:pPr>
              <a:t>2020/11/23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>
          <a:xfrm>
            <a:off x="3124200" y="6519863"/>
            <a:ext cx="2895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>
          <a:xfrm>
            <a:off x="6975475" y="6519863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8C9E75-97FD-45D9-8ED3-955348887BB1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907045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F01D57-3C38-485F-A5BA-38A4154D1BBF}" type="datetime1">
              <a:rPr lang="zh-TW" altLang="en-US"/>
              <a:pPr>
                <a:defRPr/>
              </a:pPr>
              <a:t>2020/11/23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024E28-1ACB-44F7-99BA-BF1B88651E9B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2521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077019-D080-4302-A620-8874F806370A}" type="datetime1">
              <a:rPr lang="zh-TW" altLang="en-US"/>
              <a:pPr>
                <a:defRPr/>
              </a:pPr>
              <a:t>2020/11/23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7A9801-FC0E-4D88-8A6C-29F1315C8650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392231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75603B-203C-40CF-AAE0-1F27196C21BF}" type="datetime1">
              <a:rPr lang="zh-TW" altLang="en-US"/>
              <a:pPr>
                <a:defRPr/>
              </a:pPr>
              <a:t>2020/11/23</a:t>
            </a:fld>
            <a:endParaRPr lang="zh-TW" altLang="en-US"/>
          </a:p>
        </p:txBody>
      </p:sp>
      <p:sp>
        <p:nvSpPr>
          <p:cNvPr id="8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27CFAE-FA54-4E36-B923-24FFDDA53C13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269453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77DD28-F6B9-4809-9190-7B5EF78560CB}" type="datetime1">
              <a:rPr lang="zh-TW" altLang="en-US"/>
              <a:pPr>
                <a:defRPr/>
              </a:pPr>
              <a:t>2020/11/23</a:t>
            </a:fld>
            <a:endParaRPr lang="zh-TW" altLang="en-US"/>
          </a:p>
        </p:txBody>
      </p:sp>
      <p:sp>
        <p:nvSpPr>
          <p:cNvPr id="4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302B54-F380-403C-8C88-31ABACEBE624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9785185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A7CADA-511E-469A-AB85-F561DD59866F}" type="datetime1">
              <a:rPr lang="zh-TW" altLang="en-US"/>
              <a:pPr>
                <a:defRPr/>
              </a:pPr>
              <a:t>2020/11/23</a:t>
            </a:fld>
            <a:endParaRPr lang="zh-TW" altLang="en-US"/>
          </a:p>
        </p:txBody>
      </p:sp>
      <p:sp>
        <p:nvSpPr>
          <p:cNvPr id="3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4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42FA49-737E-41E5-B3D8-A9D9B2507194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850038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143870-5F10-4D76-8D8B-89AAD8A00E82}" type="datetime1">
              <a:rPr lang="zh-TW" altLang="en-US"/>
              <a:pPr>
                <a:defRPr/>
              </a:pPr>
              <a:t>2020/11/23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414FB1-0410-4AE1-B822-F1FE73B2D14D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916900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B351BE-0651-4439-A96D-A8AF55668BF6}" type="datetime1">
              <a:rPr lang="zh-TW" altLang="en-US"/>
              <a:pPr>
                <a:defRPr/>
              </a:pPr>
              <a:t>2020/11/23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7D47A4-EEE4-40D9-B3F4-E20BDA7A7E13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635834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標題版面配置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按一下以編輯母片標題樣式</a:t>
            </a:r>
          </a:p>
        </p:txBody>
      </p:sp>
      <p:sp>
        <p:nvSpPr>
          <p:cNvPr id="1027" name="文字版面配置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kumimoji="0"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3CBE6FA7-69AA-4937-824A-EE5F3C7CC30D}" type="datetime1">
              <a:rPr lang="zh-TW" altLang="en-US"/>
              <a:pPr>
                <a:defRPr/>
              </a:pPr>
              <a:t>2020/11/23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kumimoji="0"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kumimoji="0" sz="12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35A37E67-E9F5-4A38-925D-82CDC951CBAE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412" r:id="rId1"/>
    <p:sldLayoutId id="2147484413" r:id="rId2"/>
    <p:sldLayoutId id="2147484403" r:id="rId3"/>
    <p:sldLayoutId id="2147484404" r:id="rId4"/>
    <p:sldLayoutId id="2147484405" r:id="rId5"/>
    <p:sldLayoutId id="2147484406" r:id="rId6"/>
    <p:sldLayoutId id="2147484407" r:id="rId7"/>
    <p:sldLayoutId id="2147484408" r:id="rId8"/>
    <p:sldLayoutId id="2147484409" r:id="rId9"/>
    <p:sldLayoutId id="2147484410" r:id="rId10"/>
    <p:sldLayoutId id="2147484411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新細明體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  <a:cs typeface="新細明體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  <a:cs typeface="新細明體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  <a:cs typeface="新細明體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  <a:cs typeface="新細明體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pitchFamily="18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新細明體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新細明體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新細明體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新細明體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新細明體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://mail.im.tku.edu.tw/~myday/" TargetMode="External"/><Relationship Id="rId13" Type="http://schemas.openxmlformats.org/officeDocument/2006/relationships/image" Target="../media/image4.tiff"/><Relationship Id="rId3" Type="http://schemas.openxmlformats.org/officeDocument/2006/relationships/hyperlink" Target="https://web.ntpu.edu.tw/~myday/" TargetMode="External"/><Relationship Id="rId7" Type="http://schemas.openxmlformats.org/officeDocument/2006/relationships/hyperlink" Target="http://www.mis.ntpu.edu.tw/" TargetMode="External"/><Relationship Id="rId12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ntpu.edu.tw/" TargetMode="External"/><Relationship Id="rId11" Type="http://schemas.openxmlformats.org/officeDocument/2006/relationships/image" Target="../media/image2.jpg"/><Relationship Id="rId5" Type="http://schemas.openxmlformats.org/officeDocument/2006/relationships/hyperlink" Target="http://www.mis.ntpu.edu.tw/en/" TargetMode="External"/><Relationship Id="rId10" Type="http://schemas.openxmlformats.org/officeDocument/2006/relationships/image" Target="../media/image1.jpeg"/><Relationship Id="rId4" Type="http://schemas.openxmlformats.org/officeDocument/2006/relationships/hyperlink" Target="https://web.ntpu.edu.tw/~myday/cindex.htm" TargetMode="External"/><Relationship Id="rId9" Type="http://schemas.openxmlformats.org/officeDocument/2006/relationships/hyperlink" Target="https://web.ntpu.edu.tw/~myday" TargetMode="External"/><Relationship Id="rId14" Type="http://schemas.openxmlformats.org/officeDocument/2006/relationships/image" Target="../media/image5.tif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4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ed.com/talks/noriko_arai_can_a_robot_pass_a_university_entrance_exam" TargetMode="External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XQZjkPyJ8KU" TargetMode="Externa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mazon.com/Artificial-Intelligence-A-Modern-Approach/dp/0134610997/" TargetMode="External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hyperlink" Target="http://mail.im.tku.edu.tw/~myday/" TargetMode="External"/><Relationship Id="rId13" Type="http://schemas.openxmlformats.org/officeDocument/2006/relationships/image" Target="../media/image4.tiff"/><Relationship Id="rId3" Type="http://schemas.openxmlformats.org/officeDocument/2006/relationships/hyperlink" Target="https://web.ntpu.edu.tw/~myday/" TargetMode="External"/><Relationship Id="rId7" Type="http://schemas.openxmlformats.org/officeDocument/2006/relationships/hyperlink" Target="http://www.mis.ntpu.edu.tw/" TargetMode="External"/><Relationship Id="rId12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ntpu.edu.tw/" TargetMode="External"/><Relationship Id="rId11" Type="http://schemas.openxmlformats.org/officeDocument/2006/relationships/image" Target="../media/image2.jpg"/><Relationship Id="rId5" Type="http://schemas.openxmlformats.org/officeDocument/2006/relationships/hyperlink" Target="http://www.mis.ntpu.edu.tw/en/" TargetMode="External"/><Relationship Id="rId10" Type="http://schemas.openxmlformats.org/officeDocument/2006/relationships/image" Target="../media/image1.jpeg"/><Relationship Id="rId4" Type="http://schemas.openxmlformats.org/officeDocument/2006/relationships/hyperlink" Target="https://web.ntpu.edu.tw/~myday/cindex.htm" TargetMode="External"/><Relationship Id="rId9" Type="http://schemas.openxmlformats.org/officeDocument/2006/relationships/hyperlink" Target="https://web.ntpu.edu.tw/~myday" TargetMode="External"/><Relationship Id="rId14" Type="http://schemas.openxmlformats.org/officeDocument/2006/relationships/image" Target="../media/image5.tif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投影片編號版面配置區 4"/>
          <p:cNvSpPr>
            <a:spLocks noGrp="1"/>
          </p:cNvSpPr>
          <p:nvPr>
            <p:ph type="sldNum" sz="quarter" idx="12"/>
          </p:nvPr>
        </p:nvSpPr>
        <p:spPr bwMode="auto">
          <a:xfrm>
            <a:off x="6975475" y="6519863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D2B16B09-038F-44F4-8EB4-975A60D8103E}" type="slidenum">
              <a:rPr lang="zh-TW" altLang="en-US" sz="1200" smtClean="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1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sp>
        <p:nvSpPr>
          <p:cNvPr id="13" name="副標題 2"/>
          <p:cNvSpPr txBox="1">
            <a:spLocks/>
          </p:cNvSpPr>
          <p:nvPr/>
        </p:nvSpPr>
        <p:spPr bwMode="auto">
          <a:xfrm>
            <a:off x="468313" y="4221163"/>
            <a:ext cx="8207375" cy="259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lnSpc>
                <a:spcPct val="80000"/>
              </a:lnSpc>
              <a:buFont typeface="Arial" charset="0"/>
              <a:buNone/>
            </a:pPr>
            <a:r>
              <a:rPr kumimoji="0" lang="en-US" altLang="zh-TW" sz="2400" b="1" dirty="0">
                <a:solidFill>
                  <a:srgbClr val="898989"/>
                </a:solidFill>
                <a:cs typeface="Calibri" panose="020F0502020204030204" pitchFamily="34" charset="0"/>
                <a:hlinkClick r:id="rId3"/>
              </a:rPr>
              <a:t>Min-</a:t>
            </a:r>
            <a:r>
              <a:rPr kumimoji="0" lang="en-US" altLang="zh-TW" sz="2400" b="1" dirty="0" err="1">
                <a:solidFill>
                  <a:srgbClr val="898989"/>
                </a:solidFill>
                <a:cs typeface="Calibri" panose="020F0502020204030204" pitchFamily="34" charset="0"/>
                <a:hlinkClick r:id="rId3"/>
              </a:rPr>
              <a:t>Yuh</a:t>
            </a:r>
            <a:r>
              <a:rPr kumimoji="0" lang="en-US" altLang="zh-TW" sz="2400" b="1" dirty="0">
                <a:solidFill>
                  <a:srgbClr val="898989"/>
                </a:solidFill>
                <a:cs typeface="Calibri" panose="020F0502020204030204" pitchFamily="34" charset="0"/>
                <a:hlinkClick r:id="rId3"/>
              </a:rPr>
              <a:t> Day</a:t>
            </a:r>
            <a:endParaRPr kumimoji="0" lang="en-US" altLang="zh-TW" sz="2400" b="1" dirty="0">
              <a:solidFill>
                <a:srgbClr val="898989"/>
              </a:solidFill>
              <a:cs typeface="Calibri" panose="020F0502020204030204" pitchFamily="34" charset="0"/>
            </a:endParaRPr>
          </a:p>
          <a:p>
            <a:pPr algn="ctr" eaLnBrk="1" hangingPunct="1">
              <a:lnSpc>
                <a:spcPct val="80000"/>
              </a:lnSpc>
              <a:buFont typeface="Arial" charset="0"/>
              <a:buNone/>
            </a:pPr>
            <a:r>
              <a:rPr kumimoji="0" lang="zh-TW" altLang="en-US" sz="2400" b="1" dirty="0">
                <a:solidFill>
                  <a:srgbClr val="898989"/>
                </a:solidFill>
                <a:latin typeface="標楷體" pitchFamily="65" charset="-120"/>
                <a:ea typeface="標楷體" pitchFamily="65" charset="-120"/>
                <a:hlinkClick r:id="rId4"/>
              </a:rPr>
              <a:t>戴敏育</a:t>
            </a:r>
            <a:endParaRPr kumimoji="0" lang="en-US" altLang="zh-TW" sz="2400" b="1" dirty="0">
              <a:latin typeface="標楷體" pitchFamily="65" charset="-120"/>
              <a:cs typeface="Times New Roman" pitchFamily="18" charset="0"/>
            </a:endParaRPr>
          </a:p>
          <a:p>
            <a:pPr algn="ctr" eaLnBrk="1" hangingPunct="1">
              <a:lnSpc>
                <a:spcPct val="80000"/>
              </a:lnSpc>
              <a:buNone/>
            </a:pPr>
            <a:r>
              <a:rPr kumimoji="0" lang="en-US" altLang="zh-TW" sz="2400" b="1" dirty="0">
                <a:solidFill>
                  <a:schemeClr val="tx2"/>
                </a:solidFill>
                <a:cs typeface="Calibri" panose="020F0502020204030204" pitchFamily="34" charset="0"/>
              </a:rPr>
              <a:t>Associate Professor</a:t>
            </a:r>
          </a:p>
          <a:p>
            <a:pPr algn="ctr" eaLnBrk="1" hangingPunct="1">
              <a:lnSpc>
                <a:spcPct val="80000"/>
              </a:lnSpc>
              <a:buFont typeface="Arial" charset="0"/>
              <a:buNone/>
            </a:pPr>
            <a:r>
              <a:rPr kumimoji="0" lang="zh-TW" altLang="en-US" sz="2400" b="1" dirty="0">
                <a:solidFill>
                  <a:schemeClr val="tx2"/>
                </a:solidFill>
                <a:latin typeface="標楷體" pitchFamily="65" charset="-120"/>
                <a:ea typeface="標楷體" pitchFamily="65" charset="-120"/>
              </a:rPr>
              <a:t>副教授</a:t>
            </a:r>
            <a:endParaRPr kumimoji="0" lang="en-US" altLang="zh-TW" sz="2400" b="1" dirty="0">
              <a:solidFill>
                <a:schemeClr val="tx2"/>
              </a:solidFill>
              <a:latin typeface="標楷體" pitchFamily="65" charset="-120"/>
              <a:cs typeface="Times New Roman" pitchFamily="18" charset="0"/>
            </a:endParaRPr>
          </a:p>
          <a:p>
            <a:pPr algn="ctr" eaLnBrk="1" hangingPunct="1">
              <a:lnSpc>
                <a:spcPct val="80000"/>
              </a:lnSpc>
              <a:buNone/>
            </a:pP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Institute of Information Management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National Taipei University</a:t>
            </a:r>
            <a:endParaRPr kumimoji="0" lang="en-US" altLang="zh-TW" sz="2000" b="1" dirty="0">
              <a:solidFill>
                <a:srgbClr val="898989"/>
              </a:solidFill>
              <a:latin typeface="Times New Roman" panose="02020603050405020304" pitchFamily="18" charset="0"/>
              <a:cs typeface="Times New Roman" pitchFamily="18" charset="0"/>
            </a:endParaRPr>
          </a:p>
          <a:p>
            <a:pPr algn="ctr" eaLnBrk="1" hangingPunct="1">
              <a:lnSpc>
                <a:spcPct val="80000"/>
              </a:lnSpc>
              <a:buNone/>
            </a:pPr>
            <a:r>
              <a:rPr lang="zh-TW" altLang="en-US" sz="2400" b="1" dirty="0">
                <a:latin typeface="DFKai-SB" panose="03000509000000000000" pitchFamily="49" charset="-120"/>
                <a:ea typeface="DFKai-SB" panose="03000509000000000000" pitchFamily="49" charset="-120"/>
                <a:cs typeface="DFKai-SB" panose="03000509000000000000" pitchFamily="49" charset="-120"/>
                <a:hlinkClick r:id="rId6"/>
              </a:rPr>
              <a:t>國立臺北大學</a:t>
            </a:r>
            <a:r>
              <a:rPr lang="zh-TW" altLang="en-US" sz="2400" b="1" dirty="0">
                <a:latin typeface="DFKai-SB" panose="03000509000000000000" pitchFamily="49" charset="-120"/>
                <a:ea typeface="DFKai-SB" panose="03000509000000000000" pitchFamily="49" charset="-120"/>
                <a:cs typeface="DFKai-SB" panose="03000509000000000000" pitchFamily="49" charset="-120"/>
              </a:rPr>
              <a:t> </a:t>
            </a:r>
            <a:r>
              <a:rPr lang="zh-TW" altLang="en-US" sz="2400" b="1" dirty="0">
                <a:latin typeface="DFKai-SB" panose="03000509000000000000" pitchFamily="49" charset="-120"/>
                <a:ea typeface="DFKai-SB" panose="03000509000000000000" pitchFamily="49" charset="-120"/>
                <a:cs typeface="DFKai-SB" panose="03000509000000000000" pitchFamily="49" charset="-120"/>
                <a:hlinkClick r:id="rId7"/>
              </a:rPr>
              <a:t>資訊管理研究所</a:t>
            </a:r>
            <a:endParaRPr kumimoji="0" lang="en-US" altLang="zh-TW" sz="2400" b="1" dirty="0">
              <a:solidFill>
                <a:srgbClr val="898989"/>
              </a:solidFill>
              <a:latin typeface="DFKai-SB" panose="03000509000000000000" pitchFamily="49" charset="-120"/>
              <a:ea typeface="DFKai-SB" panose="03000509000000000000" pitchFamily="49" charset="-120"/>
              <a:cs typeface="DFKai-SB" panose="03000509000000000000" pitchFamily="49" charset="-120"/>
            </a:endParaRPr>
          </a:p>
          <a:p>
            <a:pPr algn="ctr" eaLnBrk="1" hangingPunct="1">
              <a:lnSpc>
                <a:spcPct val="80000"/>
              </a:lnSpc>
              <a:spcBef>
                <a:spcPts val="0"/>
              </a:spcBef>
              <a:buFont typeface="Arial" charset="0"/>
              <a:buNone/>
            </a:pPr>
            <a:endParaRPr kumimoji="0" lang="en-US" altLang="zh-TW" sz="900" b="1" dirty="0">
              <a:solidFill>
                <a:srgbClr val="898989"/>
              </a:solidFill>
              <a:cs typeface="Times New Roman" pitchFamily="18" charset="0"/>
              <a:hlinkClick r:id="rId8"/>
            </a:endParaRPr>
          </a:p>
          <a:p>
            <a:pPr algn="ctr" eaLnBrk="1" hangingPunct="1">
              <a:spcBef>
                <a:spcPts val="100"/>
              </a:spcBef>
              <a:buNone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  <a:hlinkClick r:id="rId9"/>
              </a:rPr>
              <a:t>https://web.ntpu.edu.tw/~myday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spcBef>
                <a:spcPts val="100"/>
              </a:spcBef>
              <a:buNone/>
            </a:pPr>
            <a:r>
              <a:rPr kumimoji="0" lang="en-US" altLang="zh-TW" sz="1200" b="1" dirty="0">
                <a:solidFill>
                  <a:srgbClr val="898989"/>
                </a:solidFill>
                <a:cs typeface="Times New Roman" pitchFamily="18" charset="0"/>
              </a:rPr>
              <a:t>2020-11-23</a:t>
            </a:r>
            <a:endParaRPr kumimoji="0" lang="zh-TW" altLang="en-US" sz="2500" b="1" dirty="0">
              <a:solidFill>
                <a:srgbClr val="898989"/>
              </a:solidFill>
              <a:ea typeface="標楷體" pitchFamily="65" charset="-120"/>
            </a:endParaRPr>
          </a:p>
        </p:txBody>
      </p:sp>
      <p:pic>
        <p:nvPicPr>
          <p:cNvPr id="14" name="Picture 4" descr="http://mail.tku.edu.tw/myday/images/Myday_Photo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27" t="1544" r="10527" b="25148"/>
          <a:stretch>
            <a:fillRect/>
          </a:stretch>
        </p:blipFill>
        <p:spPr bwMode="auto">
          <a:xfrm>
            <a:off x="2051050" y="4256311"/>
            <a:ext cx="1135063" cy="1404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CBFA1A4-AC60-1C47-BA18-7524ED7AAE8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5538" y="44624"/>
            <a:ext cx="962066" cy="62068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D2BED8B-FC41-4348-9A46-5D09945BBE2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4430" y="718301"/>
            <a:ext cx="964282" cy="235043"/>
          </a:xfrm>
          <a:prstGeom prst="rect">
            <a:avLst/>
          </a:prstGeom>
        </p:spPr>
      </p:pic>
      <p:sp>
        <p:nvSpPr>
          <p:cNvPr id="8" name="標題 1">
            <a:extLst>
              <a:ext uri="{FF2B5EF4-FFF2-40B4-BE49-F238E27FC236}">
                <a16:creationId xmlns:a16="http://schemas.microsoft.com/office/drawing/2014/main" id="{60129211-7EC0-1D4D-B71B-C3899EE69029}"/>
              </a:ext>
            </a:extLst>
          </p:cNvPr>
          <p:cNvSpPr txBox="1">
            <a:spLocks/>
          </p:cNvSpPr>
          <p:nvPr/>
        </p:nvSpPr>
        <p:spPr bwMode="auto">
          <a:xfrm>
            <a:off x="179512" y="1124744"/>
            <a:ext cx="8784976" cy="1570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6000" b="1" dirty="0">
                <a:solidFill>
                  <a:schemeClr val="accent6">
                    <a:lumMod val="75000"/>
                  </a:schemeClr>
                </a:solidFill>
                <a:latin typeface="Heiti TC Medium" pitchFamily="2" charset="-128"/>
                <a:ea typeface="Heiti TC Medium" pitchFamily="2" charset="-128"/>
              </a:rPr>
              <a:t>人工智慧在學什麼</a:t>
            </a:r>
            <a:r>
              <a:rPr lang="en-US" altLang="zh-TW" sz="6000" b="1" dirty="0">
                <a:solidFill>
                  <a:schemeClr val="accent6">
                    <a:lumMod val="75000"/>
                  </a:schemeClr>
                </a:solidFill>
                <a:latin typeface="Heiti TC Medium" pitchFamily="2" charset="-128"/>
                <a:ea typeface="Heiti TC Medium" pitchFamily="2" charset="-128"/>
              </a:rPr>
              <a:t>?</a:t>
            </a:r>
            <a:br>
              <a:rPr lang="zh-TW" altLang="en-US" sz="6000" b="1" dirty="0">
                <a:solidFill>
                  <a:schemeClr val="accent6">
                    <a:lumMod val="75000"/>
                  </a:schemeClr>
                </a:solidFill>
                <a:latin typeface="Heiti TC Medium" pitchFamily="2" charset="-128"/>
                <a:ea typeface="Heiti TC Medium" pitchFamily="2" charset="-128"/>
              </a:rPr>
            </a:br>
            <a:r>
              <a:rPr lang="en-US" altLang="zh-TW" sz="4000" b="1" dirty="0">
                <a:solidFill>
                  <a:schemeClr val="accent6">
                    <a:lumMod val="75000"/>
                  </a:schemeClr>
                </a:solidFill>
                <a:ea typeface="標楷體" pitchFamily="65" charset="-120"/>
              </a:rPr>
              <a:t>(What is Artificial Intelligence Learning?)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9D48353-D925-F443-9DDC-E182DE95B52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244408" y="6021288"/>
            <a:ext cx="791692" cy="79169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986D0EB-477A-1F43-A3C1-27806CF7B19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3030" y="75822"/>
            <a:ext cx="2072697" cy="616874"/>
          </a:xfrm>
          <a:prstGeom prst="rect">
            <a:avLst/>
          </a:prstGeom>
        </p:spPr>
      </p:pic>
      <p:sp>
        <p:nvSpPr>
          <p:cNvPr id="12" name="文字方塊 5">
            <a:extLst>
              <a:ext uri="{FF2B5EF4-FFF2-40B4-BE49-F238E27FC236}">
                <a16:creationId xmlns:a16="http://schemas.microsoft.com/office/drawing/2014/main" id="{652ACBB0-8103-564F-89B3-D82C34B563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9095" y="2661880"/>
            <a:ext cx="7345313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zh-TW" altLang="en-US" sz="2000" dirty="0">
                <a:solidFill>
                  <a:schemeClr val="accent3">
                    <a:lumMod val="50000"/>
                  </a:schemeClr>
                </a:solidFill>
                <a:latin typeface="Heiti TC Medium" pitchFamily="2" charset="-128"/>
                <a:ea typeface="Heiti TC Medium" pitchFamily="2" charset="-128"/>
              </a:rPr>
              <a:t>臺北醫學大學 口腔醫學院</a:t>
            </a:r>
            <a:r>
              <a:rPr kumimoji="0" lang="en-US" altLang="zh-TW" sz="2000" dirty="0">
                <a:solidFill>
                  <a:schemeClr val="accent3">
                    <a:lumMod val="50000"/>
                  </a:schemeClr>
                </a:solidFill>
                <a:latin typeface="Heiti TC Medium" pitchFamily="2" charset="-128"/>
                <a:ea typeface="Heiti TC Medium" pitchFamily="2" charset="-128"/>
              </a:rPr>
              <a:t>  CFD </a:t>
            </a:r>
            <a:r>
              <a:rPr kumimoji="0" lang="zh-TW" altLang="en-US" sz="2000" dirty="0">
                <a:solidFill>
                  <a:schemeClr val="accent3">
                    <a:lumMod val="50000"/>
                  </a:schemeClr>
                </a:solidFill>
                <a:latin typeface="Heiti TC Medium" pitchFamily="2" charset="-128"/>
                <a:ea typeface="Heiti TC Medium" pitchFamily="2" charset="-128"/>
              </a:rPr>
              <a:t>講座</a:t>
            </a:r>
            <a:endParaRPr kumimoji="0" lang="en-US" altLang="zh-TW" sz="2000" dirty="0">
              <a:solidFill>
                <a:schemeClr val="accent3">
                  <a:lumMod val="50000"/>
                </a:schemeClr>
              </a:solidFill>
              <a:latin typeface="Heiti TC Medium" pitchFamily="2" charset="-128"/>
              <a:ea typeface="Heiti TC Medium" pitchFamily="2" charset="-128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zh-TW" sz="2000" dirty="0">
                <a:solidFill>
                  <a:srgbClr val="7F7F7F"/>
                </a:solidFill>
              </a:rPr>
              <a:t>Host: Prof. Li Sheng Chen</a:t>
            </a:r>
            <a:br>
              <a:rPr kumimoji="0" lang="en-US" altLang="zh-TW" sz="2000" dirty="0">
                <a:solidFill>
                  <a:srgbClr val="7F7F7F"/>
                </a:solidFill>
              </a:rPr>
            </a:br>
            <a:r>
              <a:rPr kumimoji="0" lang="en-US" altLang="zh-TW" sz="1600" dirty="0">
                <a:solidFill>
                  <a:srgbClr val="7F7F7F"/>
                </a:solidFill>
              </a:rPr>
              <a:t>College of Oral Medicine, Taipei Medical University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zh-TW" sz="1400" dirty="0">
                <a:solidFill>
                  <a:srgbClr val="7F7F7F"/>
                </a:solidFill>
              </a:rPr>
              <a:t>Time: 12:10-13:00, Nov 23, 2020 (Monday)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zh-TW" sz="1400" dirty="0">
                <a:solidFill>
                  <a:srgbClr val="7F7F7F"/>
                </a:solidFill>
              </a:rPr>
              <a:t>Place: </a:t>
            </a:r>
            <a:r>
              <a:rPr kumimoji="0" lang="zh-TW" altLang="en-US" sz="1400" dirty="0">
                <a:solidFill>
                  <a:srgbClr val="7F7F7F"/>
                </a:solidFill>
                <a:latin typeface="Heiti TC Medium" pitchFamily="2" charset="-128"/>
                <a:ea typeface="Heiti TC Medium" pitchFamily="2" charset="-128"/>
              </a:rPr>
              <a:t>口腔醫學院</a:t>
            </a:r>
            <a:r>
              <a:rPr kumimoji="0" lang="en-US" altLang="zh-TW" sz="1400" dirty="0">
                <a:solidFill>
                  <a:srgbClr val="7F7F7F"/>
                </a:solidFill>
                <a:latin typeface="Heiti TC Medium" pitchFamily="2" charset="-128"/>
                <a:ea typeface="Heiti TC Medium" pitchFamily="2" charset="-128"/>
              </a:rPr>
              <a:t>1</a:t>
            </a:r>
            <a:r>
              <a:rPr kumimoji="0" lang="zh-TW" altLang="en-US" sz="1400" dirty="0">
                <a:solidFill>
                  <a:srgbClr val="7F7F7F"/>
                </a:solidFill>
                <a:latin typeface="Heiti TC Medium" pitchFamily="2" charset="-128"/>
                <a:ea typeface="Heiti TC Medium" pitchFamily="2" charset="-128"/>
              </a:rPr>
              <a:t>樓會議室</a:t>
            </a:r>
            <a:r>
              <a:rPr kumimoji="0" lang="en-US" altLang="zh-TW" sz="1400" dirty="0">
                <a:solidFill>
                  <a:srgbClr val="7F7F7F"/>
                </a:solidFill>
                <a:latin typeface="Heiti TC Medium" pitchFamily="2" charset="-128"/>
                <a:ea typeface="Heiti TC Medium" pitchFamily="2" charset="-128"/>
              </a:rPr>
              <a:t>1-1, TMU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zh-TW" sz="1200" dirty="0">
                <a:solidFill>
                  <a:srgbClr val="7F7F7F"/>
                </a:solidFill>
              </a:rPr>
              <a:t>Address: N250 Wu-</a:t>
            </a:r>
            <a:r>
              <a:rPr kumimoji="0" lang="en-US" altLang="zh-TW" sz="1200" dirty="0" err="1">
                <a:solidFill>
                  <a:srgbClr val="7F7F7F"/>
                </a:solidFill>
              </a:rPr>
              <a:t>Hsing</a:t>
            </a:r>
            <a:r>
              <a:rPr kumimoji="0" lang="en-US" altLang="zh-TW" sz="1200" dirty="0">
                <a:solidFill>
                  <a:srgbClr val="7F7F7F"/>
                </a:solidFill>
              </a:rPr>
              <a:t> Street, Taipei, Taiwan</a:t>
            </a:r>
          </a:p>
        </p:txBody>
      </p:sp>
    </p:spTree>
    <p:extLst>
      <p:ext uri="{BB962C8B-B14F-4D97-AF65-F5344CB8AC3E}">
        <p14:creationId xmlns:p14="http://schemas.microsoft.com/office/powerpoint/2010/main" val="26994863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072" y="260648"/>
            <a:ext cx="8229600" cy="6217800"/>
          </a:xfrm>
        </p:spPr>
        <p:txBody>
          <a:bodyPr/>
          <a:lstStyle/>
          <a:p>
            <a:r>
              <a:rPr lang="en-US" sz="7200" b="1" dirty="0">
                <a:solidFill>
                  <a:srgbClr val="C00000"/>
                </a:solidFill>
              </a:rPr>
              <a:t>Definition </a:t>
            </a:r>
            <a:br>
              <a:rPr lang="en-US" sz="7200" b="1" dirty="0">
                <a:solidFill>
                  <a:srgbClr val="C00000"/>
                </a:solidFill>
              </a:rPr>
            </a:br>
            <a:r>
              <a:rPr lang="en-US" sz="7200" b="1" dirty="0">
                <a:solidFill>
                  <a:srgbClr val="C00000"/>
                </a:solidFill>
              </a:rPr>
              <a:t>of </a:t>
            </a:r>
            <a:br>
              <a:rPr lang="en-US" sz="7200" b="1" dirty="0">
                <a:solidFill>
                  <a:srgbClr val="C00000"/>
                </a:solidFill>
              </a:rPr>
            </a:br>
            <a:r>
              <a:rPr lang="en-US" sz="7200" b="1" dirty="0">
                <a:solidFill>
                  <a:srgbClr val="C00000"/>
                </a:solidFill>
              </a:rPr>
              <a:t>Artificial Intelligence (A.I.)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299151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072" y="260648"/>
            <a:ext cx="8229600" cy="6217800"/>
          </a:xfrm>
        </p:spPr>
        <p:txBody>
          <a:bodyPr>
            <a:normAutofit fontScale="90000"/>
          </a:bodyPr>
          <a:lstStyle/>
          <a:p>
            <a:r>
              <a:rPr lang="en-US" sz="6000" b="1" dirty="0">
                <a:solidFill>
                  <a:srgbClr val="FF0000"/>
                </a:solidFill>
              </a:rPr>
              <a:t>Artificial Intelligence </a:t>
            </a:r>
            <a:br>
              <a:rPr lang="en-US" sz="6000" b="1" dirty="0"/>
            </a:br>
            <a:br>
              <a:rPr lang="en-US" b="1" dirty="0"/>
            </a:br>
            <a:r>
              <a:rPr lang="en-US" b="1" dirty="0"/>
              <a:t>“… </a:t>
            </a:r>
            <a:r>
              <a:rPr lang="en-US" b="1" dirty="0">
                <a:solidFill>
                  <a:srgbClr val="FF0000"/>
                </a:solidFill>
              </a:rPr>
              <a:t>the </a:t>
            </a:r>
            <a:r>
              <a:rPr lang="en-US" sz="6000" b="1" dirty="0">
                <a:solidFill>
                  <a:srgbClr val="FF0000"/>
                </a:solidFill>
              </a:rPr>
              <a:t>science</a:t>
            </a:r>
            <a:r>
              <a:rPr lang="en-US" b="1" dirty="0">
                <a:solidFill>
                  <a:srgbClr val="FF0000"/>
                </a:solidFill>
              </a:rPr>
              <a:t> and </a:t>
            </a:r>
            <a:br>
              <a:rPr lang="en-US" b="1" dirty="0">
                <a:solidFill>
                  <a:srgbClr val="FF0000"/>
                </a:solidFill>
              </a:rPr>
            </a:br>
            <a:r>
              <a:rPr lang="en-US" sz="6000" b="1" dirty="0">
                <a:solidFill>
                  <a:srgbClr val="FF0000"/>
                </a:solidFill>
              </a:rPr>
              <a:t>engineering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br>
              <a:rPr lang="en-US" b="1" dirty="0">
                <a:solidFill>
                  <a:srgbClr val="FF0000"/>
                </a:solidFill>
              </a:rPr>
            </a:br>
            <a:r>
              <a:rPr lang="en-US" b="1" dirty="0">
                <a:solidFill>
                  <a:srgbClr val="FF0000"/>
                </a:solidFill>
              </a:rPr>
              <a:t>of </a:t>
            </a:r>
            <a:br>
              <a:rPr lang="en-US" b="1" dirty="0">
                <a:solidFill>
                  <a:srgbClr val="FF0000"/>
                </a:solidFill>
              </a:rPr>
            </a:br>
            <a:r>
              <a:rPr lang="en-US" b="1" dirty="0">
                <a:solidFill>
                  <a:srgbClr val="FF0000"/>
                </a:solidFill>
              </a:rPr>
              <a:t>making </a:t>
            </a:r>
            <a:br>
              <a:rPr lang="en-US" b="1" dirty="0">
                <a:solidFill>
                  <a:srgbClr val="FF0000"/>
                </a:solidFill>
              </a:rPr>
            </a:br>
            <a:r>
              <a:rPr lang="en-US" sz="6000" b="1" dirty="0">
                <a:solidFill>
                  <a:srgbClr val="FF0000"/>
                </a:solidFill>
              </a:rPr>
              <a:t>intelligent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sz="6000" b="1" dirty="0">
                <a:solidFill>
                  <a:srgbClr val="FF0000"/>
                </a:solidFill>
              </a:rPr>
              <a:t>machines</a:t>
            </a:r>
            <a:r>
              <a:rPr lang="en-US" b="1" dirty="0"/>
              <a:t>” </a:t>
            </a:r>
            <a:br>
              <a:rPr lang="en-US" b="1" dirty="0"/>
            </a:br>
            <a:r>
              <a:rPr lang="en-US" sz="3600" b="1" dirty="0"/>
              <a:t>(John McCarthy, 1955)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11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611560" y="6597352"/>
            <a:ext cx="790262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Source: https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digitalintelligencetoday.com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/artificial-intelligence-defined-useful-list-of-popular-definitions-from-business-and-science/</a:t>
            </a:r>
          </a:p>
        </p:txBody>
      </p:sp>
    </p:spTree>
    <p:extLst>
      <p:ext uri="{BB962C8B-B14F-4D97-AF65-F5344CB8AC3E}">
        <p14:creationId xmlns:p14="http://schemas.microsoft.com/office/powerpoint/2010/main" val="39349321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6245225"/>
          </a:xfrm>
        </p:spPr>
        <p:txBody>
          <a:bodyPr/>
          <a:lstStyle/>
          <a:p>
            <a:r>
              <a:rPr lang="en-US" sz="7200" b="1" dirty="0">
                <a:solidFill>
                  <a:srgbClr val="FF0000"/>
                </a:solidFill>
              </a:rPr>
              <a:t>Artificial Intelligence </a:t>
            </a:r>
            <a:br>
              <a:rPr lang="en-US" sz="7200" b="1" dirty="0"/>
            </a:br>
            <a:r>
              <a:rPr lang="en-US" b="1" dirty="0"/>
              <a:t> </a:t>
            </a:r>
            <a:br>
              <a:rPr lang="en-US" sz="7200" b="1" dirty="0"/>
            </a:br>
            <a:r>
              <a:rPr lang="en-US" sz="7200" b="1" dirty="0"/>
              <a:t>“… </a:t>
            </a:r>
            <a:r>
              <a:rPr lang="en-US" sz="7200" b="1" dirty="0">
                <a:solidFill>
                  <a:srgbClr val="FF0000"/>
                </a:solidFill>
              </a:rPr>
              <a:t>technology that </a:t>
            </a:r>
            <a:br>
              <a:rPr lang="en-US" sz="7200" b="1" dirty="0">
                <a:solidFill>
                  <a:srgbClr val="FF0000"/>
                </a:solidFill>
              </a:rPr>
            </a:br>
            <a:r>
              <a:rPr lang="en-US" sz="7200" b="1" dirty="0">
                <a:solidFill>
                  <a:srgbClr val="FF0000"/>
                </a:solidFill>
              </a:rPr>
              <a:t>thinks and acts </a:t>
            </a:r>
            <a:br>
              <a:rPr lang="en-US" sz="7200" b="1" dirty="0">
                <a:solidFill>
                  <a:srgbClr val="FF0000"/>
                </a:solidFill>
              </a:rPr>
            </a:br>
            <a:r>
              <a:rPr lang="en-US" sz="7200" b="1" dirty="0">
                <a:solidFill>
                  <a:srgbClr val="FF0000"/>
                </a:solidFill>
              </a:rPr>
              <a:t>like humans</a:t>
            </a:r>
            <a:r>
              <a:rPr lang="en-US" sz="7200" b="1" dirty="0"/>
              <a:t>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12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611560" y="6597352"/>
            <a:ext cx="790262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Source: https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digitalintelligencetoday.com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/artificial-intelligence-defined-useful-list-of-popular-definitions-from-business-and-science/</a:t>
            </a:r>
          </a:p>
        </p:txBody>
      </p:sp>
    </p:spTree>
    <p:extLst>
      <p:ext uri="{BB962C8B-B14F-4D97-AF65-F5344CB8AC3E}">
        <p14:creationId xmlns:p14="http://schemas.microsoft.com/office/powerpoint/2010/main" val="5850998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6245225"/>
          </a:xfrm>
        </p:spPr>
        <p:txBody>
          <a:bodyPr>
            <a:normAutofit fontScale="90000"/>
          </a:bodyPr>
          <a:lstStyle/>
          <a:p>
            <a:r>
              <a:rPr lang="en-US" sz="7200" b="1" dirty="0">
                <a:solidFill>
                  <a:srgbClr val="FF0000"/>
                </a:solidFill>
              </a:rPr>
              <a:t>Artificial Intelligence </a:t>
            </a:r>
            <a:br>
              <a:rPr lang="en-US" sz="7200" b="1" dirty="0"/>
            </a:br>
            <a:r>
              <a:rPr lang="en-US" b="1" dirty="0"/>
              <a:t> </a:t>
            </a:r>
            <a:br>
              <a:rPr lang="en-US" sz="7200" b="1" dirty="0"/>
            </a:br>
            <a:r>
              <a:rPr lang="en-US" sz="7200" b="1" dirty="0"/>
              <a:t>“… </a:t>
            </a:r>
            <a:r>
              <a:rPr lang="en-US" sz="7200" b="1" dirty="0">
                <a:solidFill>
                  <a:srgbClr val="FF0000"/>
                </a:solidFill>
              </a:rPr>
              <a:t>intelligence</a:t>
            </a:r>
            <a:r>
              <a:rPr lang="en-US" sz="7200" b="1" dirty="0"/>
              <a:t> exhibited by </a:t>
            </a:r>
            <a:r>
              <a:rPr lang="en-US" sz="7200" b="1" dirty="0">
                <a:solidFill>
                  <a:srgbClr val="FF0000"/>
                </a:solidFill>
              </a:rPr>
              <a:t>machines</a:t>
            </a:r>
            <a:r>
              <a:rPr lang="en-US" sz="7200" b="1" dirty="0"/>
              <a:t> or </a:t>
            </a:r>
            <a:r>
              <a:rPr lang="en-US" sz="7200" b="1" dirty="0">
                <a:solidFill>
                  <a:srgbClr val="FF0000"/>
                </a:solidFill>
              </a:rPr>
              <a:t>software</a:t>
            </a:r>
            <a:r>
              <a:rPr lang="en-US" sz="7200" b="1" dirty="0"/>
              <a:t>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13</a:t>
            </a:fld>
            <a:endParaRPr lang="zh-TW" altLang="en-US"/>
          </a:p>
        </p:txBody>
      </p:sp>
      <p:sp>
        <p:nvSpPr>
          <p:cNvPr id="5" name="Rectangle 4"/>
          <p:cNvSpPr/>
          <p:nvPr/>
        </p:nvSpPr>
        <p:spPr>
          <a:xfrm>
            <a:off x="611560" y="6597352"/>
            <a:ext cx="790262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Source: https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digitalintelligencetoday.com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/artificial-intelligence-defined-useful-list-of-popular-definitions-from-business-and-science/</a:t>
            </a:r>
          </a:p>
        </p:txBody>
      </p:sp>
    </p:spTree>
    <p:extLst>
      <p:ext uri="{BB962C8B-B14F-4D97-AF65-F5344CB8AC3E}">
        <p14:creationId xmlns:p14="http://schemas.microsoft.com/office/powerpoint/2010/main" val="42176073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6746" y="116632"/>
            <a:ext cx="8229600" cy="901463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4 Approaches of AI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14</a:t>
            </a:fld>
            <a:endParaRPr lang="zh-TW" altLang="en-US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/>
          </p:nvPr>
        </p:nvGraphicFramePr>
        <p:xfrm>
          <a:off x="269972" y="1063472"/>
          <a:ext cx="8603148" cy="53898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015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015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604462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Thinking Humanly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Thinking</a:t>
                      </a:r>
                      <a:r>
                        <a:rPr lang="en-US" sz="3600" b="1" baseline="0" dirty="0">
                          <a:solidFill>
                            <a:schemeClr val="accent1"/>
                          </a:solidFill>
                        </a:rPr>
                        <a:t> Rationally</a:t>
                      </a:r>
                      <a:endParaRPr lang="en-US" sz="3600" b="1" dirty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85402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Acting Humanly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Acting Rationally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92264BB9-0532-2E4A-BB32-E00C293A33F5}"/>
              </a:ext>
            </a:extLst>
          </p:cNvPr>
          <p:cNvSpPr/>
          <p:nvPr/>
        </p:nvSpPr>
        <p:spPr>
          <a:xfrm>
            <a:off x="1079611" y="6579314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</p:spTree>
    <p:extLst>
      <p:ext uri="{BB962C8B-B14F-4D97-AF65-F5344CB8AC3E}">
        <p14:creationId xmlns:p14="http://schemas.microsoft.com/office/powerpoint/2010/main" val="16808984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6746" y="44624"/>
            <a:ext cx="8229600" cy="901463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4 Approaches of AI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15</a:t>
            </a:fld>
            <a:endParaRPr lang="zh-TW" altLang="en-US"/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/>
          </p:nvPr>
        </p:nvGraphicFramePr>
        <p:xfrm>
          <a:off x="269972" y="980728"/>
          <a:ext cx="8603148" cy="549812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0157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0157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604462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2.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Thinking Humanly: The Cognitive</a:t>
                      </a:r>
                      <a:r>
                        <a:rPr lang="en-US" sz="3600" b="1" baseline="0" dirty="0">
                          <a:solidFill>
                            <a:schemeClr val="accent1"/>
                          </a:solidFill>
                        </a:rPr>
                        <a:t> Modeling Approach</a:t>
                      </a:r>
                      <a:endParaRPr lang="en-US" sz="3600" b="1" dirty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3. </a:t>
                      </a:r>
                    </a:p>
                    <a:p>
                      <a:pPr algn="ctr"/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Thinking</a:t>
                      </a:r>
                      <a:r>
                        <a:rPr lang="en-US" sz="3600" b="1" baseline="0" dirty="0">
                          <a:solidFill>
                            <a:schemeClr val="accent1"/>
                          </a:solidFill>
                        </a:rPr>
                        <a:t> Rationally:</a:t>
                      </a:r>
                      <a:br>
                        <a:rPr lang="en-US" sz="3600" b="1" baseline="0" dirty="0">
                          <a:solidFill>
                            <a:schemeClr val="accent1"/>
                          </a:solidFill>
                        </a:rPr>
                      </a:br>
                      <a:r>
                        <a:rPr lang="en-US" sz="3200" b="1" baseline="0" dirty="0">
                          <a:solidFill>
                            <a:schemeClr val="accent1"/>
                          </a:solidFill>
                        </a:rPr>
                        <a:t>The “Laws of Thought” Approach</a:t>
                      </a:r>
                    </a:p>
                    <a:p>
                      <a:pPr algn="ctr"/>
                      <a:endParaRPr lang="en-US" sz="3600" b="1" dirty="0">
                        <a:solidFill>
                          <a:schemeClr val="accent1"/>
                        </a:solidFill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85402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1.</a:t>
                      </a:r>
                    </a:p>
                    <a:p>
                      <a:pPr algn="ctr"/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Acting Humanly: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>
                          <a:solidFill>
                            <a:schemeClr val="accent1"/>
                          </a:solidFill>
                        </a:rPr>
                        <a:t>The Turing Test Approach </a:t>
                      </a:r>
                      <a:r>
                        <a:rPr lang="en-US" sz="1200" b="1" dirty="0">
                          <a:solidFill>
                            <a:schemeClr val="accent1"/>
                          </a:solidFill>
                        </a:rPr>
                        <a:t>(1950)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4. </a:t>
                      </a:r>
                    </a:p>
                    <a:p>
                      <a:pPr algn="ctr"/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Acting Rationally:</a:t>
                      </a:r>
                      <a:br>
                        <a:rPr lang="en-US" sz="3600" b="1" dirty="0">
                          <a:solidFill>
                            <a:schemeClr val="accent1"/>
                          </a:solidFill>
                        </a:rPr>
                      </a:br>
                      <a:r>
                        <a:rPr lang="en-US" sz="3600" b="1" dirty="0">
                          <a:solidFill>
                            <a:schemeClr val="accent1"/>
                          </a:solidFill>
                        </a:rPr>
                        <a:t>The Rational Agent Approach</a:t>
                      </a:r>
                    </a:p>
                  </a:txBody>
                  <a:tcPr anchor="ctr">
                    <a:lnL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9F2DE54B-427E-284E-9D0E-42B3D473DF08}"/>
              </a:ext>
            </a:extLst>
          </p:cNvPr>
          <p:cNvSpPr/>
          <p:nvPr/>
        </p:nvSpPr>
        <p:spPr>
          <a:xfrm>
            <a:off x="1079611" y="6579314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</p:spTree>
    <p:extLst>
      <p:ext uri="{BB962C8B-B14F-4D97-AF65-F5344CB8AC3E}">
        <p14:creationId xmlns:p14="http://schemas.microsoft.com/office/powerpoint/2010/main" val="40652097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844824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AI Acting Humanly:</a:t>
            </a:r>
            <a:br>
              <a:rPr lang="en-US" b="1" dirty="0">
                <a:solidFill>
                  <a:schemeClr val="accent1"/>
                </a:solidFill>
              </a:rPr>
            </a:br>
            <a:r>
              <a:rPr lang="en-US" b="1" dirty="0">
                <a:solidFill>
                  <a:schemeClr val="accent1"/>
                </a:solidFill>
              </a:rPr>
              <a:t>The Turing Test Approach</a:t>
            </a:r>
            <a:br>
              <a:rPr lang="en-US" b="1" dirty="0">
                <a:solidFill>
                  <a:schemeClr val="accent1"/>
                </a:solidFill>
              </a:rPr>
            </a:br>
            <a:r>
              <a:rPr lang="en-US" sz="3200" b="1" dirty="0">
                <a:solidFill>
                  <a:schemeClr val="accent1"/>
                </a:solidFill>
              </a:rPr>
              <a:t>(Alan Turing, 1950)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32856"/>
            <a:ext cx="8229600" cy="4176464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Knowledge Representation</a:t>
            </a:r>
          </a:p>
          <a:p>
            <a:r>
              <a:rPr lang="en-US" b="1" dirty="0">
                <a:solidFill>
                  <a:schemeClr val="accent1"/>
                </a:solidFill>
              </a:rPr>
              <a:t>Automated Reasoning</a:t>
            </a:r>
          </a:p>
          <a:p>
            <a:r>
              <a:rPr lang="en-US" b="1" dirty="0">
                <a:solidFill>
                  <a:srgbClr val="FF0000"/>
                </a:solidFill>
              </a:rPr>
              <a:t>Machine Learning (ML)</a:t>
            </a:r>
          </a:p>
          <a:p>
            <a:pPr lvl="1"/>
            <a:r>
              <a:rPr lang="en-US" sz="3200" b="1" dirty="0">
                <a:solidFill>
                  <a:srgbClr val="FF0000"/>
                </a:solidFill>
              </a:rPr>
              <a:t>Deep Learning (DL)</a:t>
            </a:r>
          </a:p>
          <a:p>
            <a:r>
              <a:rPr lang="en-US" b="1" dirty="0">
                <a:solidFill>
                  <a:srgbClr val="C00000"/>
                </a:solidFill>
              </a:rPr>
              <a:t>Computer Vision</a:t>
            </a:r>
            <a:r>
              <a:rPr lang="zh-TW" altLang="en-US" b="1" dirty="0">
                <a:solidFill>
                  <a:srgbClr val="C00000"/>
                </a:solidFill>
              </a:rPr>
              <a:t> </a:t>
            </a:r>
            <a:r>
              <a:rPr lang="en-US" altLang="zh-TW" b="1" dirty="0">
                <a:solidFill>
                  <a:srgbClr val="C00000"/>
                </a:solidFill>
              </a:rPr>
              <a:t>(Image, Video)</a:t>
            </a:r>
            <a:endParaRPr lang="en-US" b="1" dirty="0">
              <a:solidFill>
                <a:srgbClr val="C00000"/>
              </a:solidFill>
            </a:endParaRPr>
          </a:p>
          <a:p>
            <a:r>
              <a:rPr lang="en-US" b="1" dirty="0">
                <a:solidFill>
                  <a:srgbClr val="C00000"/>
                </a:solidFill>
              </a:rPr>
              <a:t>Natural Language Processing (NLP)</a:t>
            </a:r>
          </a:p>
          <a:p>
            <a:r>
              <a:rPr lang="en-US" b="1" dirty="0">
                <a:solidFill>
                  <a:srgbClr val="C00000"/>
                </a:solidFill>
              </a:rPr>
              <a:t>Robotics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16</a:t>
            </a:fld>
            <a:endParaRPr lang="zh-TW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6332DB0-FB6C-9E4E-8231-F39C2A9843E7}"/>
              </a:ext>
            </a:extLst>
          </p:cNvPr>
          <p:cNvSpPr/>
          <p:nvPr/>
        </p:nvSpPr>
        <p:spPr>
          <a:xfrm>
            <a:off x="1079611" y="6579314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</p:spTree>
    <p:extLst>
      <p:ext uri="{BB962C8B-B14F-4D97-AF65-F5344CB8AC3E}">
        <p14:creationId xmlns:p14="http://schemas.microsoft.com/office/powerpoint/2010/main" val="29777088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7DE75B-B5BC-B142-9989-EC67B09802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sz="3600" dirty="0"/>
              <a:t>Artificial Intelligence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600" dirty="0"/>
              <a:t>Problem Solving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600" dirty="0"/>
              <a:t>Knowledge and Reasoning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600" dirty="0"/>
              <a:t>Uncertain Knowledge and Reasoning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600" dirty="0"/>
              <a:t>Learning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600" dirty="0"/>
              <a:t>Communicating, Perceiving, and Acting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600" dirty="0"/>
              <a:t>Philosophy and Ethics of AI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E19190-BE62-0440-B959-CF36C48BB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17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15C8621-7DA8-C04B-86FE-5D18631C4E40}"/>
              </a:ext>
            </a:extLst>
          </p:cNvPr>
          <p:cNvSpPr/>
          <p:nvPr/>
        </p:nvSpPr>
        <p:spPr>
          <a:xfrm>
            <a:off x="1057500" y="6579314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6F8FA99-5A61-2147-8B8C-CFD01666B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7" y="125760"/>
            <a:ext cx="8496944" cy="1287016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Artificial Intelligence: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A Modern Approach </a:t>
            </a:r>
          </a:p>
        </p:txBody>
      </p:sp>
    </p:spTree>
    <p:extLst>
      <p:ext uri="{BB962C8B-B14F-4D97-AF65-F5344CB8AC3E}">
        <p14:creationId xmlns:p14="http://schemas.microsoft.com/office/powerpoint/2010/main" val="26641827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E19190-BE62-0440-B959-CF36C48BB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18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15C8621-7DA8-C04B-86FE-5D18631C4E40}"/>
              </a:ext>
            </a:extLst>
          </p:cNvPr>
          <p:cNvSpPr/>
          <p:nvPr/>
        </p:nvSpPr>
        <p:spPr>
          <a:xfrm>
            <a:off x="1057500" y="6579314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6F8FA99-5A61-2147-8B8C-CFD01666B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7" y="125760"/>
            <a:ext cx="8496944" cy="6334650"/>
          </a:xfrm>
        </p:spPr>
        <p:txBody>
          <a:bodyPr/>
          <a:lstStyle/>
          <a:p>
            <a:r>
              <a:rPr lang="en-US" sz="7200" dirty="0">
                <a:solidFill>
                  <a:schemeClr val="accent1"/>
                </a:solidFill>
              </a:rPr>
              <a:t>Artificial Intelligence: </a:t>
            </a:r>
            <a:br>
              <a:rPr lang="en-US" sz="7200" dirty="0">
                <a:solidFill>
                  <a:schemeClr val="accent1"/>
                </a:solidFill>
              </a:rPr>
            </a:br>
            <a:r>
              <a:rPr lang="en-US" sz="7200" dirty="0">
                <a:solidFill>
                  <a:schemeClr val="accent1"/>
                </a:solidFill>
              </a:rPr>
              <a:t>Intelligent Agents</a:t>
            </a:r>
          </a:p>
        </p:txBody>
      </p:sp>
    </p:spTree>
    <p:extLst>
      <p:ext uri="{BB962C8B-B14F-4D97-AF65-F5344CB8AC3E}">
        <p14:creationId xmlns:p14="http://schemas.microsoft.com/office/powerpoint/2010/main" val="8162851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7DE75B-B5BC-B142-9989-EC67B09802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700808"/>
            <a:ext cx="8229600" cy="4425356"/>
          </a:xfrm>
        </p:spPr>
        <p:txBody>
          <a:bodyPr/>
          <a:lstStyle/>
          <a:p>
            <a:r>
              <a:rPr lang="en-US" sz="3600" dirty="0"/>
              <a:t>Solving Problems by Searching</a:t>
            </a:r>
          </a:p>
          <a:p>
            <a:r>
              <a:rPr lang="en-US" sz="3600" dirty="0"/>
              <a:t>Search in Complex Environments</a:t>
            </a:r>
          </a:p>
          <a:p>
            <a:r>
              <a:rPr lang="en-US" sz="3600" dirty="0"/>
              <a:t>Adversarial Search and Games</a:t>
            </a:r>
          </a:p>
          <a:p>
            <a:r>
              <a:rPr lang="en-US" sz="3600" dirty="0"/>
              <a:t>Constraint Satisfaction Problems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E19190-BE62-0440-B959-CF36C48BB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19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15C8621-7DA8-C04B-86FE-5D18631C4E40}"/>
              </a:ext>
            </a:extLst>
          </p:cNvPr>
          <p:cNvSpPr/>
          <p:nvPr/>
        </p:nvSpPr>
        <p:spPr>
          <a:xfrm>
            <a:off x="1057500" y="6579314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6F8FA99-5A61-2147-8B8C-CFD01666B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7" y="125760"/>
            <a:ext cx="8496944" cy="1287016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Artificial Intelligence: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2. Problem Solving</a:t>
            </a:r>
          </a:p>
        </p:txBody>
      </p:sp>
    </p:spTree>
    <p:extLst>
      <p:ext uri="{BB962C8B-B14F-4D97-AF65-F5344CB8AC3E}">
        <p14:creationId xmlns:p14="http://schemas.microsoft.com/office/powerpoint/2010/main" val="21310707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>
                <a:solidFill>
                  <a:schemeClr val="accent1"/>
                </a:solidFill>
              </a:rPr>
              <a:t>戴敏育 博士 </a:t>
            </a:r>
            <a:br>
              <a:rPr lang="en-US" altLang="zh-TW" dirty="0">
                <a:solidFill>
                  <a:schemeClr val="accent1"/>
                </a:solidFill>
              </a:rPr>
            </a:br>
            <a:r>
              <a:rPr lang="en-US" altLang="zh-TW" dirty="0">
                <a:solidFill>
                  <a:schemeClr val="accent1"/>
                </a:solidFill>
              </a:rPr>
              <a:t>(Min-</a:t>
            </a:r>
            <a:r>
              <a:rPr lang="en-US" altLang="zh-TW" dirty="0" err="1">
                <a:solidFill>
                  <a:schemeClr val="accent1"/>
                </a:solidFill>
              </a:rPr>
              <a:t>Yuh</a:t>
            </a:r>
            <a:r>
              <a:rPr lang="en-US" altLang="zh-TW" dirty="0">
                <a:solidFill>
                  <a:schemeClr val="accent1"/>
                </a:solidFill>
              </a:rPr>
              <a:t> Day, Ph.D.)</a:t>
            </a:r>
            <a:endParaRPr lang="zh-TW" altLang="en-US" dirty="0">
              <a:solidFill>
                <a:schemeClr val="accent1"/>
              </a:solidFill>
            </a:endParaRPr>
          </a:p>
        </p:txBody>
      </p:sp>
      <p:sp>
        <p:nvSpPr>
          <p:cNvPr id="16386" name="內容版面配置區 2"/>
          <p:cNvSpPr>
            <a:spLocks noGrp="1"/>
          </p:cNvSpPr>
          <p:nvPr>
            <p:ph idx="1"/>
          </p:nvPr>
        </p:nvSpPr>
        <p:spPr>
          <a:xfrm>
            <a:off x="468313" y="1556792"/>
            <a:ext cx="8301037" cy="3519289"/>
          </a:xfrm>
        </p:spPr>
        <p:txBody>
          <a:bodyPr/>
          <a:lstStyle/>
          <a:p>
            <a:pPr marL="0" indent="0" algn="ctr">
              <a:buFont typeface="Arial" pitchFamily="34" charset="0"/>
              <a:buNone/>
            </a:pPr>
            <a:r>
              <a:rPr lang="zh-TW" altLang="en-US" sz="2800" dirty="0">
                <a:solidFill>
                  <a:srgbClr val="C00000"/>
                </a:solidFill>
              </a:rPr>
              <a:t>國立台北大學</a:t>
            </a:r>
            <a:r>
              <a:rPr lang="en-US" altLang="zh-TW" sz="2800" dirty="0">
                <a:solidFill>
                  <a:srgbClr val="C00000"/>
                </a:solidFill>
              </a:rPr>
              <a:t> </a:t>
            </a:r>
            <a:r>
              <a:rPr lang="zh-TW" altLang="en-US" sz="2800" dirty="0">
                <a:solidFill>
                  <a:srgbClr val="C00000"/>
                </a:solidFill>
              </a:rPr>
              <a:t>資訊管理研究所</a:t>
            </a:r>
            <a:r>
              <a:rPr lang="en-US" altLang="zh-TW" sz="2800" dirty="0">
                <a:solidFill>
                  <a:srgbClr val="C00000"/>
                </a:solidFill>
              </a:rPr>
              <a:t> </a:t>
            </a:r>
            <a:r>
              <a:rPr lang="zh-TW" altLang="en-US" sz="2800" dirty="0">
                <a:solidFill>
                  <a:srgbClr val="C00000"/>
                </a:solidFill>
              </a:rPr>
              <a:t>副教授</a:t>
            </a:r>
            <a:endParaRPr lang="en-US" altLang="zh-TW" sz="2800" dirty="0">
              <a:solidFill>
                <a:srgbClr val="C00000"/>
              </a:solidFill>
            </a:endParaRPr>
          </a:p>
          <a:p>
            <a:pPr marL="0" indent="0" algn="ctr">
              <a:buFont typeface="Arial" pitchFamily="34" charset="0"/>
              <a:buNone/>
            </a:pPr>
            <a:r>
              <a:rPr lang="zh-TW" altLang="en-US" sz="2800" dirty="0">
                <a:solidFill>
                  <a:schemeClr val="tx2"/>
                </a:solidFill>
              </a:rPr>
              <a:t>中央研究院</a:t>
            </a:r>
            <a:r>
              <a:rPr lang="en-US" altLang="zh-TW" sz="2800" dirty="0">
                <a:solidFill>
                  <a:schemeClr val="tx2"/>
                </a:solidFill>
              </a:rPr>
              <a:t> </a:t>
            </a:r>
            <a:r>
              <a:rPr lang="zh-TW" altLang="en-US" sz="2800" dirty="0">
                <a:solidFill>
                  <a:schemeClr val="tx2"/>
                </a:solidFill>
              </a:rPr>
              <a:t>資訊科學研究所</a:t>
            </a:r>
            <a:r>
              <a:rPr lang="en-US" altLang="zh-TW" sz="2800" dirty="0">
                <a:solidFill>
                  <a:schemeClr val="tx2"/>
                </a:solidFill>
              </a:rPr>
              <a:t> </a:t>
            </a:r>
            <a:r>
              <a:rPr lang="zh-TW" altLang="en-US" sz="2800" dirty="0">
                <a:solidFill>
                  <a:schemeClr val="tx2"/>
                </a:solidFill>
              </a:rPr>
              <a:t>訪問學人</a:t>
            </a:r>
            <a:endParaRPr lang="en-US" altLang="zh-TW" sz="2800" dirty="0">
              <a:solidFill>
                <a:schemeClr val="tx2"/>
              </a:solidFill>
            </a:endParaRPr>
          </a:p>
          <a:p>
            <a:pPr marL="0" indent="0" algn="ctr">
              <a:buFont typeface="Arial" pitchFamily="34" charset="0"/>
              <a:buNone/>
            </a:pPr>
            <a:r>
              <a:rPr lang="zh-TW" altLang="en-US" sz="2800" dirty="0">
                <a:solidFill>
                  <a:srgbClr val="984807"/>
                </a:solidFill>
              </a:rPr>
              <a:t>國立台灣大學</a:t>
            </a:r>
            <a:r>
              <a:rPr lang="en-US" altLang="zh-TW" sz="2800" dirty="0">
                <a:solidFill>
                  <a:srgbClr val="984807"/>
                </a:solidFill>
              </a:rPr>
              <a:t> </a:t>
            </a:r>
            <a:r>
              <a:rPr lang="zh-TW" altLang="en-US" sz="2800" dirty="0">
                <a:solidFill>
                  <a:srgbClr val="984807"/>
                </a:solidFill>
              </a:rPr>
              <a:t>資訊管理</a:t>
            </a:r>
            <a:r>
              <a:rPr lang="en-US" altLang="zh-TW" sz="2800" dirty="0">
                <a:solidFill>
                  <a:srgbClr val="984807"/>
                </a:solidFill>
              </a:rPr>
              <a:t> </a:t>
            </a:r>
            <a:r>
              <a:rPr lang="zh-TW" altLang="en-US" sz="2800" dirty="0">
                <a:solidFill>
                  <a:srgbClr val="984807"/>
                </a:solidFill>
              </a:rPr>
              <a:t>博士</a:t>
            </a:r>
            <a:endParaRPr lang="en-US" altLang="zh-TW" sz="2800" dirty="0">
              <a:solidFill>
                <a:srgbClr val="984807"/>
              </a:solidFill>
            </a:endParaRPr>
          </a:p>
          <a:p>
            <a:pPr marL="0" indent="0" algn="ctr">
              <a:buFont typeface="Arial" pitchFamily="34" charset="0"/>
              <a:buNone/>
            </a:pPr>
            <a:r>
              <a:rPr lang="en-US" altLang="zh-TW" sz="2000" dirty="0">
                <a:solidFill>
                  <a:srgbClr val="17375E"/>
                </a:solidFill>
              </a:rPr>
              <a:t>Publications Co-Chairs, IEEE/ACM International Conference on </a:t>
            </a:r>
            <a:br>
              <a:rPr lang="en-US" altLang="zh-TW" sz="2000" dirty="0">
                <a:solidFill>
                  <a:srgbClr val="17375E"/>
                </a:solidFill>
              </a:rPr>
            </a:br>
            <a:r>
              <a:rPr lang="en-US" altLang="zh-TW" sz="2000" dirty="0">
                <a:solidFill>
                  <a:srgbClr val="17375E"/>
                </a:solidFill>
              </a:rPr>
              <a:t>Advances in Social Networks Analysis and Mining (ASONAM 2013- )</a:t>
            </a:r>
          </a:p>
          <a:p>
            <a:pPr marL="0" indent="0" algn="ctr">
              <a:buFont typeface="Arial" pitchFamily="34" charset="0"/>
              <a:buNone/>
            </a:pPr>
            <a:r>
              <a:rPr lang="en-US" altLang="zh-TW" sz="2000" dirty="0">
                <a:solidFill>
                  <a:srgbClr val="17375E"/>
                </a:solidFill>
              </a:rPr>
              <a:t>Program Co-Chair, IEEE International Workshop on </a:t>
            </a:r>
            <a:br>
              <a:rPr lang="en-US" altLang="zh-TW" sz="2000" dirty="0">
                <a:solidFill>
                  <a:srgbClr val="17375E"/>
                </a:solidFill>
              </a:rPr>
            </a:br>
            <a:r>
              <a:rPr lang="en-US" altLang="zh-TW" sz="2000" dirty="0">
                <a:solidFill>
                  <a:srgbClr val="17375E"/>
                </a:solidFill>
              </a:rPr>
              <a:t>Empirical Methods for Recognizing Inference in </a:t>
            </a:r>
            <a:r>
              <a:rPr lang="en-US" altLang="zh-TW" sz="2000" dirty="0" err="1">
                <a:solidFill>
                  <a:srgbClr val="17375E"/>
                </a:solidFill>
              </a:rPr>
              <a:t>TExt</a:t>
            </a:r>
            <a:r>
              <a:rPr lang="en-US" altLang="zh-TW" sz="2000" dirty="0">
                <a:solidFill>
                  <a:srgbClr val="17375E"/>
                </a:solidFill>
              </a:rPr>
              <a:t> (IEEE EM-RITE 2012- )</a:t>
            </a:r>
          </a:p>
          <a:p>
            <a:pPr marL="0" indent="0" algn="ctr">
              <a:buFont typeface="Arial" pitchFamily="34" charset="0"/>
              <a:buNone/>
            </a:pPr>
            <a:r>
              <a:rPr lang="en-US" altLang="zh-TW" sz="2000" dirty="0">
                <a:solidFill>
                  <a:srgbClr val="17375E"/>
                </a:solidFill>
              </a:rPr>
              <a:t>Publications Chair, The IEEE International Conference on </a:t>
            </a:r>
            <a:br>
              <a:rPr lang="en-US" altLang="zh-TW" sz="2000" dirty="0">
                <a:solidFill>
                  <a:srgbClr val="17375E"/>
                </a:solidFill>
              </a:rPr>
            </a:br>
            <a:r>
              <a:rPr lang="en-US" altLang="zh-TW" sz="2000" dirty="0">
                <a:solidFill>
                  <a:srgbClr val="17375E"/>
                </a:solidFill>
              </a:rPr>
              <a:t>Information Reuse and Integration (IEEE IRI)</a:t>
            </a:r>
            <a:endParaRPr lang="zh-TW" altLang="en-US" sz="2000" dirty="0">
              <a:solidFill>
                <a:srgbClr val="17375E"/>
              </a:solidFill>
            </a:endParaRPr>
          </a:p>
        </p:txBody>
      </p:sp>
      <p:sp>
        <p:nvSpPr>
          <p:cNvPr id="16387" name="投影片編號版面配置區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/>
            <a:fld id="{9FCAA9B1-8267-4402-9C83-BAE1C2B13B7C}" type="slidenum">
              <a:rPr kumimoji="0" lang="zh-TW" altLang="en-US" sz="1200">
                <a:solidFill>
                  <a:srgbClr val="898989"/>
                </a:solidFill>
                <a:latin typeface="Calibri" pitchFamily="34" charset="0"/>
              </a:rPr>
              <a:pPr eaLnBrk="1" hangingPunct="1"/>
              <a:t>2</a:t>
            </a:fld>
            <a:endParaRPr kumimoji="0" lang="zh-TW" altLang="en-US" sz="1200">
              <a:solidFill>
                <a:srgbClr val="898989"/>
              </a:solidFill>
              <a:latin typeface="Calibri" pitchFamily="34" charset="0"/>
            </a:endParaRPr>
          </a:p>
        </p:txBody>
      </p:sp>
      <p:pic>
        <p:nvPicPr>
          <p:cNvPr id="16388" name="Picture 4" descr="http://mail.tku.edu.tw/myday/images/Myday_Photo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750" y="115888"/>
            <a:ext cx="1135063" cy="1404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Picture 2" descr="http://mail.tku.edu.tw/myday/images/AS_Logo1.gif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07904" y="5119337"/>
            <a:ext cx="1662113" cy="166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Picture 6" descr="http://mail.tku.edu.tw/myday/images/NTU_logo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52120" y="5157192"/>
            <a:ext cx="1593850" cy="159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44C7FE4C-DBC2-A74B-8BCD-C557AA9446EA}"/>
              </a:ext>
            </a:extLst>
          </p:cNvPr>
          <p:cNvGrpSpPr/>
          <p:nvPr/>
        </p:nvGrpSpPr>
        <p:grpSpPr>
          <a:xfrm>
            <a:off x="1856254" y="5178296"/>
            <a:ext cx="1563618" cy="1491064"/>
            <a:chOff x="1940523" y="5229200"/>
            <a:chExt cx="1563618" cy="149106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B0FAAB0-5F2D-0A45-91D0-BB05F45FA88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40523" y="5229200"/>
              <a:ext cx="1563618" cy="1008786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A70F94B-7014-7845-B18F-AA6F50AF363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40523" y="6339133"/>
              <a:ext cx="1563618" cy="38113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348371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7DE75B-B5BC-B142-9989-EC67B09802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700808"/>
            <a:ext cx="8229600" cy="4425356"/>
          </a:xfrm>
        </p:spPr>
        <p:txBody>
          <a:bodyPr/>
          <a:lstStyle/>
          <a:p>
            <a:r>
              <a:rPr lang="en-US" sz="3600" dirty="0"/>
              <a:t>Logical Agents</a:t>
            </a:r>
          </a:p>
          <a:p>
            <a:r>
              <a:rPr lang="en-US" sz="3600" dirty="0"/>
              <a:t>First-Order Logic</a:t>
            </a:r>
          </a:p>
          <a:p>
            <a:r>
              <a:rPr lang="en-US" sz="3600" dirty="0"/>
              <a:t>Inference in First-Order Logic</a:t>
            </a:r>
          </a:p>
          <a:p>
            <a:r>
              <a:rPr lang="en-US" sz="3600" dirty="0"/>
              <a:t>Knowledge Representation</a:t>
            </a:r>
          </a:p>
          <a:p>
            <a:r>
              <a:rPr lang="en-US" sz="3600" dirty="0"/>
              <a:t>Automated Planning</a:t>
            </a:r>
          </a:p>
          <a:p>
            <a:r>
              <a:rPr lang="en-US" sz="3600" dirty="0"/>
              <a:t>Quantifying Uncertainty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E19190-BE62-0440-B959-CF36C48BB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20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15C8621-7DA8-C04B-86FE-5D18631C4E40}"/>
              </a:ext>
            </a:extLst>
          </p:cNvPr>
          <p:cNvSpPr/>
          <p:nvPr/>
        </p:nvSpPr>
        <p:spPr>
          <a:xfrm>
            <a:off x="1057500" y="6579314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6F8FA99-5A61-2147-8B8C-CFD01666B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7" y="125760"/>
            <a:ext cx="8496944" cy="1287016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Artificial Intelligence: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3. Knowledge and Reasoning</a:t>
            </a:r>
          </a:p>
        </p:txBody>
      </p:sp>
    </p:spTree>
    <p:extLst>
      <p:ext uri="{BB962C8B-B14F-4D97-AF65-F5344CB8AC3E}">
        <p14:creationId xmlns:p14="http://schemas.microsoft.com/office/powerpoint/2010/main" val="14285862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7DE75B-B5BC-B142-9989-EC67B09802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700808"/>
            <a:ext cx="8229600" cy="4425356"/>
          </a:xfrm>
        </p:spPr>
        <p:txBody>
          <a:bodyPr/>
          <a:lstStyle/>
          <a:p>
            <a:r>
              <a:rPr lang="en-US" sz="3600" dirty="0"/>
              <a:t>Probabilistic Reasoning</a:t>
            </a:r>
          </a:p>
          <a:p>
            <a:r>
              <a:rPr lang="en-US" sz="3600" dirty="0"/>
              <a:t>Probabilistic Reasoning over Time</a:t>
            </a:r>
          </a:p>
          <a:p>
            <a:r>
              <a:rPr lang="en-US" sz="3600" dirty="0"/>
              <a:t>Probabilistic Programming</a:t>
            </a:r>
          </a:p>
          <a:p>
            <a:r>
              <a:rPr lang="en-US" sz="3600" dirty="0"/>
              <a:t>Making Simple Decisions</a:t>
            </a:r>
          </a:p>
          <a:p>
            <a:r>
              <a:rPr lang="en-US" sz="3600" dirty="0"/>
              <a:t>Making Complex Decisions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E19190-BE62-0440-B959-CF36C48BB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21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15C8621-7DA8-C04B-86FE-5D18631C4E40}"/>
              </a:ext>
            </a:extLst>
          </p:cNvPr>
          <p:cNvSpPr/>
          <p:nvPr/>
        </p:nvSpPr>
        <p:spPr>
          <a:xfrm>
            <a:off x="1057500" y="6579314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6F8FA99-5A61-2147-8B8C-CFD01666B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6" y="125760"/>
            <a:ext cx="8568953" cy="1287016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Artificial Intelligence: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4. </a:t>
            </a:r>
            <a:r>
              <a:rPr lang="en-US" sz="4000" dirty="0">
                <a:solidFill>
                  <a:schemeClr val="accent1"/>
                </a:solidFill>
              </a:rPr>
              <a:t>Uncertain Knowledge and Reasoning</a:t>
            </a:r>
          </a:p>
        </p:txBody>
      </p:sp>
    </p:spTree>
    <p:extLst>
      <p:ext uri="{BB962C8B-B14F-4D97-AF65-F5344CB8AC3E}">
        <p14:creationId xmlns:p14="http://schemas.microsoft.com/office/powerpoint/2010/main" val="27482474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7DE75B-B5BC-B142-9989-EC67B09802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700808"/>
            <a:ext cx="8229600" cy="4425356"/>
          </a:xfrm>
        </p:spPr>
        <p:txBody>
          <a:bodyPr/>
          <a:lstStyle/>
          <a:p>
            <a:r>
              <a:rPr lang="en-US" sz="3600" dirty="0"/>
              <a:t>Multiagent Decision Making</a:t>
            </a:r>
          </a:p>
          <a:p>
            <a:r>
              <a:rPr lang="en-US" sz="3600" dirty="0"/>
              <a:t>Learning from Examples</a:t>
            </a:r>
          </a:p>
          <a:p>
            <a:r>
              <a:rPr lang="en-US" sz="3600" dirty="0"/>
              <a:t>Learning Probabilistic Models</a:t>
            </a:r>
          </a:p>
          <a:p>
            <a:r>
              <a:rPr lang="en-US" sz="3600" dirty="0"/>
              <a:t>Deep Learning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E19190-BE62-0440-B959-CF36C48BB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22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15C8621-7DA8-C04B-86FE-5D18631C4E40}"/>
              </a:ext>
            </a:extLst>
          </p:cNvPr>
          <p:cNvSpPr/>
          <p:nvPr/>
        </p:nvSpPr>
        <p:spPr>
          <a:xfrm>
            <a:off x="1057500" y="6579314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6F8FA99-5A61-2147-8B8C-CFD01666B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7" y="125760"/>
            <a:ext cx="8496944" cy="1287016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Artificial Intelligence: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dirty="0">
                <a:solidFill>
                  <a:schemeClr val="accent1"/>
                </a:solidFill>
              </a:rPr>
              <a:t>5. Learning</a:t>
            </a:r>
          </a:p>
        </p:txBody>
      </p:sp>
    </p:spTree>
    <p:extLst>
      <p:ext uri="{BB962C8B-B14F-4D97-AF65-F5344CB8AC3E}">
        <p14:creationId xmlns:p14="http://schemas.microsoft.com/office/powerpoint/2010/main" val="25065215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7DE75B-B5BC-B142-9989-EC67B09802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700808"/>
            <a:ext cx="8229600" cy="4425356"/>
          </a:xfrm>
        </p:spPr>
        <p:txBody>
          <a:bodyPr/>
          <a:lstStyle/>
          <a:p>
            <a:r>
              <a:rPr lang="en-US" sz="3600" dirty="0"/>
              <a:t>Reinforcement Learning</a:t>
            </a:r>
          </a:p>
          <a:p>
            <a:r>
              <a:rPr lang="en-US" sz="3600" dirty="0"/>
              <a:t>Natural Language Processing</a:t>
            </a:r>
          </a:p>
          <a:p>
            <a:r>
              <a:rPr lang="en-US" sz="3600" dirty="0"/>
              <a:t>Deep Learning for Natural Language Processing</a:t>
            </a:r>
          </a:p>
          <a:p>
            <a:r>
              <a:rPr lang="en-US" sz="3600" dirty="0"/>
              <a:t>Robotics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E19190-BE62-0440-B959-CF36C48BB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23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15C8621-7DA8-C04B-86FE-5D18631C4E40}"/>
              </a:ext>
            </a:extLst>
          </p:cNvPr>
          <p:cNvSpPr/>
          <p:nvPr/>
        </p:nvSpPr>
        <p:spPr>
          <a:xfrm>
            <a:off x="1057500" y="6579314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6F8FA99-5A61-2147-8B8C-CFD01666B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7" y="125760"/>
            <a:ext cx="8496944" cy="1287016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Artificial Intelligence: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sz="3600" dirty="0">
                <a:solidFill>
                  <a:schemeClr val="accent1"/>
                </a:solidFill>
              </a:rPr>
              <a:t>6. Communicating, Perceiving, and Acting</a:t>
            </a:r>
            <a:endParaRPr lang="en-U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34302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E19190-BE62-0440-B959-CF36C48BB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24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15C8621-7DA8-C04B-86FE-5D18631C4E40}"/>
              </a:ext>
            </a:extLst>
          </p:cNvPr>
          <p:cNvSpPr/>
          <p:nvPr/>
        </p:nvSpPr>
        <p:spPr>
          <a:xfrm>
            <a:off x="1057500" y="6579314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6F8FA99-5A61-2147-8B8C-CFD01666B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7" y="125760"/>
            <a:ext cx="8496944" cy="6334650"/>
          </a:xfrm>
        </p:spPr>
        <p:txBody>
          <a:bodyPr/>
          <a:lstStyle/>
          <a:p>
            <a:r>
              <a:rPr lang="en-US" sz="7200" dirty="0">
                <a:solidFill>
                  <a:schemeClr val="accent1"/>
                </a:solidFill>
              </a:rPr>
              <a:t>Artificial Intelligence: </a:t>
            </a:r>
            <a:br>
              <a:rPr lang="en-US" sz="7200" dirty="0">
                <a:solidFill>
                  <a:schemeClr val="accent1"/>
                </a:solidFill>
              </a:rPr>
            </a:br>
            <a:r>
              <a:rPr lang="en-US" sz="5400" dirty="0">
                <a:solidFill>
                  <a:schemeClr val="accent1"/>
                </a:solidFill>
              </a:rPr>
              <a:t>Philosophy and Ethics of AI</a:t>
            </a:r>
            <a:br>
              <a:rPr lang="en-US" sz="5400" dirty="0">
                <a:solidFill>
                  <a:schemeClr val="accent1"/>
                </a:solidFill>
              </a:rPr>
            </a:br>
            <a:r>
              <a:rPr lang="en-US" sz="5400" dirty="0">
                <a:solidFill>
                  <a:schemeClr val="accent1"/>
                </a:solidFill>
              </a:rPr>
              <a:t>The Future of AI</a:t>
            </a:r>
          </a:p>
        </p:txBody>
      </p:sp>
    </p:spTree>
    <p:extLst>
      <p:ext uri="{BB962C8B-B14F-4D97-AF65-F5344CB8AC3E}">
        <p14:creationId xmlns:p14="http://schemas.microsoft.com/office/powerpoint/2010/main" val="146585740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6310F5-84C7-7843-A44F-F4BDF4643C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850106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AI in Medicine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36559A-F2B5-FD46-941F-E099820CA9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38746"/>
            <a:ext cx="8507288" cy="5198566"/>
          </a:xfrm>
        </p:spPr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AI algorithms </a:t>
            </a:r>
            <a:r>
              <a:rPr lang="en-US" dirty="0"/>
              <a:t>now equal or exceed </a:t>
            </a:r>
            <a:br>
              <a:rPr lang="en-US" dirty="0"/>
            </a:br>
            <a:r>
              <a:rPr lang="en-US" dirty="0"/>
              <a:t>expert doctors at diagnosing many conditions, particularly when the diagnosis is based on </a:t>
            </a:r>
            <a:r>
              <a:rPr lang="en-US" dirty="0">
                <a:solidFill>
                  <a:srgbClr val="C00000"/>
                </a:solidFill>
              </a:rPr>
              <a:t>images</a:t>
            </a:r>
            <a:r>
              <a:rPr lang="en-US" dirty="0"/>
              <a:t>. </a:t>
            </a:r>
          </a:p>
          <a:p>
            <a:r>
              <a:rPr lang="en-US" dirty="0"/>
              <a:t>Examples:</a:t>
            </a:r>
          </a:p>
          <a:p>
            <a:pPr lvl="1"/>
            <a:r>
              <a:rPr lang="en-US" dirty="0"/>
              <a:t>Alzheimer’s disease (Ding et al., 2018)</a:t>
            </a:r>
          </a:p>
          <a:p>
            <a:pPr lvl="1"/>
            <a:r>
              <a:rPr lang="en-US" dirty="0"/>
              <a:t>Metastatic cancer </a:t>
            </a:r>
            <a:r>
              <a:rPr lang="en-US" sz="2400" dirty="0"/>
              <a:t>(Liu et al., 2017; </a:t>
            </a:r>
            <a:r>
              <a:rPr lang="en-US" sz="2400" dirty="0" err="1"/>
              <a:t>Esteva</a:t>
            </a:r>
            <a:r>
              <a:rPr lang="en-US" sz="2400" dirty="0"/>
              <a:t> et al., 2017)</a:t>
            </a:r>
          </a:p>
          <a:p>
            <a:pPr lvl="1"/>
            <a:r>
              <a:rPr lang="en-US" dirty="0"/>
              <a:t>Ophthalmic disease (</a:t>
            </a:r>
            <a:r>
              <a:rPr lang="en-US" dirty="0" err="1"/>
              <a:t>Gulshan</a:t>
            </a:r>
            <a:r>
              <a:rPr lang="en-US" dirty="0"/>
              <a:t> et al., 2016) </a:t>
            </a:r>
          </a:p>
          <a:p>
            <a:pPr lvl="1"/>
            <a:r>
              <a:rPr lang="en-US" dirty="0"/>
              <a:t>Skin diseases (Liu et al., 2019c)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8EC8E4-79C1-8043-A8D0-80359C50F1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25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BD0E64E-835B-074E-A3B6-67D227297AF6}"/>
              </a:ext>
            </a:extLst>
          </p:cNvPr>
          <p:cNvSpPr/>
          <p:nvPr/>
        </p:nvSpPr>
        <p:spPr>
          <a:xfrm>
            <a:off x="1079611" y="6579314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</p:spTree>
    <p:extLst>
      <p:ext uri="{BB962C8B-B14F-4D97-AF65-F5344CB8AC3E}">
        <p14:creationId xmlns:p14="http://schemas.microsoft.com/office/powerpoint/2010/main" val="65017162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6310F5-84C7-7843-A44F-F4BDF4643C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850106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AI in Medicine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36559A-F2B5-FD46-941F-E099820CA9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38746"/>
            <a:ext cx="8507288" cy="5421664"/>
          </a:xfrm>
        </p:spPr>
        <p:txBody>
          <a:bodyPr/>
          <a:lstStyle/>
          <a:p>
            <a:r>
              <a:rPr lang="en-US" dirty="0"/>
              <a:t>A systematic review and meta-analysis (Liu et al., 2019a) found that </a:t>
            </a:r>
            <a:r>
              <a:rPr lang="en-US" dirty="0">
                <a:solidFill>
                  <a:schemeClr val="accent1"/>
                </a:solidFill>
              </a:rPr>
              <a:t>the performance of AI programs, on average, was equivalent to health care professionals</a:t>
            </a:r>
            <a:r>
              <a:rPr lang="en-US" dirty="0"/>
              <a:t>. </a:t>
            </a:r>
          </a:p>
          <a:p>
            <a:r>
              <a:rPr lang="en-US" dirty="0"/>
              <a:t>One current emphasis in medical AI is in </a:t>
            </a:r>
            <a:r>
              <a:rPr lang="en-US" dirty="0">
                <a:solidFill>
                  <a:srgbClr val="C00000"/>
                </a:solidFill>
              </a:rPr>
              <a:t>facilitating human–machine partnerships</a:t>
            </a:r>
            <a:r>
              <a:rPr lang="en-US" dirty="0"/>
              <a:t>. </a:t>
            </a:r>
          </a:p>
          <a:p>
            <a:pPr lvl="1"/>
            <a:r>
              <a:rPr lang="en-US" dirty="0"/>
              <a:t>For example, the LYNA system achieves 99.6% overall accuracy in diagnosing metastatic breast cancer—better than an unaided human expert—but the combination does better still (Liu et al., 2018; Steiner et al., 2018)..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8EC8E4-79C1-8043-A8D0-80359C50F1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26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BD0E64E-835B-074E-A3B6-67D227297AF6}"/>
              </a:ext>
            </a:extLst>
          </p:cNvPr>
          <p:cNvSpPr/>
          <p:nvPr/>
        </p:nvSpPr>
        <p:spPr>
          <a:xfrm>
            <a:off x="1079611" y="6579314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</p:spTree>
    <p:extLst>
      <p:ext uri="{BB962C8B-B14F-4D97-AF65-F5344CB8AC3E}">
        <p14:creationId xmlns:p14="http://schemas.microsoft.com/office/powerpoint/2010/main" val="180566894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6310F5-84C7-7843-A44F-F4BDF4643C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850106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AI in Medicine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36559A-F2B5-FD46-941F-E099820CA9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96752"/>
            <a:ext cx="8507288" cy="5263658"/>
          </a:xfrm>
        </p:spPr>
        <p:txBody>
          <a:bodyPr/>
          <a:lstStyle/>
          <a:p>
            <a:r>
              <a:rPr lang="en-US" dirty="0"/>
              <a:t>The widespread adoption of these techniques is now limited not by </a:t>
            </a:r>
            <a:r>
              <a:rPr lang="en-US" dirty="0">
                <a:solidFill>
                  <a:srgbClr val="C00000"/>
                </a:solidFill>
              </a:rPr>
              <a:t>diagnostic accuracy </a:t>
            </a:r>
            <a:r>
              <a:rPr lang="en-US" dirty="0"/>
              <a:t>but by the need to demonstrate </a:t>
            </a:r>
            <a:r>
              <a:rPr lang="en-US" dirty="0">
                <a:solidFill>
                  <a:srgbClr val="C00000"/>
                </a:solidFill>
              </a:rPr>
              <a:t>improvement in clinical outcomes</a:t>
            </a:r>
            <a:r>
              <a:rPr lang="en-US" dirty="0"/>
              <a:t> and to </a:t>
            </a:r>
            <a:r>
              <a:rPr lang="en-US" dirty="0">
                <a:solidFill>
                  <a:srgbClr val="C00000"/>
                </a:solidFill>
              </a:rPr>
              <a:t>ensure transparency</a:t>
            </a:r>
            <a:r>
              <a:rPr lang="en-US" dirty="0"/>
              <a:t>, </a:t>
            </a:r>
            <a:r>
              <a:rPr lang="en-US" dirty="0">
                <a:solidFill>
                  <a:srgbClr val="C00000"/>
                </a:solidFill>
              </a:rPr>
              <a:t>lack of bias</a:t>
            </a:r>
            <a:r>
              <a:rPr lang="en-US" dirty="0"/>
              <a:t>, and </a:t>
            </a:r>
            <a:r>
              <a:rPr lang="en-US" dirty="0">
                <a:solidFill>
                  <a:srgbClr val="C00000"/>
                </a:solidFill>
              </a:rPr>
              <a:t>data privacy </a:t>
            </a:r>
            <a:r>
              <a:rPr lang="en-US" dirty="0"/>
              <a:t>(</a:t>
            </a:r>
            <a:r>
              <a:rPr lang="en-US" dirty="0" err="1"/>
              <a:t>Topol</a:t>
            </a:r>
            <a:r>
              <a:rPr lang="en-US" dirty="0"/>
              <a:t>, 2019). </a:t>
            </a:r>
          </a:p>
          <a:p>
            <a:r>
              <a:rPr lang="en-US" dirty="0"/>
              <a:t>In 2017, only two</a:t>
            </a:r>
            <a:r>
              <a:rPr lang="en-US" dirty="0">
                <a:solidFill>
                  <a:srgbClr val="C00000"/>
                </a:solidFill>
              </a:rPr>
              <a:t> medical AI applications were approved by the FDA</a:t>
            </a:r>
            <a:r>
              <a:rPr lang="en-US" dirty="0"/>
              <a:t>, but that increased to 12 in 2018, and continues to rise.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8EC8E4-79C1-8043-A8D0-80359C50F1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27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BD0E64E-835B-074E-A3B6-67D227297AF6}"/>
              </a:ext>
            </a:extLst>
          </p:cNvPr>
          <p:cNvSpPr/>
          <p:nvPr/>
        </p:nvSpPr>
        <p:spPr>
          <a:xfrm>
            <a:off x="1079611" y="6579314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</p:spTree>
    <p:extLst>
      <p:ext uri="{BB962C8B-B14F-4D97-AF65-F5344CB8AC3E}">
        <p14:creationId xmlns:p14="http://schemas.microsoft.com/office/powerpoint/2010/main" val="204116202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792088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3 Machine Learning Algorithms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28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9712" y="765473"/>
            <a:ext cx="4766590" cy="591248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27584" y="6648567"/>
            <a:ext cx="748883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Enrico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Galimberti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http://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blogs.teradata.com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/data-points/tree-machine-learning-algorithms/</a:t>
            </a:r>
          </a:p>
        </p:txBody>
      </p:sp>
    </p:spTree>
    <p:extLst>
      <p:ext uri="{BB962C8B-B14F-4D97-AF65-F5344CB8AC3E}">
        <p14:creationId xmlns:p14="http://schemas.microsoft.com/office/powerpoint/2010/main" val="102159674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940" y="72008"/>
            <a:ext cx="8857556" cy="126876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Artificial Intelligence</a:t>
            </a:r>
            <a:br>
              <a:rPr lang="en-US" b="1" dirty="0">
                <a:solidFill>
                  <a:schemeClr val="accent1"/>
                </a:solidFill>
              </a:rPr>
            </a:br>
            <a:r>
              <a:rPr lang="en-US" b="1" dirty="0">
                <a:solidFill>
                  <a:schemeClr val="accent1"/>
                </a:solidFill>
              </a:rPr>
              <a:t>Machine Learning &amp; Deep Learning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FEE30E-D778-3F4E-B612-E45A1B95534F}" type="slidenum">
              <a:rPr lang="zh-TW" altLang="en-US" smtClean="0"/>
              <a:pPr/>
              <a:t>29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3527" y="1412776"/>
            <a:ext cx="8640961" cy="511256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11560" y="6649963"/>
            <a:ext cx="777686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Source: https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blogs.nvidia.com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/blog/2016/07/29/whats-difference-artificial-intelligence-machine-learning-deep-learning-ai/</a:t>
            </a:r>
          </a:p>
        </p:txBody>
      </p:sp>
    </p:spTree>
    <p:extLst>
      <p:ext uri="{BB962C8B-B14F-4D97-AF65-F5344CB8AC3E}">
        <p14:creationId xmlns:p14="http://schemas.microsoft.com/office/powerpoint/2010/main" val="16244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0F1121-6A45-B045-A3FC-6D8FA37DD2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dirty="0">
                <a:solidFill>
                  <a:schemeClr val="accent1"/>
                </a:solidFill>
              </a:rPr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AECF0A-A167-344D-A744-A2772C8BFA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4400" dirty="0"/>
              <a:t>Artificial Intelligence</a:t>
            </a:r>
          </a:p>
          <a:p>
            <a:r>
              <a:rPr lang="en-US" sz="4400" dirty="0"/>
              <a:t>Machine Learning </a:t>
            </a:r>
          </a:p>
          <a:p>
            <a:r>
              <a:rPr lang="en-US" sz="4400" dirty="0"/>
              <a:t>Deep Learning </a:t>
            </a:r>
          </a:p>
          <a:p>
            <a:r>
              <a:rPr lang="en-US" sz="4400" dirty="0"/>
              <a:t>AI in Medicine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3AA8F4-5246-9847-96EB-67CA6B372D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3605229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5275F3-C685-C245-B282-FD6E9EC6F1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8630"/>
            <a:ext cx="8229600" cy="768043"/>
          </a:xfrm>
        </p:spPr>
        <p:txBody>
          <a:bodyPr>
            <a:normAutofit fontScale="90000"/>
          </a:bodyPr>
          <a:lstStyle/>
          <a:p>
            <a:r>
              <a:rPr lang="en-US" sz="6000" dirty="0">
                <a:solidFill>
                  <a:schemeClr val="accent1"/>
                </a:solidFill>
                <a:cs typeface="Calibri" panose="020F0502020204030204" pitchFamily="34" charset="0"/>
              </a:rPr>
              <a:t>AI, ML, DL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51A1CA-9AF3-D241-9418-692A7D106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30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CB1EEF8-9F9B-3A44-BB07-3FAD5A4205BD}"/>
              </a:ext>
            </a:extLst>
          </p:cNvPr>
          <p:cNvSpPr/>
          <p:nvPr/>
        </p:nvSpPr>
        <p:spPr>
          <a:xfrm>
            <a:off x="1232756" y="6611779"/>
            <a:ext cx="667848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https://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leonardoaraujosantos.gitbooks.io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/artificial-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inteligence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/content/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deep_learning.html</a:t>
            </a:r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7" name="Rounded Rectangle 9">
            <a:extLst>
              <a:ext uri="{FF2B5EF4-FFF2-40B4-BE49-F238E27FC236}">
                <a16:creationId xmlns:a16="http://schemas.microsoft.com/office/drawing/2014/main" id="{F37D7453-69B7-A34F-A31B-BAECF8894E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528" y="883467"/>
            <a:ext cx="8496944" cy="5688632"/>
          </a:xfrm>
          <a:prstGeom prst="roundRect">
            <a:avLst>
              <a:gd name="adj" fmla="val 7587"/>
            </a:avLst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accent3">
                <a:lumMod val="50000"/>
              </a:schemeClr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endParaRPr lang="en-US" sz="3200" b="1" dirty="0">
              <a:solidFill>
                <a:srgbClr val="FF0000"/>
              </a:solidFill>
              <a:latin typeface="+mn-lt"/>
              <a:ea typeface="+mn-ea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CC61AE9-BB18-AC40-A8FD-B88023EA7682}"/>
              </a:ext>
            </a:extLst>
          </p:cNvPr>
          <p:cNvSpPr txBox="1"/>
          <p:nvPr/>
        </p:nvSpPr>
        <p:spPr>
          <a:xfrm>
            <a:off x="2627784" y="961564"/>
            <a:ext cx="41764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Artificial Intelligence (AI)</a:t>
            </a:r>
          </a:p>
        </p:txBody>
      </p:sp>
      <p:sp>
        <p:nvSpPr>
          <p:cNvPr id="9" name="Rounded Rectangle 9">
            <a:extLst>
              <a:ext uri="{FF2B5EF4-FFF2-40B4-BE49-F238E27FC236}">
                <a16:creationId xmlns:a16="http://schemas.microsoft.com/office/drawing/2014/main" id="{ABCEF111-C555-9347-9A77-33D3519F11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5616" y="1772816"/>
            <a:ext cx="7174804" cy="4752528"/>
          </a:xfrm>
          <a:prstGeom prst="roundRect">
            <a:avLst>
              <a:gd name="adj" fmla="val 7587"/>
            </a:avLst>
          </a:prstGeom>
          <a:solidFill>
            <a:schemeClr val="accent3">
              <a:lumMod val="60000"/>
              <a:lumOff val="40000"/>
            </a:schemeClr>
          </a:solidFill>
          <a:ln w="38100">
            <a:solidFill>
              <a:schemeClr val="accent3">
                <a:lumMod val="50000"/>
              </a:schemeClr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endParaRPr lang="en-US" sz="3200" b="1" dirty="0">
              <a:solidFill>
                <a:srgbClr val="FF0000"/>
              </a:solidFill>
              <a:latin typeface="+mn-lt"/>
              <a:ea typeface="+mn-ea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9515A1E4-E118-E94E-88CF-1470571311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03648" y="2598028"/>
            <a:ext cx="3312596" cy="1902074"/>
          </a:xfrm>
          <a:prstGeom prst="roundRect">
            <a:avLst>
              <a:gd name="adj" fmla="val 7587"/>
            </a:avLst>
          </a:prstGeom>
          <a:solidFill>
            <a:schemeClr val="accent3">
              <a:lumMod val="60000"/>
              <a:lumOff val="40000"/>
            </a:schemeClr>
          </a:solidFill>
          <a:ln w="38100">
            <a:solidFill>
              <a:schemeClr val="accent3">
                <a:lumMod val="50000"/>
              </a:schemeClr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endParaRPr lang="en-US" sz="3200" b="1" dirty="0">
              <a:solidFill>
                <a:srgbClr val="FF0000"/>
              </a:solidFill>
              <a:latin typeface="+mn-lt"/>
              <a:ea typeface="+mn-ea"/>
            </a:endParaRP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01C22123-9E90-2F41-A977-B8C2CB8CBB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03648" y="4470757"/>
            <a:ext cx="3312596" cy="1902074"/>
          </a:xfrm>
          <a:prstGeom prst="roundRect">
            <a:avLst>
              <a:gd name="adj" fmla="val 7587"/>
            </a:avLst>
          </a:prstGeom>
          <a:solidFill>
            <a:schemeClr val="accent3">
              <a:lumMod val="60000"/>
              <a:lumOff val="40000"/>
            </a:schemeClr>
          </a:solidFill>
          <a:ln w="38100">
            <a:solidFill>
              <a:schemeClr val="accent3">
                <a:lumMod val="50000"/>
              </a:schemeClr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endParaRPr lang="en-US" sz="3200" b="1" dirty="0">
              <a:solidFill>
                <a:srgbClr val="FF0000"/>
              </a:solidFill>
              <a:latin typeface="+mn-lt"/>
              <a:ea typeface="+mn-ea"/>
            </a:endParaRP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EC97F93D-7333-1B4B-AE30-157A7572E3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16016" y="4470757"/>
            <a:ext cx="3312596" cy="1902074"/>
          </a:xfrm>
          <a:prstGeom prst="roundRect">
            <a:avLst>
              <a:gd name="adj" fmla="val 7587"/>
            </a:avLst>
          </a:prstGeom>
          <a:solidFill>
            <a:schemeClr val="accent3">
              <a:lumMod val="60000"/>
              <a:lumOff val="40000"/>
            </a:schemeClr>
          </a:solidFill>
          <a:ln w="38100">
            <a:solidFill>
              <a:schemeClr val="accent3">
                <a:lumMod val="50000"/>
              </a:schemeClr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endParaRPr lang="en-US" sz="3200" b="1" dirty="0">
              <a:solidFill>
                <a:srgbClr val="FF0000"/>
              </a:solidFill>
              <a:latin typeface="+mn-lt"/>
              <a:ea typeface="+mn-ea"/>
            </a:endParaRP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85D0B649-6114-8849-9680-7606998E34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10412" y="2598028"/>
            <a:ext cx="3312596" cy="1902074"/>
          </a:xfrm>
          <a:prstGeom prst="roundRect">
            <a:avLst>
              <a:gd name="adj" fmla="val 7587"/>
            </a:avLst>
          </a:prstGeom>
          <a:solidFill>
            <a:schemeClr val="accent3">
              <a:lumMod val="60000"/>
              <a:lumOff val="40000"/>
            </a:schemeClr>
          </a:solidFill>
          <a:ln w="38100">
            <a:solidFill>
              <a:schemeClr val="accent3">
                <a:lumMod val="50000"/>
              </a:schemeClr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endParaRPr lang="en-US" sz="3200" b="1" dirty="0">
              <a:solidFill>
                <a:srgbClr val="FF0000"/>
              </a:solidFill>
              <a:latin typeface="+mn-lt"/>
              <a:ea typeface="+mn-ea"/>
            </a:endParaRP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98806050-1B07-0E4B-8ADE-95B1DD59F4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38706" y="3606140"/>
            <a:ext cx="3312596" cy="1902074"/>
          </a:xfrm>
          <a:prstGeom prst="roundRect">
            <a:avLst>
              <a:gd name="adj" fmla="val 7587"/>
            </a:avLst>
          </a:prstGeom>
          <a:solidFill>
            <a:srgbClr val="92D050"/>
          </a:solidFill>
          <a:ln w="38100">
            <a:solidFill>
              <a:schemeClr val="tx2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lIns="0" tIns="0" rIns="0" bIns="0" anchor="ctr"/>
          <a:lstStyle/>
          <a:p>
            <a:pPr algn="ctr">
              <a:defRPr/>
            </a:pPr>
            <a:endParaRPr lang="en-US" sz="3200" b="1" dirty="0">
              <a:solidFill>
                <a:srgbClr val="FF0000"/>
              </a:solidFill>
              <a:latin typeface="+mn-lt"/>
              <a:ea typeface="+mn-ea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FF8DC4D-8CA7-5042-82B4-AF8BBBF44B8F}"/>
              </a:ext>
            </a:extLst>
          </p:cNvPr>
          <p:cNvSpPr txBox="1"/>
          <p:nvPr/>
        </p:nvSpPr>
        <p:spPr>
          <a:xfrm>
            <a:off x="2711855" y="1844824"/>
            <a:ext cx="41764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Machine Learning (ML)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BD03364-5747-7B4B-99A7-E2E638EA7045}"/>
              </a:ext>
            </a:extLst>
          </p:cNvPr>
          <p:cNvSpPr txBox="1"/>
          <p:nvPr/>
        </p:nvSpPr>
        <p:spPr>
          <a:xfrm>
            <a:off x="2938706" y="3688850"/>
            <a:ext cx="331259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Deep Learning (DL)</a:t>
            </a:r>
          </a:p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CNN</a:t>
            </a:r>
          </a:p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RNN LSTM GRU</a:t>
            </a:r>
          </a:p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GAN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0994226-F57C-CF4A-8BDB-A9FB770D8BCC}"/>
              </a:ext>
            </a:extLst>
          </p:cNvPr>
          <p:cNvSpPr txBox="1"/>
          <p:nvPr/>
        </p:nvSpPr>
        <p:spPr>
          <a:xfrm>
            <a:off x="1452650" y="2674440"/>
            <a:ext cx="33125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Supervised </a:t>
            </a:r>
            <a:b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Learning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C61831E-48D1-AA4B-AB8C-20130B915125}"/>
              </a:ext>
            </a:extLst>
          </p:cNvPr>
          <p:cNvSpPr txBox="1"/>
          <p:nvPr/>
        </p:nvSpPr>
        <p:spPr>
          <a:xfrm>
            <a:off x="4715548" y="2661813"/>
            <a:ext cx="32584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Unsupervised Learning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41ED119-4142-8D41-B147-1E915B1336BF}"/>
              </a:ext>
            </a:extLst>
          </p:cNvPr>
          <p:cNvSpPr txBox="1"/>
          <p:nvPr/>
        </p:nvSpPr>
        <p:spPr>
          <a:xfrm>
            <a:off x="1487110" y="5445224"/>
            <a:ext cx="31828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Semi-supervised Learning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AF50849-55BF-5B45-806E-6E9D9214B132}"/>
              </a:ext>
            </a:extLst>
          </p:cNvPr>
          <p:cNvSpPr txBox="1"/>
          <p:nvPr/>
        </p:nvSpPr>
        <p:spPr>
          <a:xfrm>
            <a:off x="4762256" y="5468893"/>
            <a:ext cx="31828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Reinforcement Learning</a:t>
            </a:r>
          </a:p>
        </p:txBody>
      </p:sp>
    </p:spTree>
    <p:extLst>
      <p:ext uri="{BB962C8B-B14F-4D97-AF65-F5344CB8AC3E}">
        <p14:creationId xmlns:p14="http://schemas.microsoft.com/office/powerpoint/2010/main" val="378816663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792088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3 Machine Learning Algorithms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31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9712" y="765473"/>
            <a:ext cx="4766590" cy="591248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27584" y="6648567"/>
            <a:ext cx="748883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Enrico 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Galimberti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, http://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blogs.teradata.com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/data-points/tree-machine-learning-algorithms/</a:t>
            </a:r>
          </a:p>
        </p:txBody>
      </p:sp>
    </p:spTree>
    <p:extLst>
      <p:ext uri="{BB962C8B-B14F-4D97-AF65-F5344CB8AC3E}">
        <p14:creationId xmlns:p14="http://schemas.microsoft.com/office/powerpoint/2010/main" val="226000974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8926519" cy="864096"/>
          </a:xfrm>
        </p:spPr>
        <p:txBody>
          <a:bodyPr>
            <a:normAutofit fontScale="90000"/>
          </a:bodyPr>
          <a:lstStyle/>
          <a:p>
            <a:r>
              <a:rPr lang="en-US" sz="3600" b="1" dirty="0">
                <a:solidFill>
                  <a:schemeClr val="accent1"/>
                </a:solidFill>
              </a:rPr>
              <a:t>Can a robot pass a university entrance exam?</a:t>
            </a:r>
            <a:br>
              <a:rPr lang="en-US" sz="3600" b="1" dirty="0">
                <a:solidFill>
                  <a:schemeClr val="accent1"/>
                </a:solidFill>
              </a:rPr>
            </a:br>
            <a:r>
              <a:rPr lang="en-US" sz="2400" b="0" dirty="0">
                <a:solidFill>
                  <a:schemeClr val="accent1"/>
                </a:solidFill>
              </a:rPr>
              <a:t>Noriko Arai at TED2017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32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481" y="1052736"/>
            <a:ext cx="8709037" cy="539671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907483" y="6381328"/>
            <a:ext cx="732656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hlinkClick r:id="rId3"/>
              </a:rPr>
              <a:t>https://www.ted.com/talks/noriko_arai_can_a_robot_pass_a_university_entrance_exam</a:t>
            </a:r>
            <a:endParaRPr lang="en-US" sz="1200" dirty="0"/>
          </a:p>
        </p:txBody>
      </p:sp>
      <p:sp>
        <p:nvSpPr>
          <p:cNvPr id="7" name="Rectangle 6"/>
          <p:cNvSpPr/>
          <p:nvPr/>
        </p:nvSpPr>
        <p:spPr>
          <a:xfrm>
            <a:off x="1735575" y="6591136"/>
            <a:ext cx="567037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hlinkClick r:id="rId4"/>
              </a:rPr>
              <a:t>https://www.youtube.com/watch?v=XQZjkPyJ8KU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87871402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512" y="80628"/>
            <a:ext cx="8640960" cy="756084"/>
          </a:xfrm>
        </p:spPr>
        <p:txBody>
          <a:bodyPr/>
          <a:lstStyle/>
          <a:p>
            <a:r>
              <a:rPr lang="en-US" altLang="zh-TW" sz="3600" dirty="0">
                <a:solidFill>
                  <a:srgbClr val="4F81BD"/>
                </a:solidFill>
              </a:rPr>
              <a:t>Machine Learning (ML</a:t>
            </a:r>
            <a:r>
              <a:rPr lang="en-US" altLang="zh-TW" sz="3600">
                <a:solidFill>
                  <a:srgbClr val="4F81BD"/>
                </a:solidFill>
              </a:rPr>
              <a:t>) / Deep </a:t>
            </a:r>
            <a:r>
              <a:rPr lang="en-US" altLang="zh-TW" sz="3600" dirty="0">
                <a:solidFill>
                  <a:srgbClr val="4F81BD"/>
                </a:solidFill>
              </a:rPr>
              <a:t>Learning (</a:t>
            </a:r>
            <a:r>
              <a:rPr lang="en-US" altLang="zh-TW" sz="3600">
                <a:solidFill>
                  <a:srgbClr val="4F81BD"/>
                </a:solidFill>
              </a:rPr>
              <a:t>DL)</a:t>
            </a:r>
            <a:endParaRPr lang="zh-TW" altLang="en-US" sz="3600" dirty="0">
              <a:solidFill>
                <a:srgbClr val="4F81BD"/>
              </a:solidFill>
            </a:endParaRPr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8809F5-A27F-4139-8A34-0456750D047B}" type="slidenum">
              <a:rPr lang="zh-TW" altLang="en-US" smtClean="0"/>
              <a:pPr>
                <a:defRPr/>
              </a:pPr>
              <a:t>33</a:t>
            </a:fld>
            <a:endParaRPr lang="zh-TW" altLang="en-US"/>
          </a:p>
        </p:txBody>
      </p:sp>
      <p:sp>
        <p:nvSpPr>
          <p:cNvPr id="3" name="Rectangle 2"/>
          <p:cNvSpPr/>
          <p:nvPr/>
        </p:nvSpPr>
        <p:spPr>
          <a:xfrm>
            <a:off x="539552" y="6457890"/>
            <a:ext cx="784887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Source: Jesus Serrano-Guerrero, Jose A. 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Olivas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, Francisco P. Romero, and Enrique Herrera-</a:t>
            </a:r>
            <a:r>
              <a:rPr lang="en-US" altLang="zh-TW" sz="1000" dirty="0" err="1">
                <a:solidFill>
                  <a:schemeClr val="bg1">
                    <a:lumMod val="75000"/>
                  </a:schemeClr>
                </a:solidFill>
              </a:rPr>
              <a:t>Viedma</a:t>
            </a: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  (2015), </a:t>
            </a:r>
            <a:b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altLang="zh-TW" sz="1000" dirty="0">
                <a:solidFill>
                  <a:schemeClr val="bg1">
                    <a:lumMod val="75000"/>
                  </a:schemeClr>
                </a:solidFill>
              </a:rPr>
              <a:t>"Sentiment analysis: A review and comparative analysis of web services," Information Sciences, 311, pp. 18-38.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179512" y="2564904"/>
            <a:ext cx="1512168" cy="1512168"/>
          </a:xfrm>
          <a:prstGeom prst="roundRect">
            <a:avLst>
              <a:gd name="adj" fmla="val 12156"/>
            </a:avLst>
          </a:prstGeom>
          <a:solidFill>
            <a:srgbClr val="FFCC66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2200" dirty="0">
                <a:solidFill>
                  <a:srgbClr val="FF0000"/>
                </a:solidFill>
              </a:rPr>
              <a:t>Machine Learning</a:t>
            </a:r>
          </a:p>
          <a:p>
            <a:pPr algn="ctr"/>
            <a:r>
              <a:rPr lang="en-US" sz="2200" dirty="0">
                <a:solidFill>
                  <a:srgbClr val="FF0000"/>
                </a:solidFill>
              </a:rPr>
              <a:t>(ML)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2195736" y="1412776"/>
            <a:ext cx="1728192" cy="936104"/>
          </a:xfrm>
          <a:prstGeom prst="roundRect">
            <a:avLst>
              <a:gd name="adj" fmla="val 12156"/>
            </a:avLst>
          </a:prstGeom>
          <a:solidFill>
            <a:srgbClr val="FFCC66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2000" dirty="0">
                <a:solidFill>
                  <a:srgbClr val="FF0000"/>
                </a:solidFill>
              </a:rPr>
              <a:t>Supervised Learning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2195736" y="3356992"/>
            <a:ext cx="1728192" cy="864096"/>
          </a:xfrm>
          <a:prstGeom prst="roundRect">
            <a:avLst>
              <a:gd name="adj" fmla="val 12156"/>
            </a:avLst>
          </a:prstGeom>
          <a:solidFill>
            <a:srgbClr val="FFCC66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2000" dirty="0">
                <a:solidFill>
                  <a:srgbClr val="FF0000"/>
                </a:solidFill>
              </a:rPr>
              <a:t>Unsupervised Learning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4427984" y="1052736"/>
            <a:ext cx="1512168" cy="648072"/>
          </a:xfrm>
          <a:prstGeom prst="roundRect">
            <a:avLst>
              <a:gd name="adj" fmla="val 12156"/>
            </a:avLst>
          </a:prstGeom>
          <a:solidFill>
            <a:srgbClr val="FFCC66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2000" dirty="0">
                <a:solidFill>
                  <a:schemeClr val="tx1"/>
                </a:solidFill>
              </a:rPr>
              <a:t>Decision Tree Classifiers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4427984" y="1844824"/>
            <a:ext cx="1512168" cy="648072"/>
          </a:xfrm>
          <a:prstGeom prst="roundRect">
            <a:avLst>
              <a:gd name="adj" fmla="val 12156"/>
            </a:avLst>
          </a:prstGeom>
          <a:solidFill>
            <a:srgbClr val="FFCC66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2000" dirty="0">
                <a:solidFill>
                  <a:schemeClr val="tx1"/>
                </a:solidFill>
              </a:rPr>
              <a:t>Linear Classifiers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4427984" y="2636912"/>
            <a:ext cx="1512168" cy="648072"/>
          </a:xfrm>
          <a:prstGeom prst="roundRect">
            <a:avLst>
              <a:gd name="adj" fmla="val 12156"/>
            </a:avLst>
          </a:prstGeom>
          <a:solidFill>
            <a:srgbClr val="FFCC66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2000" dirty="0">
                <a:solidFill>
                  <a:schemeClr val="tx1"/>
                </a:solidFill>
              </a:rPr>
              <a:t>Rule-based Classifiers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4427984" y="3429000"/>
            <a:ext cx="1512168" cy="648072"/>
          </a:xfrm>
          <a:prstGeom prst="roundRect">
            <a:avLst>
              <a:gd name="adj" fmla="val 12156"/>
            </a:avLst>
          </a:prstGeom>
          <a:solidFill>
            <a:srgbClr val="FFCC66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2000" dirty="0">
                <a:solidFill>
                  <a:schemeClr val="tx1"/>
                </a:solidFill>
              </a:rPr>
              <a:t>Probabilistic Classifiers</a:t>
            </a:r>
            <a:endParaRPr lang="en-US" sz="2000" dirty="0">
              <a:solidFill>
                <a:schemeClr val="tx1"/>
              </a:solidFill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6516216" y="980728"/>
            <a:ext cx="1512168" cy="504056"/>
          </a:xfrm>
          <a:prstGeom prst="roundRect">
            <a:avLst>
              <a:gd name="adj" fmla="val 12156"/>
            </a:avLst>
          </a:prstGeom>
          <a:solidFill>
            <a:srgbClr val="FF9900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1600" dirty="0">
                <a:solidFill>
                  <a:schemeClr val="tx1"/>
                </a:solidFill>
              </a:rPr>
              <a:t>Support Vector Machine (SVM)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6516216" y="2276872"/>
            <a:ext cx="1512168" cy="504056"/>
          </a:xfrm>
          <a:prstGeom prst="roundRect">
            <a:avLst>
              <a:gd name="adj" fmla="val 12156"/>
            </a:avLst>
          </a:prstGeom>
          <a:solidFill>
            <a:srgbClr val="FF9900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1600" dirty="0">
                <a:solidFill>
                  <a:srgbClr val="FF0000"/>
                </a:solidFill>
              </a:rPr>
              <a:t>Deep Learning (DL)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6516216" y="1628800"/>
            <a:ext cx="1512168" cy="504056"/>
          </a:xfrm>
          <a:prstGeom prst="roundRect">
            <a:avLst>
              <a:gd name="adj" fmla="val 12156"/>
            </a:avLst>
          </a:prstGeom>
          <a:solidFill>
            <a:srgbClr val="FF9900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1600" dirty="0">
                <a:solidFill>
                  <a:schemeClr val="tx1"/>
                </a:solidFill>
              </a:rPr>
              <a:t>Neural Network (NN)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6516216" y="3645024"/>
            <a:ext cx="1512168" cy="504056"/>
          </a:xfrm>
          <a:prstGeom prst="roundRect">
            <a:avLst>
              <a:gd name="adj" fmla="val 12156"/>
            </a:avLst>
          </a:prstGeom>
          <a:solidFill>
            <a:srgbClr val="FF9900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1600" dirty="0">
                <a:solidFill>
                  <a:schemeClr val="tx1"/>
                </a:solidFill>
              </a:rPr>
              <a:t>Bayesian Network (BN)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6516216" y="4293096"/>
            <a:ext cx="1512168" cy="504056"/>
          </a:xfrm>
          <a:prstGeom prst="roundRect">
            <a:avLst>
              <a:gd name="adj" fmla="val 12156"/>
            </a:avLst>
          </a:prstGeom>
          <a:solidFill>
            <a:srgbClr val="FF9900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1600" dirty="0">
                <a:solidFill>
                  <a:schemeClr val="tx1"/>
                </a:solidFill>
              </a:rPr>
              <a:t>Maximum Entropy (ME)</a:t>
            </a:r>
            <a:endParaRPr lang="en-US" sz="1600" dirty="0">
              <a:solidFill>
                <a:schemeClr val="tx1"/>
              </a:solidFill>
            </a:endParaRPr>
          </a:p>
        </p:txBody>
      </p:sp>
      <p:cxnSp>
        <p:nvCxnSpPr>
          <p:cNvPr id="32" name="Elbow Connector 31"/>
          <p:cNvCxnSpPr>
            <a:stCxn id="7" idx="3"/>
            <a:endCxn id="11" idx="1"/>
          </p:cNvCxnSpPr>
          <p:nvPr/>
        </p:nvCxnSpPr>
        <p:spPr>
          <a:xfrm flipV="1">
            <a:off x="1691680" y="1880828"/>
            <a:ext cx="504056" cy="1440160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Elbow Connector 34"/>
          <p:cNvCxnSpPr>
            <a:stCxn id="7" idx="3"/>
            <a:endCxn id="12" idx="1"/>
          </p:cNvCxnSpPr>
          <p:nvPr/>
        </p:nvCxnSpPr>
        <p:spPr>
          <a:xfrm>
            <a:off x="1691680" y="3320988"/>
            <a:ext cx="504056" cy="468052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Elbow Connector 37"/>
          <p:cNvCxnSpPr>
            <a:stCxn id="11" idx="3"/>
            <a:endCxn id="17" idx="1"/>
          </p:cNvCxnSpPr>
          <p:nvPr/>
        </p:nvCxnSpPr>
        <p:spPr>
          <a:xfrm flipV="1">
            <a:off x="3923928" y="1376772"/>
            <a:ext cx="504056" cy="504056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Elbow Connector 43"/>
          <p:cNvCxnSpPr>
            <a:stCxn id="11" idx="3"/>
            <a:endCxn id="18" idx="1"/>
          </p:cNvCxnSpPr>
          <p:nvPr/>
        </p:nvCxnSpPr>
        <p:spPr>
          <a:xfrm>
            <a:off x="3923928" y="1880828"/>
            <a:ext cx="504056" cy="288032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Elbow Connector 46"/>
          <p:cNvCxnSpPr>
            <a:stCxn id="11" idx="3"/>
            <a:endCxn id="19" idx="1"/>
          </p:cNvCxnSpPr>
          <p:nvPr/>
        </p:nvCxnSpPr>
        <p:spPr>
          <a:xfrm>
            <a:off x="3923928" y="1880828"/>
            <a:ext cx="504056" cy="1080120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Elbow Connector 48"/>
          <p:cNvCxnSpPr>
            <a:stCxn id="11" idx="3"/>
            <a:endCxn id="20" idx="1"/>
          </p:cNvCxnSpPr>
          <p:nvPr/>
        </p:nvCxnSpPr>
        <p:spPr>
          <a:xfrm>
            <a:off x="3923928" y="1880828"/>
            <a:ext cx="504056" cy="1872208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8" name="Elbow Connector 67"/>
          <p:cNvCxnSpPr>
            <a:stCxn id="18" idx="3"/>
            <a:endCxn id="22" idx="1"/>
          </p:cNvCxnSpPr>
          <p:nvPr/>
        </p:nvCxnSpPr>
        <p:spPr>
          <a:xfrm>
            <a:off x="5940152" y="2168860"/>
            <a:ext cx="576064" cy="360040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" name="Elbow Connector 71"/>
          <p:cNvCxnSpPr>
            <a:stCxn id="18" idx="3"/>
            <a:endCxn id="23" idx="1"/>
          </p:cNvCxnSpPr>
          <p:nvPr/>
        </p:nvCxnSpPr>
        <p:spPr>
          <a:xfrm flipV="1">
            <a:off x="5940152" y="1880828"/>
            <a:ext cx="576064" cy="288032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Elbow Connector 74"/>
          <p:cNvCxnSpPr>
            <a:stCxn id="18" idx="3"/>
            <a:endCxn id="21" idx="1"/>
          </p:cNvCxnSpPr>
          <p:nvPr/>
        </p:nvCxnSpPr>
        <p:spPr>
          <a:xfrm flipV="1">
            <a:off x="5940152" y="1232756"/>
            <a:ext cx="576064" cy="936104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" name="Elbow Connector 77"/>
          <p:cNvCxnSpPr>
            <a:stCxn id="20" idx="3"/>
            <a:endCxn id="24" idx="1"/>
          </p:cNvCxnSpPr>
          <p:nvPr/>
        </p:nvCxnSpPr>
        <p:spPr>
          <a:xfrm>
            <a:off x="5940152" y="3753036"/>
            <a:ext cx="576064" cy="144016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2" name="Elbow Connector 81"/>
          <p:cNvCxnSpPr>
            <a:stCxn id="20" idx="3"/>
            <a:endCxn id="25" idx="1"/>
          </p:cNvCxnSpPr>
          <p:nvPr/>
        </p:nvCxnSpPr>
        <p:spPr>
          <a:xfrm>
            <a:off x="5940152" y="3753036"/>
            <a:ext cx="576064" cy="792088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5" name="Elbow Connector 84"/>
          <p:cNvCxnSpPr>
            <a:stCxn id="20" idx="3"/>
            <a:endCxn id="87" idx="1"/>
          </p:cNvCxnSpPr>
          <p:nvPr/>
        </p:nvCxnSpPr>
        <p:spPr>
          <a:xfrm flipV="1">
            <a:off x="5940152" y="3248980"/>
            <a:ext cx="576064" cy="504056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7" name="Rounded Rectangle 86"/>
          <p:cNvSpPr/>
          <p:nvPr/>
        </p:nvSpPr>
        <p:spPr>
          <a:xfrm>
            <a:off x="6516216" y="2996952"/>
            <a:ext cx="1512168" cy="504056"/>
          </a:xfrm>
          <a:prstGeom prst="roundRect">
            <a:avLst>
              <a:gd name="adj" fmla="val 12156"/>
            </a:avLst>
          </a:prstGeom>
          <a:solidFill>
            <a:srgbClr val="FF9900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1600" dirty="0">
                <a:solidFill>
                  <a:schemeClr val="tx1"/>
                </a:solidFill>
              </a:rPr>
              <a:t>Naïve Bayes </a:t>
            </a:r>
            <a:br>
              <a:rPr lang="en-US" altLang="zh-TW" sz="1600" dirty="0">
                <a:solidFill>
                  <a:schemeClr val="tx1"/>
                </a:solidFill>
              </a:rPr>
            </a:br>
            <a:r>
              <a:rPr lang="en-US" altLang="zh-TW" sz="1600" dirty="0">
                <a:solidFill>
                  <a:schemeClr val="tx1"/>
                </a:solidFill>
              </a:rPr>
              <a:t>(NB)</a:t>
            </a:r>
            <a:endParaRPr lang="en-US" sz="1600" dirty="0">
              <a:solidFill>
                <a:schemeClr val="tx1"/>
              </a:solidFill>
            </a:endParaRPr>
          </a:p>
        </p:txBody>
      </p:sp>
      <p:sp>
        <p:nvSpPr>
          <p:cNvPr id="42" name="Rounded Rectangle 41"/>
          <p:cNvSpPr/>
          <p:nvPr/>
        </p:nvSpPr>
        <p:spPr>
          <a:xfrm>
            <a:off x="2192156" y="4941168"/>
            <a:ext cx="1731771" cy="864096"/>
          </a:xfrm>
          <a:prstGeom prst="roundRect">
            <a:avLst>
              <a:gd name="adj" fmla="val 12156"/>
            </a:avLst>
          </a:prstGeom>
          <a:solidFill>
            <a:srgbClr val="FFCC66"/>
          </a:solidFill>
          <a:ln w="19050" cmpd="sng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TW" sz="2000" dirty="0">
                <a:solidFill>
                  <a:srgbClr val="FF0000"/>
                </a:solidFill>
              </a:rPr>
              <a:t>Reinforcement  Learning</a:t>
            </a:r>
            <a:endParaRPr lang="en-US" sz="2000" dirty="0">
              <a:solidFill>
                <a:srgbClr val="FF0000"/>
              </a:solidFill>
            </a:endParaRPr>
          </a:p>
        </p:txBody>
      </p:sp>
      <p:cxnSp>
        <p:nvCxnSpPr>
          <p:cNvPr id="50" name="Elbow Connector 49"/>
          <p:cNvCxnSpPr>
            <a:stCxn id="7" idx="3"/>
            <a:endCxn id="42" idx="1"/>
          </p:cNvCxnSpPr>
          <p:nvPr/>
        </p:nvCxnSpPr>
        <p:spPr>
          <a:xfrm>
            <a:off x="1691680" y="3320988"/>
            <a:ext cx="500476" cy="2052228"/>
          </a:xfrm>
          <a:prstGeom prst="bentConnector3">
            <a:avLst>
              <a:gd name="adj1" fmla="val 50000"/>
            </a:avLst>
          </a:prstGeom>
          <a:ln w="38100" cmpd="sng">
            <a:solidFill>
              <a:schemeClr val="tx1"/>
            </a:solidFill>
            <a:headEnd type="non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434980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7974B4-7F54-AD4D-996C-ABE1527C58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75612"/>
            <a:ext cx="8831386" cy="2129252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Computer Vision: Image </a:t>
            </a:r>
            <a:r>
              <a:rPr lang="en-US" sz="4000" dirty="0">
                <a:solidFill>
                  <a:schemeClr val="accent1"/>
                </a:solidFill>
              </a:rPr>
              <a:t>Classification,</a:t>
            </a:r>
            <a:br>
              <a:rPr lang="en-US" sz="4000" dirty="0">
                <a:solidFill>
                  <a:schemeClr val="accent1"/>
                </a:solidFill>
              </a:rPr>
            </a:br>
            <a:r>
              <a:rPr lang="en-US" sz="4000" dirty="0">
                <a:solidFill>
                  <a:schemeClr val="accent1"/>
                </a:solidFill>
              </a:rPr>
              <a:t>Object Detection, </a:t>
            </a:r>
            <a:br>
              <a:rPr lang="en-US" sz="4000" dirty="0">
                <a:solidFill>
                  <a:schemeClr val="accent1"/>
                </a:solidFill>
              </a:rPr>
            </a:br>
            <a:r>
              <a:rPr lang="en-US" sz="4000" dirty="0">
                <a:solidFill>
                  <a:schemeClr val="accent1"/>
                </a:solidFill>
              </a:rPr>
              <a:t>Object Instance Segmentation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A9ACAE-CF8C-A141-9303-01036FE1CD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34</a:t>
            </a:fld>
            <a:endParaRPr lang="zh-TW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9626FA4-C119-154F-A314-06CA29E8C4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51" y="2564904"/>
            <a:ext cx="8897937" cy="372573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1718A56-4DF4-EE4F-918E-D77EAC6C7551}"/>
              </a:ext>
            </a:extLst>
          </p:cNvPr>
          <p:cNvSpPr/>
          <p:nvPr/>
        </p:nvSpPr>
        <p:spPr>
          <a:xfrm>
            <a:off x="1268021" y="6457890"/>
            <a:ext cx="660795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DHL (2018), Artificial Intelligence in Logistics,  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http://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www.globalhha.com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doclib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/data/upload/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doc_con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/5e50c53c5bf67.pdf/</a:t>
            </a:r>
          </a:p>
        </p:txBody>
      </p:sp>
    </p:spTree>
    <p:extLst>
      <p:ext uri="{BB962C8B-B14F-4D97-AF65-F5344CB8AC3E}">
        <p14:creationId xmlns:p14="http://schemas.microsoft.com/office/powerpoint/2010/main" val="133258989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7974B4-7F54-AD4D-996C-ABE1527C58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6062" y="75612"/>
            <a:ext cx="8651875" cy="792089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Computer Vision: Object Detection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A9ACAE-CF8C-A141-9303-01036FE1CD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35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65D2339-C731-2843-BD4B-5A131AF7081B}"/>
              </a:ext>
            </a:extLst>
          </p:cNvPr>
          <p:cNvSpPr/>
          <p:nvPr/>
        </p:nvSpPr>
        <p:spPr>
          <a:xfrm>
            <a:off x="611560" y="6446266"/>
            <a:ext cx="770485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Li Liu,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Wanli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Ouyang,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Xiaogang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Wang, Paul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Fieguth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Jie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Chen,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Xinwang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Liu, and Matti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Pietikäinen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. "Deep learning for generic object detection: A survey." International journal of computer vision 128, no. 2 (2020): 261-318.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59807D4-39BD-7344-95E6-7AF2BF4C91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784" y="995275"/>
            <a:ext cx="8460432" cy="5391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26045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809CB8-1699-4645-A6E4-17D9DE231F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7732" y="90449"/>
            <a:ext cx="8464748" cy="1143000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YOLOv4: </a:t>
            </a:r>
            <a:br>
              <a:rPr lang="en-US" dirty="0">
                <a:solidFill>
                  <a:schemeClr val="accent1"/>
                </a:solidFill>
              </a:rPr>
            </a:br>
            <a:r>
              <a:rPr lang="en-US" sz="3200" dirty="0">
                <a:solidFill>
                  <a:schemeClr val="accent1"/>
                </a:solidFill>
              </a:rPr>
              <a:t>Optimal Speed and Accuracy of Object Detection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4E2E70-E04B-2D4F-B148-7B67E1E5A6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36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99F86D6-C91F-4146-961D-F6742D16094C}"/>
              </a:ext>
            </a:extLst>
          </p:cNvPr>
          <p:cNvSpPr/>
          <p:nvPr/>
        </p:nvSpPr>
        <p:spPr>
          <a:xfrm>
            <a:off x="534380" y="6457890"/>
            <a:ext cx="807524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Alexey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Bochkovskiy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Chien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-Yao Wang, and Hong-Yuan Mark Liao. "YOLOv4: Optimal Speed and Accuracy of Object Detection."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arXiv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preprint arXiv:2004.10934 (2020).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9D671E0-49AA-A145-B42A-0508B56ECE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6838" y="1416963"/>
            <a:ext cx="6366536" cy="5040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20256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71F223-B819-604F-B9DC-6C8ADC7702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346" y="83749"/>
            <a:ext cx="8229600" cy="908720"/>
          </a:xfrm>
        </p:spPr>
        <p:txBody>
          <a:bodyPr/>
          <a:lstStyle/>
          <a:p>
            <a:r>
              <a:rPr lang="en-US" sz="3200" dirty="0">
                <a:solidFill>
                  <a:schemeClr val="accent1"/>
                </a:solidFill>
              </a:rPr>
              <a:t>Labelling strategies for different </a:t>
            </a:r>
            <a:br>
              <a:rPr lang="en-US" sz="3200" dirty="0">
                <a:solidFill>
                  <a:schemeClr val="accent1"/>
                </a:solidFill>
              </a:rPr>
            </a:br>
            <a:r>
              <a:rPr lang="en-US" sz="3200" dirty="0">
                <a:solidFill>
                  <a:schemeClr val="accent1"/>
                </a:solidFill>
              </a:rPr>
              <a:t>dental image modalities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BE82AB-7907-694D-ADB1-5255DB2339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37</a:t>
            </a:fld>
            <a:endParaRPr lang="zh-TW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937FB47-E2EF-E440-A203-D9E00F8CDF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918" y="980728"/>
            <a:ext cx="7680135" cy="555169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BD14720-4EC4-984E-8702-225167DD0969}"/>
              </a:ext>
            </a:extLst>
          </p:cNvPr>
          <p:cNvSpPr/>
          <p:nvPr/>
        </p:nvSpPr>
        <p:spPr>
          <a:xfrm>
            <a:off x="587335" y="6502370"/>
            <a:ext cx="789007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Falk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Schwendicke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, Tatiana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Golla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, Martin Dreher, and Joachim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Krois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. "Convolutional neural networks for dental image diagnostics: A scoping review." Journal of Dentistry 91 (2019): 103226.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BB9ECCF-5061-0A4C-AA5E-F8DFDFFCEBE6}"/>
              </a:ext>
            </a:extLst>
          </p:cNvPr>
          <p:cNvSpPr/>
          <p:nvPr/>
        </p:nvSpPr>
        <p:spPr>
          <a:xfrm>
            <a:off x="1187624" y="1149858"/>
            <a:ext cx="1944216" cy="2150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/>
              <a:t> Near Infrared-Light Transillumination</a:t>
            </a:r>
          </a:p>
        </p:txBody>
      </p:sp>
    </p:spTree>
    <p:extLst>
      <p:ext uri="{BB962C8B-B14F-4D97-AF65-F5344CB8AC3E}">
        <p14:creationId xmlns:p14="http://schemas.microsoft.com/office/powerpoint/2010/main" val="296588512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29B678-C3C6-2844-9D8E-34FD598F01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"/>
            <a:ext cx="8229600" cy="5229199"/>
          </a:xfrm>
        </p:spPr>
        <p:txBody>
          <a:bodyPr/>
          <a:lstStyle/>
          <a:p>
            <a:r>
              <a:rPr lang="en-US" dirty="0">
                <a:solidFill>
                  <a:srgbClr val="C00000"/>
                </a:solidFill>
              </a:rPr>
              <a:t>Scope and Performance of Artificial Intelligence Technology in Orthodontic Diagnosis, Treatment Planning, and </a:t>
            </a:r>
            <a:br>
              <a:rPr lang="en-US" dirty="0">
                <a:solidFill>
                  <a:srgbClr val="C00000"/>
                </a:solidFill>
              </a:rPr>
            </a:br>
            <a:r>
              <a:rPr lang="en-US" dirty="0">
                <a:solidFill>
                  <a:srgbClr val="C00000"/>
                </a:solidFill>
              </a:rPr>
              <a:t>Clinical Decision-making – </a:t>
            </a:r>
            <a:br>
              <a:rPr lang="en-US" dirty="0">
                <a:solidFill>
                  <a:srgbClr val="C00000"/>
                </a:solidFill>
              </a:rPr>
            </a:br>
            <a:r>
              <a:rPr lang="en-US" dirty="0">
                <a:solidFill>
                  <a:srgbClr val="C00000"/>
                </a:solidFill>
              </a:rPr>
              <a:t>A Systematic Review</a:t>
            </a:r>
            <a:br>
              <a:rPr lang="en-US" dirty="0"/>
            </a:br>
            <a:r>
              <a:rPr lang="en-US" sz="3200" dirty="0"/>
              <a:t>Journal of Dental Sciences (2020)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41F49D-EC9C-A546-B9BE-5D1CAA17DB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38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E8B64D9-75C5-DE48-9592-FC2781EED658}"/>
              </a:ext>
            </a:extLst>
          </p:cNvPr>
          <p:cNvSpPr/>
          <p:nvPr/>
        </p:nvSpPr>
        <p:spPr>
          <a:xfrm>
            <a:off x="417791" y="5130662"/>
            <a:ext cx="8308417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zh-TW" sz="1700" dirty="0">
                <a:solidFill>
                  <a:schemeClr val="bg1">
                    <a:lumMod val="75000"/>
                  </a:schemeClr>
                </a:solidFill>
              </a:rPr>
              <a:t>Source: </a:t>
            </a:r>
            <a:br>
              <a:rPr lang="en-US" altLang="zh-TW" sz="17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altLang="zh-TW" sz="1700" dirty="0">
                <a:solidFill>
                  <a:schemeClr val="bg1">
                    <a:lumMod val="75000"/>
                  </a:schemeClr>
                </a:solidFill>
              </a:rPr>
              <a:t>Sanjeev B. </a:t>
            </a:r>
            <a:r>
              <a:rPr lang="en-US" altLang="zh-TW" sz="1700" dirty="0" err="1">
                <a:solidFill>
                  <a:schemeClr val="bg1">
                    <a:lumMod val="75000"/>
                  </a:schemeClr>
                </a:solidFill>
              </a:rPr>
              <a:t>Khanagar</a:t>
            </a:r>
            <a:r>
              <a:rPr lang="en-US" altLang="zh-TW" sz="1700" dirty="0">
                <a:solidFill>
                  <a:schemeClr val="bg1">
                    <a:lumMod val="75000"/>
                  </a:schemeClr>
                </a:solidFill>
              </a:rPr>
              <a:t>, Ali Al-</a:t>
            </a:r>
            <a:r>
              <a:rPr lang="en-US" altLang="zh-TW" sz="1700" dirty="0" err="1">
                <a:solidFill>
                  <a:schemeClr val="bg1">
                    <a:lumMod val="75000"/>
                  </a:schemeClr>
                </a:solidFill>
              </a:rPr>
              <a:t>Ehaideb</a:t>
            </a:r>
            <a:r>
              <a:rPr lang="en-US" altLang="zh-TW" sz="1700" dirty="0">
                <a:solidFill>
                  <a:schemeClr val="bg1">
                    <a:lumMod val="75000"/>
                  </a:schemeClr>
                </a:solidFill>
              </a:rPr>
              <a:t>, Satish </a:t>
            </a:r>
            <a:r>
              <a:rPr lang="en-US" altLang="zh-TW" sz="1700" dirty="0" err="1">
                <a:solidFill>
                  <a:schemeClr val="bg1">
                    <a:lumMod val="75000"/>
                  </a:schemeClr>
                </a:solidFill>
              </a:rPr>
              <a:t>Vishwanathaiah</a:t>
            </a:r>
            <a:r>
              <a:rPr lang="en-US" altLang="zh-TW" sz="1700" dirty="0">
                <a:solidFill>
                  <a:schemeClr val="bg1">
                    <a:lumMod val="75000"/>
                  </a:schemeClr>
                </a:solidFill>
              </a:rPr>
              <a:t>, Prabhadevi C. </a:t>
            </a:r>
            <a:r>
              <a:rPr lang="en-US" altLang="zh-TW" sz="1700" dirty="0" err="1">
                <a:solidFill>
                  <a:schemeClr val="bg1">
                    <a:lumMod val="75000"/>
                  </a:schemeClr>
                </a:solidFill>
              </a:rPr>
              <a:t>Maganur</a:t>
            </a:r>
            <a:r>
              <a:rPr lang="en-US" altLang="zh-TW" sz="17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altLang="zh-TW" sz="1700" dirty="0" err="1">
                <a:solidFill>
                  <a:schemeClr val="bg1">
                    <a:lumMod val="75000"/>
                  </a:schemeClr>
                </a:solidFill>
              </a:rPr>
              <a:t>Shankargouda</a:t>
            </a:r>
            <a:r>
              <a:rPr lang="en-US" altLang="zh-TW" sz="17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altLang="zh-TW" sz="1700" dirty="0" err="1">
                <a:solidFill>
                  <a:schemeClr val="bg1">
                    <a:lumMod val="75000"/>
                  </a:schemeClr>
                </a:solidFill>
              </a:rPr>
              <a:t>Patil</a:t>
            </a:r>
            <a:r>
              <a:rPr lang="en-US" altLang="zh-TW" sz="1700" dirty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altLang="zh-TW" sz="1700" dirty="0" err="1">
                <a:solidFill>
                  <a:schemeClr val="bg1">
                    <a:lumMod val="75000"/>
                  </a:schemeClr>
                </a:solidFill>
              </a:rPr>
              <a:t>Sachin</a:t>
            </a:r>
            <a:r>
              <a:rPr lang="en-US" altLang="zh-TW" sz="1700" dirty="0">
                <a:solidFill>
                  <a:schemeClr val="bg1">
                    <a:lumMod val="75000"/>
                  </a:schemeClr>
                </a:solidFill>
              </a:rPr>
              <a:t> Naik, </a:t>
            </a:r>
            <a:r>
              <a:rPr lang="en-US" altLang="zh-TW" sz="1700" dirty="0" err="1">
                <a:solidFill>
                  <a:schemeClr val="bg1">
                    <a:lumMod val="75000"/>
                  </a:schemeClr>
                </a:solidFill>
              </a:rPr>
              <a:t>Hosam</a:t>
            </a:r>
            <a:r>
              <a:rPr lang="en-US" altLang="zh-TW" sz="1700" dirty="0">
                <a:solidFill>
                  <a:schemeClr val="bg1">
                    <a:lumMod val="75000"/>
                  </a:schemeClr>
                </a:solidFill>
              </a:rPr>
              <a:t> A. </a:t>
            </a:r>
            <a:r>
              <a:rPr lang="en-US" altLang="zh-TW" sz="1700" dirty="0" err="1">
                <a:solidFill>
                  <a:schemeClr val="bg1">
                    <a:lumMod val="75000"/>
                  </a:schemeClr>
                </a:solidFill>
              </a:rPr>
              <a:t>Baeshen</a:t>
            </a:r>
            <a:r>
              <a:rPr lang="en-US" altLang="zh-TW" sz="1700" dirty="0">
                <a:solidFill>
                  <a:schemeClr val="bg1">
                    <a:lumMod val="75000"/>
                  </a:schemeClr>
                </a:solidFill>
              </a:rPr>
              <a:t>, and </a:t>
            </a:r>
            <a:r>
              <a:rPr lang="en-US" altLang="zh-TW" sz="1700" dirty="0" err="1">
                <a:solidFill>
                  <a:schemeClr val="bg1">
                    <a:lumMod val="75000"/>
                  </a:schemeClr>
                </a:solidFill>
              </a:rPr>
              <a:t>Sachin</a:t>
            </a:r>
            <a:r>
              <a:rPr lang="en-US" altLang="zh-TW" sz="1700" dirty="0">
                <a:solidFill>
                  <a:schemeClr val="bg1">
                    <a:lumMod val="75000"/>
                  </a:schemeClr>
                </a:solidFill>
              </a:rPr>
              <a:t> S. </a:t>
            </a:r>
            <a:r>
              <a:rPr lang="en-US" altLang="zh-TW" sz="1700" dirty="0" err="1">
                <a:solidFill>
                  <a:schemeClr val="bg1">
                    <a:lumMod val="75000"/>
                  </a:schemeClr>
                </a:solidFill>
              </a:rPr>
              <a:t>Sarode</a:t>
            </a:r>
            <a:r>
              <a:rPr lang="en-US" altLang="zh-TW" sz="1700" dirty="0">
                <a:solidFill>
                  <a:schemeClr val="bg1">
                    <a:lumMod val="75000"/>
                  </a:schemeClr>
                </a:solidFill>
              </a:rPr>
              <a:t> (2020). "Scope and performance of artificial intelligence technology in orthodontic diagnosis, treatment planning, and clinical decision-making-A systematic review." Journal of Dental Sciences.</a:t>
            </a:r>
          </a:p>
        </p:txBody>
      </p:sp>
    </p:spTree>
    <p:extLst>
      <p:ext uri="{BB962C8B-B14F-4D97-AF65-F5344CB8AC3E}">
        <p14:creationId xmlns:p14="http://schemas.microsoft.com/office/powerpoint/2010/main" val="78197837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0887D7-FC3E-1D4D-A863-3C1926570A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6631"/>
            <a:ext cx="8229600" cy="1150717"/>
          </a:xfrm>
        </p:spPr>
        <p:txBody>
          <a:bodyPr/>
          <a:lstStyle/>
          <a:p>
            <a:r>
              <a:rPr lang="en-US" sz="2600" dirty="0">
                <a:solidFill>
                  <a:schemeClr val="accent1"/>
                </a:solidFill>
              </a:rPr>
              <a:t>Artificial Intelligence Technology in Orthodontic Diagnosis, Treatment Planning, and Clinical Decision-Making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C6603C-6F05-B947-B69C-7A367CC25F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39</a:t>
            </a:fld>
            <a:endParaRPr lang="zh-TW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D166F36-C39E-5944-843B-187E3BBD14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941" y="1556792"/>
            <a:ext cx="8857555" cy="467362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480E5C7-9504-7545-AB6F-B4BDB56A8CB9}"/>
              </a:ext>
            </a:extLst>
          </p:cNvPr>
          <p:cNvSpPr/>
          <p:nvPr/>
        </p:nvSpPr>
        <p:spPr>
          <a:xfrm>
            <a:off x="470004" y="6304002"/>
            <a:ext cx="804664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Sanjeev B.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Khanagar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, Ali Al-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Ehaideb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, Satish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Vishwanathaiah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, Prabhadevi C.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Maganur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Shankargouda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Patil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Sachin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Naik,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Hosam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A.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Baeshen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, and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Sachin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S.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Sarode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(2020). "Scope and performance of artificial intelligence technology in orthodontic diagnosis, treatment planning, and clinical decision-making-A systematic review." Journal of Dental Sciences.</a:t>
            </a:r>
          </a:p>
        </p:txBody>
      </p:sp>
    </p:spTree>
    <p:extLst>
      <p:ext uri="{BB962C8B-B14F-4D97-AF65-F5344CB8AC3E}">
        <p14:creationId xmlns:p14="http://schemas.microsoft.com/office/powerpoint/2010/main" val="6712507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5D8D6C-DCCA-5E40-89AA-4BA8C89A12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7" y="53752"/>
            <a:ext cx="8496944" cy="1143000"/>
          </a:xfrm>
        </p:spPr>
        <p:txBody>
          <a:bodyPr/>
          <a:lstStyle/>
          <a:p>
            <a:r>
              <a:rPr lang="en-US" sz="2400" dirty="0">
                <a:solidFill>
                  <a:schemeClr val="accent1"/>
                </a:solidFill>
              </a:rPr>
              <a:t>Stuart Russell and Peter </a:t>
            </a:r>
            <a:r>
              <a:rPr lang="en-US" sz="2400" dirty="0" err="1">
                <a:solidFill>
                  <a:schemeClr val="accent1"/>
                </a:solidFill>
              </a:rPr>
              <a:t>Norvig</a:t>
            </a:r>
            <a:r>
              <a:rPr lang="en-US" sz="2400" dirty="0">
                <a:solidFill>
                  <a:schemeClr val="accent1"/>
                </a:solidFill>
              </a:rPr>
              <a:t> (2020), </a:t>
            </a:r>
            <a:br>
              <a:rPr lang="en-US" sz="2400" dirty="0">
                <a:solidFill>
                  <a:schemeClr val="accent1"/>
                </a:solidFill>
              </a:rPr>
            </a:br>
            <a:r>
              <a:rPr lang="en-US" sz="3200" dirty="0">
                <a:solidFill>
                  <a:srgbClr val="C00000"/>
                </a:solidFill>
              </a:rPr>
              <a:t>Artificial Intelligence: A Modern Approach</a:t>
            </a:r>
            <a:r>
              <a:rPr lang="en-US" sz="2400" dirty="0">
                <a:solidFill>
                  <a:schemeClr val="accent1"/>
                </a:solidFill>
              </a:rPr>
              <a:t>, </a:t>
            </a:r>
            <a:br>
              <a:rPr lang="en-US" sz="2400" dirty="0">
                <a:solidFill>
                  <a:schemeClr val="accent1"/>
                </a:solidFill>
              </a:rPr>
            </a:br>
            <a:r>
              <a:rPr lang="en-US" sz="1800" dirty="0">
                <a:solidFill>
                  <a:schemeClr val="accent1"/>
                </a:solidFill>
              </a:rPr>
              <a:t>4th Edition, Pearson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409F32-402C-3B4D-B654-0B991CF1AC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</a:t>
            </a:fld>
            <a:endParaRPr lang="zh-TW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A2E8801-D892-4842-9D33-2D720BE169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4298" y="1275481"/>
            <a:ext cx="4075401" cy="512512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C309EB6-A6EB-E24E-8D4D-E0E9E2E25228}"/>
              </a:ext>
            </a:extLst>
          </p:cNvPr>
          <p:cNvSpPr/>
          <p:nvPr/>
        </p:nvSpPr>
        <p:spPr>
          <a:xfrm>
            <a:off x="1065021" y="6381328"/>
            <a:ext cx="698477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Stuart Russell and Peter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Norvig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(2020), Artificial Intelligence: A Modern Approach, 4th Edition, Pearson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AE251A6-4267-904E-809D-99B16D316596}"/>
              </a:ext>
            </a:extLst>
          </p:cNvPr>
          <p:cNvSpPr/>
          <p:nvPr/>
        </p:nvSpPr>
        <p:spPr>
          <a:xfrm>
            <a:off x="1079611" y="6597352"/>
            <a:ext cx="646246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hlinkClick r:id="rId3"/>
              </a:rPr>
              <a:t>https://www.amazon.com/Artificial-Intelligence-A-Modern-Approach/dp/0134610997/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133045185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0887D7-FC3E-1D4D-A863-3C1926570A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6631"/>
            <a:ext cx="8229600" cy="1150717"/>
          </a:xfrm>
        </p:spPr>
        <p:txBody>
          <a:bodyPr/>
          <a:lstStyle/>
          <a:p>
            <a:r>
              <a:rPr lang="en-US" sz="2600" dirty="0">
                <a:solidFill>
                  <a:schemeClr val="accent1"/>
                </a:solidFill>
              </a:rPr>
              <a:t>Artificial Intelligence Technology in Orthodontic Diagnosis, Treatment Planning, and Clinical Decision-Making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C6603C-6F05-B947-B69C-7A367CC25F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40</a:t>
            </a:fld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480E5C7-9504-7545-AB6F-B4BDB56A8CB9}"/>
              </a:ext>
            </a:extLst>
          </p:cNvPr>
          <p:cNvSpPr/>
          <p:nvPr/>
        </p:nvSpPr>
        <p:spPr>
          <a:xfrm>
            <a:off x="470004" y="6304002"/>
            <a:ext cx="804664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Sanjeev B.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Khanagar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, Ali Al-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Ehaideb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, Satish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Vishwanathaiah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, Prabhadevi C.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Maganur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Shankargouda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Patil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Sachin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Naik,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Hosam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A.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Baeshen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, and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Sachin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S.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Sarode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(2020). "Scope and performance of artificial intelligence technology in orthodontic diagnosis, treatment planning, and clinical decision-making-A systematic review." Journal of Dental Sciences.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45238E3-8241-3144-A0A5-461D285FD6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27" y="2204864"/>
            <a:ext cx="9000379" cy="166160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9FECC0A-2BC4-1145-9843-31067F832D4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176"/>
          <a:stretch/>
        </p:blipFill>
        <p:spPr>
          <a:xfrm>
            <a:off x="107504" y="3910171"/>
            <a:ext cx="9000602" cy="231822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13677F7-F19E-D242-822C-2EE29A0464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29" y="1268760"/>
            <a:ext cx="9000777" cy="900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17384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0887D7-FC3E-1D4D-A863-3C1926570A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6631"/>
            <a:ext cx="8229600" cy="1150717"/>
          </a:xfrm>
        </p:spPr>
        <p:txBody>
          <a:bodyPr/>
          <a:lstStyle/>
          <a:p>
            <a:r>
              <a:rPr lang="en-US" sz="2600" dirty="0">
                <a:solidFill>
                  <a:schemeClr val="accent1"/>
                </a:solidFill>
              </a:rPr>
              <a:t>Artificial Intelligence Technology in Orthodontic Diagnosis, Treatment Planning, and Clinical Decision-Making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C6603C-6F05-B947-B69C-7A367CC25F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41</a:t>
            </a:fld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480E5C7-9504-7545-AB6F-B4BDB56A8CB9}"/>
              </a:ext>
            </a:extLst>
          </p:cNvPr>
          <p:cNvSpPr/>
          <p:nvPr/>
        </p:nvSpPr>
        <p:spPr>
          <a:xfrm>
            <a:off x="470004" y="6304002"/>
            <a:ext cx="804664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Sanjeev B.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Khanagar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, Ali Al-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Ehaideb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, Satish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Vishwanathaiah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, Prabhadevi C.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Maganur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Shankargouda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Patil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Sachin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Naik,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Hosam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A.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Baeshen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, and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Sachin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S.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Sarode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(2020). "Scope and performance of artificial intelligence technology in orthodontic diagnosis, treatment planning, and clinical decision-making-A systematic review." Journal of Dental Sciences.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38D82F1-143A-B94F-B5FF-B893E015B4D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72" b="754"/>
          <a:stretch/>
        </p:blipFill>
        <p:spPr>
          <a:xfrm>
            <a:off x="107504" y="2204864"/>
            <a:ext cx="9000602" cy="319678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5A2879D-91C8-FC40-8386-D0E34DADAB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29" y="1268760"/>
            <a:ext cx="9000777" cy="90094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B31825C-B92C-CB47-97B1-094AC5B0F28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248"/>
          <a:stretch/>
        </p:blipFill>
        <p:spPr>
          <a:xfrm>
            <a:off x="179512" y="6021288"/>
            <a:ext cx="8928992" cy="2184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AFD460F-44AC-F84F-ADD3-0A80677DDDB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29" y="5434469"/>
            <a:ext cx="9000777" cy="586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57279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0887D7-FC3E-1D4D-A863-3C1926570A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6631"/>
            <a:ext cx="8229600" cy="1150717"/>
          </a:xfrm>
        </p:spPr>
        <p:txBody>
          <a:bodyPr/>
          <a:lstStyle/>
          <a:p>
            <a:r>
              <a:rPr lang="en-US" sz="2600" dirty="0">
                <a:solidFill>
                  <a:schemeClr val="accent1"/>
                </a:solidFill>
              </a:rPr>
              <a:t>Artificial Intelligence Technology in Orthodontic Diagnosis, Treatment Planning, and Clinical Decision-Making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C6603C-6F05-B947-B69C-7A367CC25F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42</a:t>
            </a:fld>
            <a:endParaRPr lang="zh-TW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480E5C7-9504-7545-AB6F-B4BDB56A8CB9}"/>
              </a:ext>
            </a:extLst>
          </p:cNvPr>
          <p:cNvSpPr/>
          <p:nvPr/>
        </p:nvSpPr>
        <p:spPr>
          <a:xfrm>
            <a:off x="470004" y="6304002"/>
            <a:ext cx="804664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Sanjeev B.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Khanagar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, Ali Al-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Ehaideb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, Satish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Vishwanathaiah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, Prabhadevi C.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Maganur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Shankargouda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Patil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Sachin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Naik,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Hosam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A.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Baeshen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, and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Sachin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S.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Sarode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(2020). "Scope and performance of artificial intelligence technology in orthodontic diagnosis, treatment planning, and clinical decision-making-A systematic review." Journal of Dental Sciences.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5A2879D-91C8-FC40-8386-D0E34DADAB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29" y="1268760"/>
            <a:ext cx="9000777" cy="90094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61F25B7-1BAF-FD41-987B-91BC1254E4E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62"/>
          <a:stretch/>
        </p:blipFill>
        <p:spPr>
          <a:xfrm>
            <a:off x="107329" y="2217437"/>
            <a:ext cx="9000778" cy="1499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56810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C0A5F0-4DAA-2147-BF4B-1ABFF6947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219" y="68571"/>
            <a:ext cx="8229600" cy="1143000"/>
          </a:xfrm>
        </p:spPr>
        <p:txBody>
          <a:bodyPr/>
          <a:lstStyle/>
          <a:p>
            <a:r>
              <a:rPr lang="en-US" sz="2800" dirty="0">
                <a:solidFill>
                  <a:schemeClr val="accent1"/>
                </a:solidFill>
              </a:rPr>
              <a:t>Comparing latest deep-CNN based systems for identifying cephalometric landmarks </a:t>
            </a:r>
            <a:r>
              <a:rPr lang="en-US" sz="2000" dirty="0"/>
              <a:t>(Park et al., 2019)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776198-DA92-2443-A648-BFDC98A0F5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1841" y="1268760"/>
            <a:ext cx="8450639" cy="4984500"/>
          </a:xfrm>
        </p:spPr>
        <p:txBody>
          <a:bodyPr/>
          <a:lstStyle/>
          <a:p>
            <a:r>
              <a:rPr lang="en-US" sz="2200" dirty="0"/>
              <a:t>CNNs	</a:t>
            </a:r>
          </a:p>
          <a:p>
            <a:r>
              <a:rPr lang="en-US" sz="2200" dirty="0"/>
              <a:t>Comparing latest deep-CNN based systems for identifying cephalometric landmarks	</a:t>
            </a:r>
          </a:p>
          <a:p>
            <a:r>
              <a:rPr lang="en-US" sz="2200" dirty="0"/>
              <a:t>283	</a:t>
            </a:r>
          </a:p>
          <a:p>
            <a:r>
              <a:rPr lang="en-US" sz="2200" dirty="0"/>
              <a:t>Landmarks	</a:t>
            </a:r>
          </a:p>
          <a:p>
            <a:r>
              <a:rPr lang="en-US" sz="2200" dirty="0"/>
              <a:t>Cephalometric radiographs	</a:t>
            </a:r>
          </a:p>
          <a:p>
            <a:r>
              <a:rPr lang="en-US" sz="2200" dirty="0"/>
              <a:t>Single Shot </a:t>
            </a:r>
            <a:r>
              <a:rPr lang="en-US" sz="2200" dirty="0" err="1"/>
              <a:t>Multibox</a:t>
            </a:r>
            <a:r>
              <a:rPr lang="en-US" sz="2200" dirty="0"/>
              <a:t> Detector (SSD)	</a:t>
            </a:r>
          </a:p>
          <a:p>
            <a:r>
              <a:rPr lang="en-US" sz="2200" dirty="0">
                <a:solidFill>
                  <a:srgbClr val="C00000"/>
                </a:solidFill>
              </a:rPr>
              <a:t>5% higher accuracy with (YOLOv3) than Single (SSD)</a:t>
            </a:r>
            <a:r>
              <a:rPr lang="en-US" sz="2200" dirty="0"/>
              <a:t>	</a:t>
            </a:r>
          </a:p>
          <a:p>
            <a:r>
              <a:rPr lang="en-US" sz="2200" dirty="0"/>
              <a:t>(+)Effective	</a:t>
            </a:r>
          </a:p>
          <a:p>
            <a:r>
              <a:rPr lang="en-US" sz="2200" dirty="0"/>
              <a:t>You-Only-Look-Once model outperformed in accuracy and computational time than the Shot </a:t>
            </a:r>
            <a:r>
              <a:rPr lang="en-US" sz="2200" dirty="0" err="1"/>
              <a:t>Multibox</a:t>
            </a:r>
            <a:r>
              <a:rPr lang="en-US" sz="2200" dirty="0"/>
              <a:t> Detector	</a:t>
            </a:r>
          </a:p>
          <a:p>
            <a:r>
              <a:rPr lang="en-US" sz="2200" dirty="0"/>
              <a:t>This model can be used in clinical practice for identifying the cephalometric landmarks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DACE3E-1A19-D743-96E5-A4536357F7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43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95626E8-BD7F-3B40-A4B6-F8F49B100676}"/>
              </a:ext>
            </a:extLst>
          </p:cNvPr>
          <p:cNvSpPr/>
          <p:nvPr/>
        </p:nvSpPr>
        <p:spPr>
          <a:xfrm>
            <a:off x="470004" y="6304002"/>
            <a:ext cx="804664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Sanjeev B.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Khanagar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, Ali Al-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Ehaideb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, Satish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Vishwanathaiah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, Prabhadevi C.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Maganur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Shankargouda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Patil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,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Sachin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Naik,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Hosam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A.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Baeshen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, and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Sachin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S.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Sarode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(2020). "Scope and performance of artificial intelligence technology in orthodontic diagnosis, treatment planning, and clinical decision-making-A systematic review." Journal of Dental Sciences.</a:t>
            </a:r>
          </a:p>
        </p:txBody>
      </p:sp>
    </p:spTree>
    <p:extLst>
      <p:ext uri="{BB962C8B-B14F-4D97-AF65-F5344CB8AC3E}">
        <p14:creationId xmlns:p14="http://schemas.microsoft.com/office/powerpoint/2010/main" val="129188269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0F1121-6A45-B045-A3FC-6D8FA37DD2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6000" dirty="0">
                <a:solidFill>
                  <a:schemeClr val="accent1"/>
                </a:solidFill>
              </a:rPr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AECF0A-A167-344D-A744-A2772C8BFA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4400" dirty="0"/>
              <a:t>Artificial Intelligence</a:t>
            </a:r>
          </a:p>
          <a:p>
            <a:r>
              <a:rPr lang="en-US" sz="4400" dirty="0"/>
              <a:t>Machine Learning </a:t>
            </a:r>
          </a:p>
          <a:p>
            <a:r>
              <a:rPr lang="en-US" sz="4400" dirty="0"/>
              <a:t>Deep Learning </a:t>
            </a:r>
          </a:p>
          <a:p>
            <a:r>
              <a:rPr lang="en-US" sz="4400" dirty="0"/>
              <a:t>AI in Medicine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3AA8F4-5246-9847-96EB-67CA6B372D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44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6218376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7072EA-4EEE-2849-8758-12901F28C6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51071"/>
            <a:ext cx="8229600" cy="781564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E942AA-931F-6147-9397-58EB47D3EF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2" y="1000897"/>
            <a:ext cx="8784976" cy="5740471"/>
          </a:xfrm>
        </p:spPr>
        <p:txBody>
          <a:bodyPr>
            <a:noAutofit/>
          </a:bodyPr>
          <a:lstStyle/>
          <a:p>
            <a:pPr algn="just"/>
            <a:r>
              <a:rPr lang="en-US" sz="1300" dirty="0"/>
              <a:t>Stuart Russell and Peter </a:t>
            </a:r>
            <a:r>
              <a:rPr lang="en-US" sz="1300" dirty="0" err="1"/>
              <a:t>Norvig</a:t>
            </a:r>
            <a:r>
              <a:rPr lang="en-US" sz="1300" dirty="0"/>
              <a:t> (2020), Artificial Intelligence: A Modern Approach, 4th Edition, Pearson</a:t>
            </a:r>
          </a:p>
          <a:p>
            <a:pPr algn="just"/>
            <a:r>
              <a:rPr lang="en-US" sz="1300" dirty="0"/>
              <a:t>Ramesh Sharda, </a:t>
            </a:r>
            <a:r>
              <a:rPr lang="en-US" sz="1300" dirty="0" err="1"/>
              <a:t>Dursun</a:t>
            </a:r>
            <a:r>
              <a:rPr lang="en-US" sz="1300" dirty="0"/>
              <a:t> </a:t>
            </a:r>
            <a:r>
              <a:rPr lang="en-US" sz="1300" dirty="0" err="1"/>
              <a:t>Delen</a:t>
            </a:r>
            <a:r>
              <a:rPr lang="en-US" sz="1300" dirty="0"/>
              <a:t>, and Efraim Turban (2017), Business Intelligence, Analytics, and Data Science: A Managerial Perspective, 4th Edition, Pearson.</a:t>
            </a:r>
          </a:p>
          <a:p>
            <a:pPr algn="just"/>
            <a:r>
              <a:rPr lang="en-US" sz="1300" dirty="0"/>
              <a:t>Jared Dean (2014), Big Data, Data Mining, and Machine Learning: Value Creation for Business Leaders and Practitioners, Wiley.</a:t>
            </a:r>
          </a:p>
          <a:p>
            <a:pPr algn="just"/>
            <a:r>
              <a:rPr lang="en-US" sz="1300" dirty="0"/>
              <a:t>Mehmet Kaya, Jalal </a:t>
            </a:r>
            <a:r>
              <a:rPr lang="en-US" sz="1300" dirty="0" err="1"/>
              <a:t>Kawash</a:t>
            </a:r>
            <a:r>
              <a:rPr lang="en-US" sz="1300" dirty="0"/>
              <a:t>, </a:t>
            </a:r>
            <a:r>
              <a:rPr lang="en-US" sz="1300" dirty="0" err="1"/>
              <a:t>Suheil</a:t>
            </a:r>
            <a:r>
              <a:rPr lang="en-US" sz="1300" dirty="0"/>
              <a:t> Khoury, and Min-</a:t>
            </a:r>
            <a:r>
              <a:rPr lang="en-US" sz="1300" dirty="0" err="1"/>
              <a:t>Yuh</a:t>
            </a:r>
            <a:r>
              <a:rPr lang="en-US" sz="1300" dirty="0"/>
              <a:t> Day (2018), Social Network Based Big Data Analysis and Applications, Lecture Notes in Social Networks, Springer International Publishing.</a:t>
            </a:r>
          </a:p>
          <a:p>
            <a:pPr algn="just"/>
            <a:r>
              <a:rPr lang="en-US" sz="1300" dirty="0"/>
              <a:t>Varun Grover, Roger HL Chiang, Ting-Peng Liang, and </a:t>
            </a:r>
            <a:r>
              <a:rPr lang="en-US" sz="1300" dirty="0" err="1"/>
              <a:t>Dongsong</a:t>
            </a:r>
            <a:r>
              <a:rPr lang="en-US" sz="1300" dirty="0"/>
              <a:t> Zhang (2018), "Creating Strategic Business Value from Big Data Analytics: A Research Framework", Journal of Management Information Systems, 35, no. 2, pp. 388-423.</a:t>
            </a:r>
          </a:p>
          <a:p>
            <a:pPr algn="just"/>
            <a:r>
              <a:rPr lang="en-US" sz="1300" dirty="0"/>
              <a:t>Ting-Peng Liang and Yu-</a:t>
            </a:r>
            <a:r>
              <a:rPr lang="en-US" sz="1300" dirty="0" err="1"/>
              <a:t>Hsi</a:t>
            </a:r>
            <a:r>
              <a:rPr lang="en-US" sz="1300" dirty="0"/>
              <a:t> Liu (2018), "Research Landscape of Business Intelligence and Big Data analytics: A bibliometrics study”,  Expert Systems with Applications, 111, no. 30, pp. 2-10.</a:t>
            </a:r>
          </a:p>
          <a:p>
            <a:pPr algn="just"/>
            <a:r>
              <a:rPr lang="en-US" sz="1300" dirty="0"/>
              <a:t>Javier Mata, Ignacio de Miguel, Ramón J. Durán, </a:t>
            </a:r>
            <a:r>
              <a:rPr lang="en-US" sz="1300" dirty="0" err="1"/>
              <a:t>Noemí</a:t>
            </a:r>
            <a:r>
              <a:rPr lang="en-US" sz="1300" dirty="0"/>
              <a:t> </a:t>
            </a:r>
            <a:r>
              <a:rPr lang="en-US" sz="1300" dirty="0" err="1"/>
              <a:t>Merayo</a:t>
            </a:r>
            <a:r>
              <a:rPr lang="en-US" sz="1300" dirty="0"/>
              <a:t>, Sandeep Kumar Singh, </a:t>
            </a:r>
            <a:r>
              <a:rPr lang="en-US" sz="1300" dirty="0" err="1"/>
              <a:t>Admela</a:t>
            </a:r>
            <a:r>
              <a:rPr lang="en-US" sz="1300" dirty="0"/>
              <a:t> </a:t>
            </a:r>
            <a:r>
              <a:rPr lang="en-US" sz="1300" dirty="0" err="1"/>
              <a:t>Jukan</a:t>
            </a:r>
            <a:r>
              <a:rPr lang="en-US" sz="1300" dirty="0"/>
              <a:t>, and Mohit </a:t>
            </a:r>
            <a:r>
              <a:rPr lang="en-US" sz="1300" dirty="0" err="1"/>
              <a:t>Chamania</a:t>
            </a:r>
            <a:r>
              <a:rPr lang="en-US" sz="1300" dirty="0"/>
              <a:t>  (2018), "Artificial intelligence (AI) methods in optical networks: A comprehensive survey", Optical Switching and Networking, 28, pp. 43-57</a:t>
            </a:r>
          </a:p>
          <a:p>
            <a:pPr algn="just"/>
            <a:r>
              <a:rPr lang="en-US" sz="1300" dirty="0"/>
              <a:t>Stephan </a:t>
            </a:r>
            <a:r>
              <a:rPr lang="en-US" sz="1300" dirty="0" err="1"/>
              <a:t>Kudyba</a:t>
            </a:r>
            <a:r>
              <a:rPr lang="en-US" sz="1300" dirty="0"/>
              <a:t> (2014), Big Data, Mining, and Analytics: Components of Strategic Decision Making, Auerbach Publications</a:t>
            </a:r>
          </a:p>
          <a:p>
            <a:pPr algn="just"/>
            <a:r>
              <a:rPr lang="en-US" sz="1300" dirty="0"/>
              <a:t>Falk </a:t>
            </a:r>
            <a:r>
              <a:rPr lang="en-US" sz="1300" dirty="0" err="1"/>
              <a:t>Schwendicke</a:t>
            </a:r>
            <a:r>
              <a:rPr lang="en-US" sz="1300" dirty="0"/>
              <a:t>, Tatiana </a:t>
            </a:r>
            <a:r>
              <a:rPr lang="en-US" sz="1300" dirty="0" err="1"/>
              <a:t>Golla</a:t>
            </a:r>
            <a:r>
              <a:rPr lang="en-US" sz="1300" dirty="0"/>
              <a:t>, Martin Dreher, and Joachim </a:t>
            </a:r>
            <a:r>
              <a:rPr lang="en-US" sz="1300" dirty="0" err="1"/>
              <a:t>Krois</a:t>
            </a:r>
            <a:r>
              <a:rPr lang="en-US" sz="1300" dirty="0"/>
              <a:t>. "Convolutional neural networks for dental image diagnostics: A scoping review." Journal of Dentistry 91 (2019): 103226.</a:t>
            </a:r>
          </a:p>
          <a:p>
            <a:pPr algn="just"/>
            <a:r>
              <a:rPr lang="en-US" sz="1300" dirty="0" err="1"/>
              <a:t>Vivek</a:t>
            </a:r>
            <a:r>
              <a:rPr lang="en-US" sz="1300" dirty="0"/>
              <a:t> Kaul, Sarah </a:t>
            </a:r>
            <a:r>
              <a:rPr lang="en-US" sz="1300" dirty="0" err="1"/>
              <a:t>Enslin</a:t>
            </a:r>
            <a:r>
              <a:rPr lang="en-US" sz="1300" dirty="0"/>
              <a:t>, and Seth A. Gross (2020), "The history of artificial intelligence in medicine." Gastrointestinal endoscopy.</a:t>
            </a:r>
          </a:p>
          <a:p>
            <a:pPr algn="just"/>
            <a:r>
              <a:rPr lang="en-US" sz="1300" dirty="0"/>
              <a:t>Sanjeev B. </a:t>
            </a:r>
            <a:r>
              <a:rPr lang="en-US" sz="1300" dirty="0" err="1"/>
              <a:t>Khanagar</a:t>
            </a:r>
            <a:r>
              <a:rPr lang="en-US" sz="1300" dirty="0"/>
              <a:t>, Ali Al-</a:t>
            </a:r>
            <a:r>
              <a:rPr lang="en-US" sz="1300" dirty="0" err="1"/>
              <a:t>Ehaideb</a:t>
            </a:r>
            <a:r>
              <a:rPr lang="en-US" sz="1300" dirty="0"/>
              <a:t>, Satish </a:t>
            </a:r>
            <a:r>
              <a:rPr lang="en-US" sz="1300" dirty="0" err="1"/>
              <a:t>Vishwanathaiah</a:t>
            </a:r>
            <a:r>
              <a:rPr lang="en-US" sz="1300" dirty="0"/>
              <a:t>, Prabhadevi C. </a:t>
            </a:r>
            <a:r>
              <a:rPr lang="en-US" sz="1300" dirty="0" err="1"/>
              <a:t>Maganur</a:t>
            </a:r>
            <a:r>
              <a:rPr lang="en-US" sz="1300" dirty="0"/>
              <a:t>, </a:t>
            </a:r>
            <a:r>
              <a:rPr lang="en-US" sz="1300" dirty="0" err="1"/>
              <a:t>Shankargouda</a:t>
            </a:r>
            <a:r>
              <a:rPr lang="en-US" sz="1300" dirty="0"/>
              <a:t> </a:t>
            </a:r>
            <a:r>
              <a:rPr lang="en-US" sz="1300" dirty="0" err="1"/>
              <a:t>Patil</a:t>
            </a:r>
            <a:r>
              <a:rPr lang="en-US" sz="1300" dirty="0"/>
              <a:t>, </a:t>
            </a:r>
            <a:r>
              <a:rPr lang="en-US" sz="1300" dirty="0" err="1"/>
              <a:t>Sachin</a:t>
            </a:r>
            <a:r>
              <a:rPr lang="en-US" sz="1300" dirty="0"/>
              <a:t> Naik, </a:t>
            </a:r>
            <a:r>
              <a:rPr lang="en-US" sz="1300" dirty="0" err="1"/>
              <a:t>Hosam</a:t>
            </a:r>
            <a:r>
              <a:rPr lang="en-US" sz="1300" dirty="0"/>
              <a:t> A. </a:t>
            </a:r>
            <a:r>
              <a:rPr lang="en-US" sz="1300" dirty="0" err="1"/>
              <a:t>Baeshen</a:t>
            </a:r>
            <a:r>
              <a:rPr lang="en-US" sz="1300" dirty="0"/>
              <a:t>, and </a:t>
            </a:r>
            <a:r>
              <a:rPr lang="en-US" sz="1300" dirty="0" err="1"/>
              <a:t>Sachin</a:t>
            </a:r>
            <a:r>
              <a:rPr lang="en-US" sz="1300" dirty="0"/>
              <a:t> S. </a:t>
            </a:r>
            <a:r>
              <a:rPr lang="en-US" sz="1300" dirty="0" err="1"/>
              <a:t>Sarode</a:t>
            </a:r>
            <a:r>
              <a:rPr lang="en-US" sz="1300" dirty="0"/>
              <a:t> (2020). "Scope and performance of artificial intelligence technology in orthodontic diagnosis, treatment planning, and clinical decision-making-A systematic review." Journal of Dental Sciences.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6275C6-63D2-274C-995B-A4DAE5E17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75227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投影片編號版面配置區 4"/>
          <p:cNvSpPr>
            <a:spLocks noGrp="1"/>
          </p:cNvSpPr>
          <p:nvPr>
            <p:ph type="sldNum" sz="quarter" idx="12"/>
          </p:nvPr>
        </p:nvSpPr>
        <p:spPr bwMode="auto">
          <a:xfrm>
            <a:off x="6975475" y="6519863"/>
            <a:ext cx="2133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fld id="{D2B16B09-038F-44F4-8EB4-975A60D8103E}" type="slidenum">
              <a:rPr lang="zh-TW" altLang="en-US" sz="1200" smtClean="0">
                <a:solidFill>
                  <a:srgbClr val="898989"/>
                </a:solidFill>
              </a:rPr>
              <a:pPr eaLnBrk="1" hangingPunct="1">
                <a:spcBef>
                  <a:spcPct val="0"/>
                </a:spcBef>
                <a:buFontTx/>
                <a:buNone/>
              </a:pPr>
              <a:t>46</a:t>
            </a:fld>
            <a:endParaRPr lang="zh-TW" altLang="en-US" sz="1200">
              <a:solidFill>
                <a:srgbClr val="898989"/>
              </a:solidFill>
            </a:endParaRPr>
          </a:p>
        </p:txBody>
      </p:sp>
      <p:sp>
        <p:nvSpPr>
          <p:cNvPr id="13" name="副標題 2"/>
          <p:cNvSpPr txBox="1">
            <a:spLocks/>
          </p:cNvSpPr>
          <p:nvPr/>
        </p:nvSpPr>
        <p:spPr bwMode="auto">
          <a:xfrm>
            <a:off x="468313" y="4221163"/>
            <a:ext cx="8207375" cy="259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lnSpc>
                <a:spcPct val="80000"/>
              </a:lnSpc>
              <a:buFont typeface="Arial" charset="0"/>
              <a:buNone/>
            </a:pPr>
            <a:r>
              <a:rPr kumimoji="0" lang="en-US" altLang="zh-TW" sz="2400" b="1" dirty="0">
                <a:solidFill>
                  <a:srgbClr val="898989"/>
                </a:solidFill>
                <a:cs typeface="Calibri" panose="020F0502020204030204" pitchFamily="34" charset="0"/>
                <a:hlinkClick r:id="rId3"/>
              </a:rPr>
              <a:t>Min-</a:t>
            </a:r>
            <a:r>
              <a:rPr kumimoji="0" lang="en-US" altLang="zh-TW" sz="2400" b="1" dirty="0" err="1">
                <a:solidFill>
                  <a:srgbClr val="898989"/>
                </a:solidFill>
                <a:cs typeface="Calibri" panose="020F0502020204030204" pitchFamily="34" charset="0"/>
                <a:hlinkClick r:id="rId3"/>
              </a:rPr>
              <a:t>Yuh</a:t>
            </a:r>
            <a:r>
              <a:rPr kumimoji="0" lang="en-US" altLang="zh-TW" sz="2400" b="1" dirty="0">
                <a:solidFill>
                  <a:srgbClr val="898989"/>
                </a:solidFill>
                <a:cs typeface="Calibri" panose="020F0502020204030204" pitchFamily="34" charset="0"/>
                <a:hlinkClick r:id="rId3"/>
              </a:rPr>
              <a:t> Day</a:t>
            </a:r>
            <a:endParaRPr kumimoji="0" lang="en-US" altLang="zh-TW" sz="2400" b="1" dirty="0">
              <a:solidFill>
                <a:srgbClr val="898989"/>
              </a:solidFill>
              <a:cs typeface="Calibri" panose="020F0502020204030204" pitchFamily="34" charset="0"/>
            </a:endParaRPr>
          </a:p>
          <a:p>
            <a:pPr algn="ctr" eaLnBrk="1" hangingPunct="1">
              <a:lnSpc>
                <a:spcPct val="80000"/>
              </a:lnSpc>
              <a:buFont typeface="Arial" charset="0"/>
              <a:buNone/>
            </a:pPr>
            <a:r>
              <a:rPr kumimoji="0" lang="zh-TW" altLang="en-US" sz="2400" b="1" dirty="0">
                <a:solidFill>
                  <a:srgbClr val="898989"/>
                </a:solidFill>
                <a:latin typeface="標楷體" pitchFamily="65" charset="-120"/>
                <a:ea typeface="標楷體" pitchFamily="65" charset="-120"/>
                <a:hlinkClick r:id="rId4"/>
              </a:rPr>
              <a:t>戴敏育</a:t>
            </a:r>
            <a:endParaRPr kumimoji="0" lang="en-US" altLang="zh-TW" sz="2400" b="1" dirty="0">
              <a:latin typeface="標楷體" pitchFamily="65" charset="-120"/>
              <a:cs typeface="Times New Roman" pitchFamily="18" charset="0"/>
            </a:endParaRPr>
          </a:p>
          <a:p>
            <a:pPr algn="ctr" eaLnBrk="1" hangingPunct="1">
              <a:lnSpc>
                <a:spcPct val="80000"/>
              </a:lnSpc>
              <a:buNone/>
            </a:pPr>
            <a:r>
              <a:rPr kumimoji="0" lang="en-US" altLang="zh-TW" sz="2400" b="1" dirty="0">
                <a:solidFill>
                  <a:schemeClr val="tx2"/>
                </a:solidFill>
                <a:cs typeface="Calibri" panose="020F0502020204030204" pitchFamily="34" charset="0"/>
              </a:rPr>
              <a:t>Associate Professor</a:t>
            </a:r>
          </a:p>
          <a:p>
            <a:pPr algn="ctr" eaLnBrk="1" hangingPunct="1">
              <a:lnSpc>
                <a:spcPct val="80000"/>
              </a:lnSpc>
              <a:buFont typeface="Arial" charset="0"/>
              <a:buNone/>
            </a:pPr>
            <a:r>
              <a:rPr kumimoji="0" lang="zh-TW" altLang="en-US" sz="2400" b="1" dirty="0">
                <a:solidFill>
                  <a:schemeClr val="tx2"/>
                </a:solidFill>
                <a:latin typeface="標楷體" pitchFamily="65" charset="-120"/>
                <a:ea typeface="標楷體" pitchFamily="65" charset="-120"/>
              </a:rPr>
              <a:t>副教授</a:t>
            </a:r>
            <a:endParaRPr kumimoji="0" lang="en-US" altLang="zh-TW" sz="2400" b="1" dirty="0">
              <a:solidFill>
                <a:schemeClr val="tx2"/>
              </a:solidFill>
              <a:latin typeface="標楷體" pitchFamily="65" charset="-120"/>
              <a:cs typeface="Times New Roman" pitchFamily="18" charset="0"/>
            </a:endParaRPr>
          </a:p>
          <a:p>
            <a:pPr algn="ctr" eaLnBrk="1" hangingPunct="1">
              <a:lnSpc>
                <a:spcPct val="80000"/>
              </a:lnSpc>
              <a:buNone/>
            </a:pP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Institute of Information Management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National Taipei University</a:t>
            </a:r>
            <a:endParaRPr kumimoji="0" lang="en-US" altLang="zh-TW" sz="2000" b="1" dirty="0">
              <a:solidFill>
                <a:srgbClr val="898989"/>
              </a:solidFill>
              <a:latin typeface="Times New Roman" panose="02020603050405020304" pitchFamily="18" charset="0"/>
              <a:cs typeface="Times New Roman" pitchFamily="18" charset="0"/>
            </a:endParaRPr>
          </a:p>
          <a:p>
            <a:pPr algn="ctr" eaLnBrk="1" hangingPunct="1">
              <a:lnSpc>
                <a:spcPct val="80000"/>
              </a:lnSpc>
              <a:buNone/>
            </a:pPr>
            <a:r>
              <a:rPr lang="zh-TW" altLang="en-US" sz="2400" b="1" dirty="0">
                <a:latin typeface="DFKai-SB" panose="03000509000000000000" pitchFamily="49" charset="-120"/>
                <a:ea typeface="DFKai-SB" panose="03000509000000000000" pitchFamily="49" charset="-120"/>
                <a:cs typeface="DFKai-SB" panose="03000509000000000000" pitchFamily="49" charset="-120"/>
                <a:hlinkClick r:id="rId6"/>
              </a:rPr>
              <a:t>國立臺北大學</a:t>
            </a:r>
            <a:r>
              <a:rPr lang="zh-TW" altLang="en-US" sz="2400" b="1" dirty="0">
                <a:latin typeface="DFKai-SB" panose="03000509000000000000" pitchFamily="49" charset="-120"/>
                <a:ea typeface="DFKai-SB" panose="03000509000000000000" pitchFamily="49" charset="-120"/>
                <a:cs typeface="DFKai-SB" panose="03000509000000000000" pitchFamily="49" charset="-120"/>
              </a:rPr>
              <a:t> </a:t>
            </a:r>
            <a:r>
              <a:rPr lang="zh-TW" altLang="en-US" sz="2400" b="1" dirty="0">
                <a:latin typeface="DFKai-SB" panose="03000509000000000000" pitchFamily="49" charset="-120"/>
                <a:ea typeface="DFKai-SB" panose="03000509000000000000" pitchFamily="49" charset="-120"/>
                <a:cs typeface="DFKai-SB" panose="03000509000000000000" pitchFamily="49" charset="-120"/>
                <a:hlinkClick r:id="rId7"/>
              </a:rPr>
              <a:t>資訊管理研究所</a:t>
            </a:r>
            <a:endParaRPr kumimoji="0" lang="en-US" altLang="zh-TW" sz="2400" b="1" dirty="0">
              <a:solidFill>
                <a:srgbClr val="898989"/>
              </a:solidFill>
              <a:latin typeface="DFKai-SB" panose="03000509000000000000" pitchFamily="49" charset="-120"/>
              <a:ea typeface="DFKai-SB" panose="03000509000000000000" pitchFamily="49" charset="-120"/>
              <a:cs typeface="DFKai-SB" panose="03000509000000000000" pitchFamily="49" charset="-120"/>
            </a:endParaRPr>
          </a:p>
          <a:p>
            <a:pPr algn="ctr" eaLnBrk="1" hangingPunct="1">
              <a:lnSpc>
                <a:spcPct val="80000"/>
              </a:lnSpc>
              <a:spcBef>
                <a:spcPts val="0"/>
              </a:spcBef>
              <a:buFont typeface="Arial" charset="0"/>
              <a:buNone/>
            </a:pPr>
            <a:endParaRPr kumimoji="0" lang="en-US" altLang="zh-TW" sz="900" b="1" dirty="0">
              <a:solidFill>
                <a:srgbClr val="898989"/>
              </a:solidFill>
              <a:cs typeface="Times New Roman" pitchFamily="18" charset="0"/>
              <a:hlinkClick r:id="rId8"/>
            </a:endParaRPr>
          </a:p>
          <a:p>
            <a:pPr algn="ctr" eaLnBrk="1" hangingPunct="1">
              <a:spcBef>
                <a:spcPts val="100"/>
              </a:spcBef>
              <a:buNone/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  <a:hlinkClick r:id="rId9"/>
              </a:rPr>
              <a:t>https://web.ntpu.edu.tw/~myday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spcBef>
                <a:spcPts val="100"/>
              </a:spcBef>
              <a:buNone/>
            </a:pPr>
            <a:r>
              <a:rPr kumimoji="0" lang="en-US" altLang="zh-TW" sz="1200" b="1" dirty="0">
                <a:solidFill>
                  <a:srgbClr val="898989"/>
                </a:solidFill>
                <a:cs typeface="Times New Roman" pitchFamily="18" charset="0"/>
              </a:rPr>
              <a:t>2020-11-23</a:t>
            </a:r>
            <a:endParaRPr kumimoji="0" lang="zh-TW" altLang="en-US" sz="2500" b="1" dirty="0">
              <a:solidFill>
                <a:srgbClr val="898989"/>
              </a:solidFill>
              <a:ea typeface="標楷體" pitchFamily="65" charset="-120"/>
            </a:endParaRPr>
          </a:p>
        </p:txBody>
      </p:sp>
      <p:pic>
        <p:nvPicPr>
          <p:cNvPr id="14" name="Picture 4" descr="http://mail.tku.edu.tw/myday/images/Myday_Photo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27" t="1544" r="10527" b="25148"/>
          <a:stretch>
            <a:fillRect/>
          </a:stretch>
        </p:blipFill>
        <p:spPr bwMode="auto">
          <a:xfrm>
            <a:off x="2051050" y="4256311"/>
            <a:ext cx="1135063" cy="1404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6CBFA1A4-AC60-1C47-BA18-7524ED7AAE8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5538" y="44624"/>
            <a:ext cx="962066" cy="62068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D2BED8B-FC41-4348-9A46-5D09945BBE2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4430" y="718301"/>
            <a:ext cx="964282" cy="235043"/>
          </a:xfrm>
          <a:prstGeom prst="rect">
            <a:avLst/>
          </a:prstGeom>
        </p:spPr>
      </p:pic>
      <p:sp>
        <p:nvSpPr>
          <p:cNvPr id="8" name="標題 1">
            <a:extLst>
              <a:ext uri="{FF2B5EF4-FFF2-40B4-BE49-F238E27FC236}">
                <a16:creationId xmlns:a16="http://schemas.microsoft.com/office/drawing/2014/main" id="{60129211-7EC0-1D4D-B71B-C3899EE69029}"/>
              </a:ext>
            </a:extLst>
          </p:cNvPr>
          <p:cNvSpPr txBox="1">
            <a:spLocks/>
          </p:cNvSpPr>
          <p:nvPr/>
        </p:nvSpPr>
        <p:spPr bwMode="auto">
          <a:xfrm>
            <a:off x="179512" y="1124744"/>
            <a:ext cx="8784976" cy="1570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TW" altLang="en-US" sz="6000" b="1" dirty="0">
                <a:solidFill>
                  <a:schemeClr val="accent6">
                    <a:lumMod val="75000"/>
                  </a:schemeClr>
                </a:solidFill>
                <a:latin typeface="Heiti TC Medium" pitchFamily="2" charset="-128"/>
                <a:ea typeface="Heiti TC Medium" pitchFamily="2" charset="-128"/>
              </a:rPr>
              <a:t>人工智慧在學什麼</a:t>
            </a:r>
            <a:r>
              <a:rPr lang="en-US" altLang="zh-TW" sz="6000" b="1" dirty="0">
                <a:solidFill>
                  <a:schemeClr val="accent6">
                    <a:lumMod val="75000"/>
                  </a:schemeClr>
                </a:solidFill>
                <a:latin typeface="Heiti TC Medium" pitchFamily="2" charset="-128"/>
                <a:ea typeface="Heiti TC Medium" pitchFamily="2" charset="-128"/>
              </a:rPr>
              <a:t>?</a:t>
            </a:r>
            <a:br>
              <a:rPr lang="zh-TW" altLang="en-US" sz="6000" b="1" dirty="0">
                <a:solidFill>
                  <a:schemeClr val="accent6">
                    <a:lumMod val="75000"/>
                  </a:schemeClr>
                </a:solidFill>
                <a:latin typeface="Heiti TC Medium" pitchFamily="2" charset="-128"/>
                <a:ea typeface="Heiti TC Medium" pitchFamily="2" charset="-128"/>
              </a:rPr>
            </a:br>
            <a:r>
              <a:rPr lang="en-US" altLang="zh-TW" sz="4000" b="1" dirty="0">
                <a:solidFill>
                  <a:schemeClr val="accent6">
                    <a:lumMod val="75000"/>
                  </a:schemeClr>
                </a:solidFill>
                <a:ea typeface="標楷體" pitchFamily="65" charset="-120"/>
              </a:rPr>
              <a:t>(What is Artificial Intelligence Learning?)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9D48353-D925-F443-9DDC-E182DE95B52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244408" y="6021288"/>
            <a:ext cx="791692" cy="79169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986D0EB-477A-1F43-A3C1-27806CF7B198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3030" y="75822"/>
            <a:ext cx="2072697" cy="616874"/>
          </a:xfrm>
          <a:prstGeom prst="rect">
            <a:avLst/>
          </a:prstGeom>
        </p:spPr>
      </p:pic>
      <p:sp>
        <p:nvSpPr>
          <p:cNvPr id="12" name="文字方塊 5">
            <a:extLst>
              <a:ext uri="{FF2B5EF4-FFF2-40B4-BE49-F238E27FC236}">
                <a16:creationId xmlns:a16="http://schemas.microsoft.com/office/drawing/2014/main" id="{652ACBB0-8103-564F-89B3-D82C34B563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9095" y="2661880"/>
            <a:ext cx="7345313" cy="1631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zh-TW" altLang="en-US" sz="2000" dirty="0">
                <a:solidFill>
                  <a:schemeClr val="accent3">
                    <a:lumMod val="50000"/>
                  </a:schemeClr>
                </a:solidFill>
                <a:latin typeface="Heiti TC Medium" pitchFamily="2" charset="-128"/>
                <a:ea typeface="Heiti TC Medium" pitchFamily="2" charset="-128"/>
              </a:rPr>
              <a:t>臺北醫學大學 口腔醫學院</a:t>
            </a:r>
            <a:r>
              <a:rPr kumimoji="0" lang="en-US" altLang="zh-TW" sz="2000" dirty="0">
                <a:solidFill>
                  <a:schemeClr val="accent3">
                    <a:lumMod val="50000"/>
                  </a:schemeClr>
                </a:solidFill>
                <a:latin typeface="Heiti TC Medium" pitchFamily="2" charset="-128"/>
                <a:ea typeface="Heiti TC Medium" pitchFamily="2" charset="-128"/>
              </a:rPr>
              <a:t>  CFD </a:t>
            </a:r>
            <a:r>
              <a:rPr kumimoji="0" lang="zh-TW" altLang="en-US" sz="2000" dirty="0">
                <a:solidFill>
                  <a:schemeClr val="accent3">
                    <a:lumMod val="50000"/>
                  </a:schemeClr>
                </a:solidFill>
                <a:latin typeface="Heiti TC Medium" pitchFamily="2" charset="-128"/>
                <a:ea typeface="Heiti TC Medium" pitchFamily="2" charset="-128"/>
              </a:rPr>
              <a:t>講座</a:t>
            </a:r>
            <a:endParaRPr kumimoji="0" lang="en-US" altLang="zh-TW" sz="2000" dirty="0">
              <a:solidFill>
                <a:schemeClr val="accent3">
                  <a:lumMod val="50000"/>
                </a:schemeClr>
              </a:solidFill>
              <a:latin typeface="Heiti TC Medium" pitchFamily="2" charset="-128"/>
              <a:ea typeface="Heiti TC Medium" pitchFamily="2" charset="-128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zh-TW" sz="2000" dirty="0">
                <a:solidFill>
                  <a:srgbClr val="7F7F7F"/>
                </a:solidFill>
              </a:rPr>
              <a:t>Host: Prof. Li Sheng Chen</a:t>
            </a:r>
            <a:br>
              <a:rPr kumimoji="0" lang="en-US" altLang="zh-TW" sz="2000" dirty="0">
                <a:solidFill>
                  <a:srgbClr val="7F7F7F"/>
                </a:solidFill>
              </a:rPr>
            </a:br>
            <a:r>
              <a:rPr kumimoji="0" lang="en-US" altLang="zh-TW" sz="1600" dirty="0">
                <a:solidFill>
                  <a:srgbClr val="7F7F7F"/>
                </a:solidFill>
              </a:rPr>
              <a:t>College of Oral Medicine, Taipei Medical University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zh-TW" sz="1400" dirty="0">
                <a:solidFill>
                  <a:srgbClr val="7F7F7F"/>
                </a:solidFill>
              </a:rPr>
              <a:t>Time: 12:10-13:00, Nov 23, 2020 (Monday)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zh-TW" sz="1400" dirty="0">
                <a:solidFill>
                  <a:srgbClr val="7F7F7F"/>
                </a:solidFill>
              </a:rPr>
              <a:t>Place: </a:t>
            </a:r>
            <a:r>
              <a:rPr kumimoji="0" lang="zh-TW" altLang="en-US" sz="1400" dirty="0">
                <a:solidFill>
                  <a:srgbClr val="7F7F7F"/>
                </a:solidFill>
                <a:latin typeface="Heiti TC Medium" pitchFamily="2" charset="-128"/>
                <a:ea typeface="Heiti TC Medium" pitchFamily="2" charset="-128"/>
              </a:rPr>
              <a:t>口腔醫學院</a:t>
            </a:r>
            <a:r>
              <a:rPr kumimoji="0" lang="en-US" altLang="zh-TW" sz="1400" dirty="0">
                <a:solidFill>
                  <a:srgbClr val="7F7F7F"/>
                </a:solidFill>
                <a:latin typeface="Heiti TC Medium" pitchFamily="2" charset="-128"/>
                <a:ea typeface="Heiti TC Medium" pitchFamily="2" charset="-128"/>
              </a:rPr>
              <a:t>1</a:t>
            </a:r>
            <a:r>
              <a:rPr kumimoji="0" lang="zh-TW" altLang="en-US" sz="1400" dirty="0">
                <a:solidFill>
                  <a:srgbClr val="7F7F7F"/>
                </a:solidFill>
                <a:latin typeface="Heiti TC Medium" pitchFamily="2" charset="-128"/>
                <a:ea typeface="Heiti TC Medium" pitchFamily="2" charset="-128"/>
              </a:rPr>
              <a:t>樓會議室</a:t>
            </a:r>
            <a:r>
              <a:rPr kumimoji="0" lang="en-US" altLang="zh-TW" sz="1400" dirty="0">
                <a:solidFill>
                  <a:srgbClr val="7F7F7F"/>
                </a:solidFill>
                <a:latin typeface="Heiti TC Medium" pitchFamily="2" charset="-128"/>
                <a:ea typeface="Heiti TC Medium" pitchFamily="2" charset="-128"/>
              </a:rPr>
              <a:t>1-1, TMU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en-US" altLang="zh-TW" sz="1200" dirty="0">
                <a:solidFill>
                  <a:srgbClr val="7F7F7F"/>
                </a:solidFill>
              </a:rPr>
              <a:t>Address: N250 Wu-</a:t>
            </a:r>
            <a:r>
              <a:rPr kumimoji="0" lang="en-US" altLang="zh-TW" sz="1200" dirty="0" err="1">
                <a:solidFill>
                  <a:srgbClr val="7F7F7F"/>
                </a:solidFill>
              </a:rPr>
              <a:t>Hsing</a:t>
            </a:r>
            <a:r>
              <a:rPr kumimoji="0" lang="en-US" altLang="zh-TW" sz="1200" dirty="0">
                <a:solidFill>
                  <a:srgbClr val="7F7F7F"/>
                </a:solidFill>
              </a:rPr>
              <a:t> Street, Taipei, Taiwan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E2333A82-1B53-E74A-8B28-302663A99D03}"/>
              </a:ext>
            </a:extLst>
          </p:cNvPr>
          <p:cNvSpPr txBox="1">
            <a:spLocks/>
          </p:cNvSpPr>
          <p:nvPr/>
        </p:nvSpPr>
        <p:spPr bwMode="auto">
          <a:xfrm>
            <a:off x="2915567" y="44624"/>
            <a:ext cx="3312368" cy="871687"/>
          </a:xfrm>
          <a:prstGeom prst="rect">
            <a:avLst/>
          </a:prstGeom>
          <a:solidFill>
            <a:srgbClr val="FFCC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1" kern="1200" baseline="0">
                <a:solidFill>
                  <a:schemeClr val="tx1"/>
                </a:solidFill>
                <a:latin typeface="Calibri" pitchFamily="34" charset="0"/>
                <a:ea typeface="標楷體" pitchFamily="65" charset="-120"/>
                <a:cs typeface="新細明體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  <a:cs typeface="新細明體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r>
              <a:rPr kumimoji="1" lang="en-US" altLang="en-US" sz="7200" dirty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Q &amp; A</a:t>
            </a:r>
          </a:p>
        </p:txBody>
      </p:sp>
    </p:spTree>
    <p:extLst>
      <p:ext uri="{BB962C8B-B14F-4D97-AF65-F5344CB8AC3E}">
        <p14:creationId xmlns:p14="http://schemas.microsoft.com/office/powerpoint/2010/main" val="30617010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83350E-C22F-3744-B665-0859223A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22238"/>
            <a:ext cx="8229600" cy="178621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AI, Big Data, Cloud Computing</a:t>
            </a:r>
            <a:br>
              <a:rPr lang="en-US" b="1" dirty="0">
                <a:solidFill>
                  <a:schemeClr val="accent1"/>
                </a:solidFill>
              </a:rPr>
            </a:br>
            <a:r>
              <a:rPr lang="en-US" b="1" dirty="0">
                <a:solidFill>
                  <a:schemeClr val="accent1"/>
                </a:solidFill>
              </a:rPr>
              <a:t>Evolution of Decision Support, Business Intelligence, and Analytics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F53333-FD96-FF4B-B82B-483AD2971C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08237F-23CD-E54D-BDBA-FE95A073E4E0}" type="slidenum">
              <a:rPr lang="zh-TW" altLang="en-US" smtClean="0"/>
              <a:pPr/>
              <a:t>5</a:t>
            </a:fld>
            <a:endParaRPr lang="zh-TW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0390DC-1A50-9148-B677-58C96BA334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955" y="2780928"/>
            <a:ext cx="8744533" cy="3240360"/>
          </a:xfrm>
          <a:prstGeom prst="rect">
            <a:avLst/>
          </a:prstGeom>
        </p:spPr>
      </p:pic>
      <p:sp>
        <p:nvSpPr>
          <p:cNvPr id="8" name="矩形 4">
            <a:extLst>
              <a:ext uri="{FF2B5EF4-FFF2-40B4-BE49-F238E27FC236}">
                <a16:creationId xmlns:a16="http://schemas.microsoft.com/office/drawing/2014/main" id="{6513A895-9AA5-F241-B415-FB2F9BEEFD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0384" y="6457890"/>
            <a:ext cx="800323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zh-TW" sz="1000" dirty="0">
                <a:solidFill>
                  <a:srgbClr val="A6A6A6"/>
                </a:solidFill>
              </a:rPr>
              <a:t>Source: Ramesh Sharda, </a:t>
            </a:r>
            <a:r>
              <a:rPr lang="en-US" altLang="zh-TW" sz="1000" dirty="0" err="1">
                <a:solidFill>
                  <a:srgbClr val="A6A6A6"/>
                </a:solidFill>
              </a:rPr>
              <a:t>Dursun</a:t>
            </a:r>
            <a:r>
              <a:rPr lang="en-US" altLang="zh-TW" sz="1000" dirty="0">
                <a:solidFill>
                  <a:srgbClr val="A6A6A6"/>
                </a:solidFill>
              </a:rPr>
              <a:t> </a:t>
            </a:r>
            <a:r>
              <a:rPr lang="en-US" altLang="zh-TW" sz="1000" dirty="0" err="1">
                <a:solidFill>
                  <a:srgbClr val="A6A6A6"/>
                </a:solidFill>
              </a:rPr>
              <a:t>Delen</a:t>
            </a:r>
            <a:r>
              <a:rPr lang="en-US" altLang="zh-TW" sz="1000" dirty="0">
                <a:solidFill>
                  <a:srgbClr val="A6A6A6"/>
                </a:solidFill>
              </a:rPr>
              <a:t>, and Efraim Turban (2017), </a:t>
            </a:r>
            <a:br>
              <a:rPr lang="en-US" altLang="zh-TW" sz="1000" dirty="0">
                <a:solidFill>
                  <a:srgbClr val="A6A6A6"/>
                </a:solidFill>
              </a:rPr>
            </a:br>
            <a:r>
              <a:rPr lang="en-US" altLang="zh-TW" sz="1000" dirty="0">
                <a:solidFill>
                  <a:srgbClr val="A6A6A6"/>
                </a:solidFill>
              </a:rPr>
              <a:t>Business Intelligence, Analytics, and Data Science: A Managerial Perspective, 4th Edition, Pearson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B9DD6DB-96C9-1849-8048-C37BF82BF676}"/>
              </a:ext>
            </a:extLst>
          </p:cNvPr>
          <p:cNvSpPr txBox="1"/>
          <p:nvPr/>
        </p:nvSpPr>
        <p:spPr>
          <a:xfrm>
            <a:off x="403508" y="2356509"/>
            <a:ext cx="4523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AI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2D32C1E-8C48-F44A-A823-7251F95BB278}"/>
              </a:ext>
            </a:extLst>
          </p:cNvPr>
          <p:cNvSpPr txBox="1"/>
          <p:nvPr/>
        </p:nvSpPr>
        <p:spPr>
          <a:xfrm>
            <a:off x="3897014" y="2356509"/>
            <a:ext cx="23903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Cloud Computing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C7B8E16-E0F5-F345-AEEA-5798AFEEDD52}"/>
              </a:ext>
            </a:extLst>
          </p:cNvPr>
          <p:cNvSpPr txBox="1"/>
          <p:nvPr/>
        </p:nvSpPr>
        <p:spPr>
          <a:xfrm>
            <a:off x="6776293" y="2356509"/>
            <a:ext cx="12479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Big Data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97F7362-9C56-344B-A504-E283CA3FB680}"/>
              </a:ext>
            </a:extLst>
          </p:cNvPr>
          <p:cNvSpPr/>
          <p:nvPr/>
        </p:nvSpPr>
        <p:spPr>
          <a:xfrm rot="2617693">
            <a:off x="548700" y="3557554"/>
            <a:ext cx="352576" cy="312568"/>
          </a:xfrm>
          <a:prstGeom prst="roundRect">
            <a:avLst>
              <a:gd name="adj" fmla="val 19411"/>
            </a:avLst>
          </a:prstGeom>
          <a:noFill/>
          <a:ln w="28575">
            <a:solidFill>
              <a:srgbClr val="C0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2AFC055B-2A76-1C4D-BAF5-3F808415766D}"/>
              </a:ext>
            </a:extLst>
          </p:cNvPr>
          <p:cNvSpPr/>
          <p:nvPr/>
        </p:nvSpPr>
        <p:spPr>
          <a:xfrm rot="2617693">
            <a:off x="4259287" y="3766321"/>
            <a:ext cx="1544363" cy="312568"/>
          </a:xfrm>
          <a:prstGeom prst="roundRect">
            <a:avLst>
              <a:gd name="adj" fmla="val 19411"/>
            </a:avLst>
          </a:prstGeom>
          <a:noFill/>
          <a:ln w="28575">
            <a:solidFill>
              <a:srgbClr val="C0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7020D1D3-6FEE-9444-8450-509EF5EA063B}"/>
              </a:ext>
            </a:extLst>
          </p:cNvPr>
          <p:cNvSpPr/>
          <p:nvPr/>
        </p:nvSpPr>
        <p:spPr>
          <a:xfrm rot="2617693">
            <a:off x="6060527" y="4081603"/>
            <a:ext cx="1732476" cy="332094"/>
          </a:xfrm>
          <a:prstGeom prst="roundRect">
            <a:avLst>
              <a:gd name="adj" fmla="val 19411"/>
            </a:avLst>
          </a:prstGeom>
          <a:noFill/>
          <a:ln w="28575">
            <a:solidFill>
              <a:srgbClr val="C0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93D91960-0BB2-9F43-8442-3021FB9CE124}"/>
              </a:ext>
            </a:extLst>
          </p:cNvPr>
          <p:cNvSpPr/>
          <p:nvPr/>
        </p:nvSpPr>
        <p:spPr>
          <a:xfrm rot="2617693">
            <a:off x="5259993" y="4022111"/>
            <a:ext cx="1844056" cy="312568"/>
          </a:xfrm>
          <a:prstGeom prst="roundRect">
            <a:avLst>
              <a:gd name="adj" fmla="val 19411"/>
            </a:avLst>
          </a:prstGeom>
          <a:noFill/>
          <a:ln w="28575">
            <a:solidFill>
              <a:srgbClr val="C0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44DD7452-ED3A-764D-8069-7032C158C7FD}"/>
              </a:ext>
            </a:extLst>
          </p:cNvPr>
          <p:cNvSpPr/>
          <p:nvPr/>
        </p:nvSpPr>
        <p:spPr>
          <a:xfrm rot="2617693">
            <a:off x="4958204" y="4071422"/>
            <a:ext cx="1652419" cy="308163"/>
          </a:xfrm>
          <a:prstGeom prst="roundRect">
            <a:avLst>
              <a:gd name="adj" fmla="val 19411"/>
            </a:avLst>
          </a:prstGeom>
          <a:noFill/>
          <a:ln w="28575">
            <a:solidFill>
              <a:srgbClr val="C00000"/>
            </a:solidFill>
            <a:prstDash val="sys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3035EB1-85BC-AD44-9178-76EA6EA478FD}"/>
              </a:ext>
            </a:extLst>
          </p:cNvPr>
          <p:cNvSpPr txBox="1"/>
          <p:nvPr/>
        </p:nvSpPr>
        <p:spPr>
          <a:xfrm>
            <a:off x="4707501" y="2931020"/>
            <a:ext cx="6479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DM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DF5ACF1-27D9-3F4B-8974-307A8393827A}"/>
              </a:ext>
            </a:extLst>
          </p:cNvPr>
          <p:cNvSpPr txBox="1"/>
          <p:nvPr/>
        </p:nvSpPr>
        <p:spPr>
          <a:xfrm>
            <a:off x="5329643" y="2910422"/>
            <a:ext cx="4395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BI</a:t>
            </a:r>
          </a:p>
        </p:txBody>
      </p:sp>
      <p:sp>
        <p:nvSpPr>
          <p:cNvPr id="17" name="Right Arrow 16">
            <a:extLst>
              <a:ext uri="{FF2B5EF4-FFF2-40B4-BE49-F238E27FC236}">
                <a16:creationId xmlns:a16="http://schemas.microsoft.com/office/drawing/2014/main" id="{D247676A-FAFB-6244-AB52-DAB57304C3D2}"/>
              </a:ext>
            </a:extLst>
          </p:cNvPr>
          <p:cNvSpPr/>
          <p:nvPr/>
        </p:nvSpPr>
        <p:spPr>
          <a:xfrm>
            <a:off x="325021" y="1834675"/>
            <a:ext cx="8534400" cy="595030"/>
          </a:xfrm>
          <a:prstGeom prst="rightArrow">
            <a:avLst>
              <a:gd name="adj1" fmla="val 62806"/>
              <a:gd name="adj2" fmla="val 50000"/>
            </a:avLst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</a:rPr>
              <a:t>AI</a:t>
            </a:r>
          </a:p>
        </p:txBody>
      </p:sp>
    </p:spTree>
    <p:extLst>
      <p:ext uri="{BB962C8B-B14F-4D97-AF65-F5344CB8AC3E}">
        <p14:creationId xmlns:p14="http://schemas.microsoft.com/office/powerpoint/2010/main" val="9025937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18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Artificial Intelligence (A.I.) Timeline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6</a:t>
            </a:fld>
            <a:endParaRPr lang="zh-TW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40768"/>
            <a:ext cx="9144000" cy="51435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259632" y="6597352"/>
            <a:ext cx="702027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>
                <a:solidFill>
                  <a:schemeClr val="bg1">
                    <a:lumMod val="75000"/>
                  </a:schemeClr>
                </a:solidFill>
              </a:rPr>
              <a:t>Source: https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digitalintelligencetoday.com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/artificial-intelligence-timeline-infographic-from-eliza-to-tay-and-beyond/</a:t>
            </a:r>
          </a:p>
        </p:txBody>
      </p:sp>
    </p:spTree>
    <p:extLst>
      <p:ext uri="{BB962C8B-B14F-4D97-AF65-F5344CB8AC3E}">
        <p14:creationId xmlns:p14="http://schemas.microsoft.com/office/powerpoint/2010/main" val="27004746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10D90D-A554-BF4A-B3C6-F3F13AB357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706090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The Rise of AI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5D809F-13C7-7341-8AFC-8F934CE41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7</a:t>
            </a:fld>
            <a:endParaRPr lang="zh-TW" alt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95BE83D-1FF1-8344-AE69-5A5CFEEC5A36}"/>
              </a:ext>
            </a:extLst>
          </p:cNvPr>
          <p:cNvSpPr/>
          <p:nvPr/>
        </p:nvSpPr>
        <p:spPr>
          <a:xfrm>
            <a:off x="1268021" y="6457890"/>
            <a:ext cx="660795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Source: DHL (2018), Artificial Intelligence in Logistics,  </a:t>
            </a:r>
            <a:br>
              <a:rPr lang="en-US" sz="1000" dirty="0">
                <a:solidFill>
                  <a:schemeClr val="bg1">
                    <a:lumMod val="75000"/>
                  </a:schemeClr>
                </a:solidFill>
              </a:rPr>
            </a:b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http://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www.globalhha.com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doclib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/data/upload/</a:t>
            </a:r>
            <a:r>
              <a:rPr lang="en-US" sz="1000" dirty="0" err="1">
                <a:solidFill>
                  <a:schemeClr val="bg1">
                    <a:lumMod val="75000"/>
                  </a:schemeClr>
                </a:solidFill>
              </a:rPr>
              <a:t>doc_con</a:t>
            </a:r>
            <a:r>
              <a:rPr lang="en-US" sz="1000" dirty="0">
                <a:solidFill>
                  <a:schemeClr val="bg1">
                    <a:lumMod val="75000"/>
                  </a:schemeClr>
                </a:solidFill>
              </a:rPr>
              <a:t>/5e50c53c5bf67.pdf/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499BAE8-51A7-7D49-B3DB-AEC28A3C3B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933" y="1052736"/>
            <a:ext cx="8929563" cy="5191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8488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29A5A2-1AB1-9044-A4A0-3B3CA4D3DF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971163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Artificial Intelligence in Medicine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C148DD-59DD-4B43-BA32-76CBE4A7F5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8C9E75-97FD-45D9-8ED3-955348887BB1}" type="slidenum">
              <a:rPr lang="zh-TW" altLang="en-US" smtClean="0"/>
              <a:pPr>
                <a:defRPr/>
              </a:pPr>
              <a:t>8</a:t>
            </a:fld>
            <a:endParaRPr lang="zh-TW" alt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DC8F90D-F14B-1545-BB9A-BDC8EF68F8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056" y="1268760"/>
            <a:ext cx="8785887" cy="511256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7ACBD42-1192-6E42-A1C1-A86085CB696A}"/>
              </a:ext>
            </a:extLst>
          </p:cNvPr>
          <p:cNvSpPr/>
          <p:nvPr/>
        </p:nvSpPr>
        <p:spPr>
          <a:xfrm>
            <a:off x="568437" y="6562293"/>
            <a:ext cx="800712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Source: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Vivek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 Kaul, Sarah </a:t>
            </a:r>
            <a:r>
              <a:rPr lang="en-US" sz="1000" dirty="0" err="1">
                <a:solidFill>
                  <a:schemeClr val="bg1">
                    <a:lumMod val="65000"/>
                  </a:schemeClr>
                </a:solidFill>
              </a:rPr>
              <a:t>Enslin</a:t>
            </a:r>
            <a:r>
              <a:rPr lang="en-US" sz="1000" dirty="0">
                <a:solidFill>
                  <a:schemeClr val="bg1">
                    <a:lumMod val="65000"/>
                  </a:schemeClr>
                </a:solidFill>
              </a:rPr>
              <a:t>, and Seth A. Gross (2020), "The history of artificial intelligence in medicine." Gastrointestinal endoscopy..</a:t>
            </a:r>
          </a:p>
        </p:txBody>
      </p:sp>
    </p:spTree>
    <p:extLst>
      <p:ext uri="{BB962C8B-B14F-4D97-AF65-F5344CB8AC3E}">
        <p14:creationId xmlns:p14="http://schemas.microsoft.com/office/powerpoint/2010/main" val="2011562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CCE3E4-FFB0-0B4F-9337-370A5B61F3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274637"/>
            <a:ext cx="8483600" cy="6331619"/>
          </a:xfrm>
        </p:spPr>
        <p:txBody>
          <a:bodyPr>
            <a:noAutofit/>
          </a:bodyPr>
          <a:lstStyle/>
          <a:p>
            <a:r>
              <a:rPr lang="en-US" sz="60000" b="1" dirty="0">
                <a:solidFill>
                  <a:srgbClr val="C00000"/>
                </a:solidFill>
              </a:rPr>
              <a:t>AI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2672A1-7027-704C-BDF5-5010E81CD5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4488C-161F-514B-8FF5-CF5173A03E8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48194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18887</TotalTime>
  <Words>2870</Words>
  <Application>Microsoft Macintosh PowerPoint</Application>
  <PresentationFormat>On-screen Show (4:3)</PresentationFormat>
  <Paragraphs>291</Paragraphs>
  <Slides>46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4" baseType="lpstr">
      <vt:lpstr>DFKai-SB</vt:lpstr>
      <vt:lpstr>DFKai-SB</vt:lpstr>
      <vt:lpstr>Heiti TC Medium</vt:lpstr>
      <vt:lpstr>新細明體</vt:lpstr>
      <vt:lpstr>Arial</vt:lpstr>
      <vt:lpstr>Calibri</vt:lpstr>
      <vt:lpstr>Times New Roman</vt:lpstr>
      <vt:lpstr>Office 佈景主題</vt:lpstr>
      <vt:lpstr>PowerPoint Presentation</vt:lpstr>
      <vt:lpstr>戴敏育 博士  (Min-Yuh Day, Ph.D.)</vt:lpstr>
      <vt:lpstr>Outline</vt:lpstr>
      <vt:lpstr>Stuart Russell and Peter Norvig (2020),  Artificial Intelligence: A Modern Approach,  4th Edition, Pearson</vt:lpstr>
      <vt:lpstr>AI, Big Data, Cloud Computing Evolution of Decision Support, Business Intelligence, and Analytics</vt:lpstr>
      <vt:lpstr>Artificial Intelligence (A.I.) Timeline </vt:lpstr>
      <vt:lpstr>The Rise of AI</vt:lpstr>
      <vt:lpstr>Artificial Intelligence in Medicine</vt:lpstr>
      <vt:lpstr>AI</vt:lpstr>
      <vt:lpstr>Definition  of  Artificial Intelligence (A.I.) </vt:lpstr>
      <vt:lpstr>Artificial Intelligence   “… the science and  engineering  of  making  intelligent machines”  (John McCarthy, 1955)</vt:lpstr>
      <vt:lpstr>Artificial Intelligence    “… technology that  thinks and acts  like humans”</vt:lpstr>
      <vt:lpstr>Artificial Intelligence    “… intelligence exhibited by machines or software”</vt:lpstr>
      <vt:lpstr>4 Approaches of AI</vt:lpstr>
      <vt:lpstr>4 Approaches of AI</vt:lpstr>
      <vt:lpstr>AI Acting Humanly: The Turing Test Approach (Alan Turing, 1950)</vt:lpstr>
      <vt:lpstr>Artificial Intelligence:  A Modern Approach </vt:lpstr>
      <vt:lpstr>Artificial Intelligence:  Intelligent Agents</vt:lpstr>
      <vt:lpstr>Artificial Intelligence:  2. Problem Solving</vt:lpstr>
      <vt:lpstr>Artificial Intelligence:  3. Knowledge and Reasoning</vt:lpstr>
      <vt:lpstr>Artificial Intelligence:  4. Uncertain Knowledge and Reasoning</vt:lpstr>
      <vt:lpstr>Artificial Intelligence:  5. Learning</vt:lpstr>
      <vt:lpstr>Artificial Intelligence:  6. Communicating, Perceiving, and Acting</vt:lpstr>
      <vt:lpstr>Artificial Intelligence:  Philosophy and Ethics of AI The Future of AI</vt:lpstr>
      <vt:lpstr>AI in Medicine</vt:lpstr>
      <vt:lpstr>AI in Medicine</vt:lpstr>
      <vt:lpstr>AI in Medicine</vt:lpstr>
      <vt:lpstr>3 Machine Learning Algorithms</vt:lpstr>
      <vt:lpstr>Artificial Intelligence Machine Learning &amp; Deep Learning</vt:lpstr>
      <vt:lpstr>AI, ML, DL</vt:lpstr>
      <vt:lpstr>3 Machine Learning Algorithms</vt:lpstr>
      <vt:lpstr>Can a robot pass a university entrance exam? Noriko Arai at TED2017</vt:lpstr>
      <vt:lpstr>Machine Learning (ML) / Deep Learning (DL)</vt:lpstr>
      <vt:lpstr>Computer Vision: Image Classification, Object Detection,  Object Instance Segmentation</vt:lpstr>
      <vt:lpstr>Computer Vision: Object Detection</vt:lpstr>
      <vt:lpstr>YOLOv4:  Optimal Speed and Accuracy of Object Detection</vt:lpstr>
      <vt:lpstr>Labelling strategies for different  dental image modalities</vt:lpstr>
      <vt:lpstr>Scope and Performance of Artificial Intelligence Technology in Orthodontic Diagnosis, Treatment Planning, and  Clinical Decision-making –  A Systematic Review Journal of Dental Sciences (2020)</vt:lpstr>
      <vt:lpstr>Artificial Intelligence Technology in Orthodontic Diagnosis, Treatment Planning, and Clinical Decision-Making</vt:lpstr>
      <vt:lpstr>Artificial Intelligence Technology in Orthodontic Diagnosis, Treatment Planning, and Clinical Decision-Making</vt:lpstr>
      <vt:lpstr>Artificial Intelligence Technology in Orthodontic Diagnosis, Treatment Planning, and Clinical Decision-Making</vt:lpstr>
      <vt:lpstr>Artificial Intelligence Technology in Orthodontic Diagnosis, Treatment Planning, and Clinical Decision-Making</vt:lpstr>
      <vt:lpstr>Comparing latest deep-CNN based systems for identifying cephalometric landmarks (Park et al., 2019)</vt:lpstr>
      <vt:lpstr>Summary</vt:lpstr>
      <vt:lpstr>References</vt:lpstr>
      <vt:lpstr>PowerPoint Presentation</vt:lpstr>
    </vt:vector>
  </TitlesOfParts>
  <Manager/>
  <Company>NTPU</Company>
  <LinksUpToDate>false</LinksUpToDate>
  <SharedDoc>false</SharedDoc>
  <HyperlinkBase/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人工智慧在學什麼? (What is Artificial Intelligence Learning?)</dc:title>
  <dc:subject/>
  <dc:creator>myday</dc:creator>
  <cp:keywords>人工智慧, 學習, Artificial Intelligence, Learning</cp:keywords>
  <dc:description>人工智慧在學什麼? 
(What is Artificial Intelligence Learning?)
</dc:description>
  <cp:lastModifiedBy>Microsoft Office User</cp:lastModifiedBy>
  <cp:revision>969</cp:revision>
  <cp:lastPrinted>2020-11-23T02:49:48Z</cp:lastPrinted>
  <dcterms:created xsi:type="dcterms:W3CDTF">2011-02-14T23:24:00Z</dcterms:created>
  <dcterms:modified xsi:type="dcterms:W3CDTF">2020-11-23T03:02:15Z</dcterms:modified>
  <cp:category/>
</cp:coreProperties>
</file>