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029" r:id="rId2"/>
    <p:sldId id="1382" r:id="rId3"/>
    <p:sldId id="3194" r:id="rId4"/>
    <p:sldId id="3176" r:id="rId5"/>
    <p:sldId id="3196" r:id="rId6"/>
    <p:sldId id="3195" r:id="rId7"/>
    <p:sldId id="1774" r:id="rId8"/>
    <p:sldId id="1417" r:id="rId9"/>
    <p:sldId id="3177" r:id="rId10"/>
    <p:sldId id="3178" r:id="rId11"/>
    <p:sldId id="1724" r:id="rId12"/>
    <p:sldId id="1413" r:id="rId13"/>
    <p:sldId id="1414" r:id="rId14"/>
    <p:sldId id="1415" r:id="rId15"/>
    <p:sldId id="1416" r:id="rId16"/>
    <p:sldId id="1498" r:id="rId17"/>
    <p:sldId id="1625" r:id="rId18"/>
    <p:sldId id="1626" r:id="rId19"/>
    <p:sldId id="3181" r:id="rId20"/>
    <p:sldId id="3186" r:id="rId21"/>
    <p:sldId id="3187" r:id="rId22"/>
    <p:sldId id="3190" r:id="rId23"/>
    <p:sldId id="3191" r:id="rId24"/>
    <p:sldId id="3179" r:id="rId25"/>
    <p:sldId id="3180" r:id="rId26"/>
    <p:sldId id="1418" r:id="rId27"/>
    <p:sldId id="1815" r:id="rId28"/>
    <p:sldId id="1937" r:id="rId29"/>
    <p:sldId id="1712" r:id="rId30"/>
    <p:sldId id="1938" r:id="rId31"/>
    <p:sldId id="3175" r:id="rId32"/>
    <p:sldId id="3173" r:id="rId33"/>
    <p:sldId id="3174" r:id="rId34"/>
    <p:sldId id="3192" r:id="rId35"/>
    <p:sldId id="3166" r:id="rId36"/>
    <p:sldId id="3165" r:id="rId37"/>
    <p:sldId id="3167" r:id="rId38"/>
    <p:sldId id="3169" r:id="rId39"/>
    <p:sldId id="3168" r:id="rId40"/>
    <p:sldId id="3172" r:id="rId41"/>
    <p:sldId id="3193" r:id="rId42"/>
    <p:sldId id="1738" r:id="rId43"/>
    <p:sldId id="3161" r:id="rId44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76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2020/11/24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noriko_arai_can_a_robot_pass_a_university_entrance_exam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QZjkPyJ8K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amazon.com/Deep-Medicine-Artificial-Intelligence-Healthcare/dp/1541644638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amazon.com/Health-HIMSS-Book-Tom-Lawry/dp/0367333716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2020-11-23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4744"/>
            <a:ext cx="8784976" cy="15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人工智慧於口腔健康應用</a:t>
            </a:r>
            <a:b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(Artificial Intelligence in Oral Health Applications)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6D0EB-477A-1F43-A3C1-27806CF7B1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30" y="75822"/>
            <a:ext cx="2072697" cy="616874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95" y="2661880"/>
            <a:ext cx="73453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臺北醫學大學 口腔衛生學系</a:t>
            </a:r>
            <a:r>
              <a:rPr kumimoji="0" lang="en-US" altLang="zh-TW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  </a:t>
            </a: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人工智慧講座</a:t>
            </a:r>
            <a:endParaRPr kumimoji="0" lang="en-US" altLang="zh-TW" sz="2000" dirty="0">
              <a:solidFill>
                <a:schemeClr val="accent3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Li Sheng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School of Oral Hygiene, Taipei Medical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15:10-17:00, Nov 23, 2020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口腔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3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樓會議室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, TMU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N250 Wu-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Hsing</a:t>
            </a:r>
            <a:r>
              <a:rPr kumimoji="0" lang="en-US" altLang="zh-TW" sz="1200" dirty="0">
                <a:solidFill>
                  <a:srgbClr val="7F7F7F"/>
                </a:solidFill>
              </a:rPr>
              <a:t> Street, Taipei, Taiwan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A5A2-1AB1-9044-A4A0-3B3CA4D3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711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48DD-59DD-4B43-BA32-76CBE4A7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8F90D-F14B-1545-BB9A-BDC8EF68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6" y="1268760"/>
            <a:ext cx="8785887" cy="5112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CBD42-1192-6E42-A1C1-A86085CB696A}"/>
              </a:ext>
            </a:extLst>
          </p:cNvPr>
          <p:cNvSpPr/>
          <p:nvPr/>
        </p:nvSpPr>
        <p:spPr>
          <a:xfrm>
            <a:off x="568437" y="6562293"/>
            <a:ext cx="8007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Vivek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Kaul, Sarah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Enslin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Seth A. Gross (2020), "The history of artificial intelligence in medicine." Gastrointestinal endoscopy..</a:t>
            </a:r>
          </a:p>
        </p:txBody>
      </p:sp>
    </p:spTree>
    <p:extLst>
      <p:ext uri="{BB962C8B-B14F-4D97-AF65-F5344CB8AC3E}">
        <p14:creationId xmlns:p14="http://schemas.microsoft.com/office/powerpoint/2010/main" val="1990958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9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188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2158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543990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23928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229180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2686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94792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3024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Multiagent Decision Making</a:t>
            </a:r>
          </a:p>
          <a:p>
            <a:r>
              <a:rPr lang="en-US" sz="3600" dirty="0"/>
              <a:t>Learning from Examples</a:t>
            </a:r>
          </a:p>
          <a:p>
            <a:r>
              <a:rPr lang="en-US" sz="3600" dirty="0"/>
              <a:t>Learning Probabilistic Models</a:t>
            </a:r>
          </a:p>
          <a:p>
            <a:r>
              <a:rPr lang="en-US" sz="3600" dirty="0"/>
              <a:t>Deep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Learning</a:t>
            </a:r>
          </a:p>
        </p:txBody>
      </p:sp>
    </p:spTree>
    <p:extLst>
      <p:ext uri="{BB962C8B-B14F-4D97-AF65-F5344CB8AC3E}">
        <p14:creationId xmlns:p14="http://schemas.microsoft.com/office/powerpoint/2010/main" val="3351477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Reinforcement Learning</a:t>
            </a:r>
          </a:p>
          <a:p>
            <a:r>
              <a:rPr lang="en-US" sz="3600" dirty="0"/>
              <a:t>Natural Language Processing</a:t>
            </a:r>
          </a:p>
          <a:p>
            <a:r>
              <a:rPr lang="en-US" sz="3600" dirty="0"/>
              <a:t>Deep Learning for Natural Language Processing</a:t>
            </a:r>
          </a:p>
          <a:p>
            <a:r>
              <a:rPr lang="en-US" sz="36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46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10F5-84C7-7843-A44F-F4BDF46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6559A-F2B5-FD46-941F-E099820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8746"/>
            <a:ext cx="8507288" cy="519856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AI algorithms </a:t>
            </a:r>
            <a:r>
              <a:rPr lang="en-US" dirty="0"/>
              <a:t>now equal or exceed </a:t>
            </a:r>
            <a:br>
              <a:rPr lang="en-US" dirty="0"/>
            </a:br>
            <a:r>
              <a:rPr lang="en-US" dirty="0"/>
              <a:t>expert doctors at diagnosing many conditions, particularly when the diagnosis is based on </a:t>
            </a:r>
            <a:r>
              <a:rPr lang="en-US" dirty="0">
                <a:solidFill>
                  <a:srgbClr val="C00000"/>
                </a:solidFill>
              </a:rPr>
              <a:t>images</a:t>
            </a:r>
            <a:r>
              <a:rPr lang="en-US" dirty="0"/>
              <a:t>. 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Alzheimer’s disease (Ding et al., 2018)</a:t>
            </a:r>
          </a:p>
          <a:p>
            <a:pPr lvl="1"/>
            <a:r>
              <a:rPr lang="en-US" dirty="0"/>
              <a:t>Metastatic cancer </a:t>
            </a:r>
            <a:r>
              <a:rPr lang="en-US" sz="2400" dirty="0"/>
              <a:t>(Liu et al., 2017; </a:t>
            </a:r>
            <a:r>
              <a:rPr lang="en-US" sz="2400" dirty="0" err="1"/>
              <a:t>Esteva</a:t>
            </a:r>
            <a:r>
              <a:rPr lang="en-US" sz="2400" dirty="0"/>
              <a:t> et al., 2017)</a:t>
            </a:r>
          </a:p>
          <a:p>
            <a:pPr lvl="1"/>
            <a:r>
              <a:rPr lang="en-US" dirty="0"/>
              <a:t>Ophthalmic disease (</a:t>
            </a:r>
            <a:r>
              <a:rPr lang="en-US" dirty="0" err="1"/>
              <a:t>Gulshan</a:t>
            </a:r>
            <a:r>
              <a:rPr lang="en-US" dirty="0"/>
              <a:t> et al., 2016) </a:t>
            </a:r>
          </a:p>
          <a:p>
            <a:pPr lvl="1"/>
            <a:r>
              <a:rPr lang="en-US" dirty="0"/>
              <a:t>Skin diseases (Liu et al., 2019c)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C8E4-79C1-8043-A8D0-80359C5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0E64E-835B-074E-A3B6-67D227297AF6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012129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10F5-84C7-7843-A44F-F4BDF46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6559A-F2B5-FD46-941F-E099820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8746"/>
            <a:ext cx="8507288" cy="5421664"/>
          </a:xfrm>
        </p:spPr>
        <p:txBody>
          <a:bodyPr/>
          <a:lstStyle/>
          <a:p>
            <a:r>
              <a:rPr lang="en-US" dirty="0"/>
              <a:t>A systematic review and meta-analysis (Liu et al., 2019a) found that </a:t>
            </a:r>
            <a:r>
              <a:rPr lang="en-US" dirty="0">
                <a:solidFill>
                  <a:schemeClr val="accent1"/>
                </a:solidFill>
              </a:rPr>
              <a:t>the performance of AI programs, on average, was equivalent to health care professionals</a:t>
            </a:r>
            <a:r>
              <a:rPr lang="en-US" dirty="0"/>
              <a:t>. </a:t>
            </a:r>
          </a:p>
          <a:p>
            <a:r>
              <a:rPr lang="en-US" dirty="0"/>
              <a:t>One current emphasis in medical AI is in </a:t>
            </a:r>
            <a:r>
              <a:rPr lang="en-US" dirty="0">
                <a:solidFill>
                  <a:srgbClr val="C00000"/>
                </a:solidFill>
              </a:rPr>
              <a:t>facilitating human–machine partnerships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For example, the LYNA system achieves 99.6% overall accuracy in diagnosing metastatic breast cancer—better than an unaided human expert—but the combination does better still (Liu et al., 2018; Steiner et al., 2018)..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C8E4-79C1-8043-A8D0-80359C5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0E64E-835B-074E-A3B6-67D227297AF6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6981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10F5-84C7-7843-A44F-F4BDF46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6559A-F2B5-FD46-941F-E099820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263658"/>
          </a:xfrm>
        </p:spPr>
        <p:txBody>
          <a:bodyPr/>
          <a:lstStyle/>
          <a:p>
            <a:r>
              <a:rPr lang="en-US" dirty="0"/>
              <a:t>The widespread adoption of these techniques is now limited not by </a:t>
            </a:r>
            <a:r>
              <a:rPr lang="en-US" dirty="0">
                <a:solidFill>
                  <a:srgbClr val="C00000"/>
                </a:solidFill>
              </a:rPr>
              <a:t>diagnostic accuracy </a:t>
            </a:r>
            <a:r>
              <a:rPr lang="en-US" dirty="0"/>
              <a:t>but by the need to demonstrate </a:t>
            </a:r>
            <a:r>
              <a:rPr lang="en-US" dirty="0">
                <a:solidFill>
                  <a:srgbClr val="C00000"/>
                </a:solidFill>
              </a:rPr>
              <a:t>improvement in clinical outcomes</a:t>
            </a:r>
            <a:r>
              <a:rPr lang="en-US" dirty="0"/>
              <a:t> and to </a:t>
            </a:r>
            <a:r>
              <a:rPr lang="en-US" dirty="0">
                <a:solidFill>
                  <a:srgbClr val="C00000"/>
                </a:solidFill>
              </a:rPr>
              <a:t>ensure transparency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lack of bias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data privacy </a:t>
            </a:r>
            <a:r>
              <a:rPr lang="en-US" dirty="0"/>
              <a:t>(</a:t>
            </a:r>
            <a:r>
              <a:rPr lang="en-US" dirty="0" err="1"/>
              <a:t>Topol</a:t>
            </a:r>
            <a:r>
              <a:rPr lang="en-US" dirty="0"/>
              <a:t>, 2019). </a:t>
            </a:r>
          </a:p>
          <a:p>
            <a:r>
              <a:rPr lang="en-US" dirty="0"/>
              <a:t>In 2017, only two</a:t>
            </a:r>
            <a:r>
              <a:rPr lang="en-US" dirty="0">
                <a:solidFill>
                  <a:srgbClr val="C00000"/>
                </a:solidFill>
              </a:rPr>
              <a:t> medical AI applications were approved by the FDA</a:t>
            </a:r>
            <a:r>
              <a:rPr lang="en-US" dirty="0"/>
              <a:t>, but that increased to 12 in 2018, and continues to rise.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C8E4-79C1-8043-A8D0-80359C5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0E64E-835B-074E-A3B6-67D227297AF6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907838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115182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730999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789857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1353853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6519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Can a robot pass a university entrance exam?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Noriko Arai at TED2017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1" y="1052736"/>
            <a:ext cx="8709037" cy="5396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483" y="6381328"/>
            <a:ext cx="7326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https://www.ted.com/talks/noriko_arai_can_a_robot_pass_a_university_entrance_exam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735575" y="6591136"/>
            <a:ext cx="567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https://www.youtube.com/watch?v=XQZjkPyJ8KU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376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1121-6A45-B045-A3FC-6D8FA37D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CF0A-A167-344D-A744-A2772C8BF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Artificial Intelligence</a:t>
            </a:r>
          </a:p>
          <a:p>
            <a:r>
              <a:rPr lang="en-US" sz="4400" dirty="0"/>
              <a:t>Machine Learning </a:t>
            </a:r>
          </a:p>
          <a:p>
            <a:r>
              <a:rPr lang="en-US" sz="4400" dirty="0"/>
              <a:t>Deep Learning </a:t>
            </a:r>
          </a:p>
          <a:p>
            <a:r>
              <a:rPr lang="en-US" sz="4400" dirty="0"/>
              <a:t>AI in Oral Health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A8F4-5246-9847-96EB-67CA6B37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83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326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5612"/>
            <a:ext cx="8831386" cy="21292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" y="2564904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3706653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75612"/>
            <a:ext cx="8651875" cy="792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611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995275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7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9CB8-1699-4645-A6E4-17D9DE23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2" y="90449"/>
            <a:ext cx="846474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YOLOv4: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Optimal Speed and Accuracy of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2E70-E04B-2D4F-B148-7B67E1E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86D6-C91F-4146-961D-F6742D16094C}"/>
              </a:ext>
            </a:extLst>
          </p:cNvPr>
          <p:cNvSpPr/>
          <p:nvPr/>
        </p:nvSpPr>
        <p:spPr>
          <a:xfrm>
            <a:off x="534380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-Yao Wang, and Hong-Yuan Mark Liao. "YOLOv4: Optimal Speed and Accuracy of Object Detection."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arXiv:2004.10934 (2020).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71E0-49AA-A145-B42A-0508B56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38" y="1416963"/>
            <a:ext cx="6366536" cy="50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22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F223-B819-604F-B9DC-6C8ADC77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46" y="44624"/>
            <a:ext cx="8229600" cy="90872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Labelling strategies for different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dental image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E82AB-7907-694D-ADB1-5255DB23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7FB47-E2EF-E440-A203-D9E00F8CD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980728"/>
            <a:ext cx="7680135" cy="55516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D14720-4EC4-984E-8702-225167DD0969}"/>
              </a:ext>
            </a:extLst>
          </p:cNvPr>
          <p:cNvSpPr/>
          <p:nvPr/>
        </p:nvSpPr>
        <p:spPr>
          <a:xfrm>
            <a:off x="587335" y="6502370"/>
            <a:ext cx="7890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Falk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Schwendicke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Tatiana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Golla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Martin Dreher, and Joachim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Krois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(2019). "Convolutional neural networks for dental image diagnostics: A scoping review." Journal of Dentistry 91 (2019): 103226.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B9ECCF-5061-0A4C-AA5E-F8DFDFFCEBE6}"/>
              </a:ext>
            </a:extLst>
          </p:cNvPr>
          <p:cNvSpPr/>
          <p:nvPr/>
        </p:nvSpPr>
        <p:spPr>
          <a:xfrm>
            <a:off x="1187624" y="1149858"/>
            <a:ext cx="1944216" cy="21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 Near Infrared-Light Transillumination</a:t>
            </a:r>
          </a:p>
        </p:txBody>
      </p:sp>
    </p:spTree>
    <p:extLst>
      <p:ext uri="{BB962C8B-B14F-4D97-AF65-F5344CB8AC3E}">
        <p14:creationId xmlns:p14="http://schemas.microsoft.com/office/powerpoint/2010/main" val="4171912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22919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Scope and Performance of Artificial Intelligence Technology in Orthodontic Diagnosis, Treatment Planning, and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Clinical Decision-making –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Review</a:t>
            </a:r>
            <a:br>
              <a:rPr lang="en-US" dirty="0"/>
            </a:br>
            <a:r>
              <a:rPr lang="en-US" sz="3200" dirty="0"/>
              <a:t>Journal of Dental Sciences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417791" y="5130662"/>
            <a:ext cx="83084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Sanjeev B.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Khanagar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Ali Al-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Ehaideb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Satish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Vishwanathaiah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Prabhadevi C.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Maganur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Shankargouda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Patil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Naik,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Hosam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A.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Baeshen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Sarode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</p:spTree>
    <p:extLst>
      <p:ext uri="{BB962C8B-B14F-4D97-AF65-F5344CB8AC3E}">
        <p14:creationId xmlns:p14="http://schemas.microsoft.com/office/powerpoint/2010/main" val="1180309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66F36-C39E-5944-843B-187E3BBD1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1" y="1556792"/>
            <a:ext cx="8857555" cy="46736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</p:spTree>
    <p:extLst>
      <p:ext uri="{BB962C8B-B14F-4D97-AF65-F5344CB8AC3E}">
        <p14:creationId xmlns:p14="http://schemas.microsoft.com/office/powerpoint/2010/main" val="3517879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238E3-8241-3144-A0A5-461D285FD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" y="2204864"/>
            <a:ext cx="9000379" cy="1661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ECC0A-2BC4-1145-9843-31067F83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76"/>
          <a:stretch/>
        </p:blipFill>
        <p:spPr>
          <a:xfrm>
            <a:off x="107504" y="3910171"/>
            <a:ext cx="9000602" cy="2318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677F7-F19E-D242-822C-2EE29A046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1268760"/>
            <a:ext cx="9000777" cy="9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10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8D82F1-143A-B94F-B5FF-B893E015B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2" b="754"/>
          <a:stretch/>
        </p:blipFill>
        <p:spPr>
          <a:xfrm>
            <a:off x="107504" y="2204864"/>
            <a:ext cx="9000602" cy="3196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A2879D-91C8-FC40-8386-D0E34DADA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1268760"/>
            <a:ext cx="9000777" cy="900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1825C-B92C-CB47-97B1-094AC5B0F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48"/>
          <a:stretch/>
        </p:blipFill>
        <p:spPr>
          <a:xfrm>
            <a:off x="179512" y="6021288"/>
            <a:ext cx="8928992" cy="218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D460F-44AC-F84F-ADD3-0A80677DD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5434469"/>
            <a:ext cx="9000777" cy="5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7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A2879D-91C8-FC40-8386-D0E34DADA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1268760"/>
            <a:ext cx="9000777" cy="900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1F25B7-1BAF-FD41-987B-91BC1254E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2"/>
          <a:stretch/>
        </p:blipFill>
        <p:spPr>
          <a:xfrm>
            <a:off x="107329" y="2217437"/>
            <a:ext cx="9000778" cy="14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2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5623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A5F0-4DAA-2147-BF4B-1ABFF694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19" y="68571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Comparing latest deep-CNN based systems for identifying cephalometric landmarks </a:t>
            </a:r>
            <a:r>
              <a:rPr lang="en-US" sz="2000" dirty="0"/>
              <a:t>(Park et al.,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76198-DA92-2443-A648-BFDC98A0F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41" y="1268760"/>
            <a:ext cx="8450639" cy="4984500"/>
          </a:xfrm>
        </p:spPr>
        <p:txBody>
          <a:bodyPr/>
          <a:lstStyle/>
          <a:p>
            <a:r>
              <a:rPr lang="en-US" sz="2200" dirty="0"/>
              <a:t>CNNs	</a:t>
            </a:r>
          </a:p>
          <a:p>
            <a:r>
              <a:rPr lang="en-US" sz="2200" dirty="0"/>
              <a:t>Comparing latest deep-CNN based systems for identifying cephalometric landmarks	</a:t>
            </a:r>
          </a:p>
          <a:p>
            <a:r>
              <a:rPr lang="en-US" sz="2200" dirty="0"/>
              <a:t>283	</a:t>
            </a:r>
          </a:p>
          <a:p>
            <a:r>
              <a:rPr lang="en-US" sz="2200" dirty="0"/>
              <a:t>Landmarks	</a:t>
            </a:r>
          </a:p>
          <a:p>
            <a:r>
              <a:rPr lang="en-US" sz="2200" dirty="0"/>
              <a:t>Cephalometric radiographs	</a:t>
            </a:r>
          </a:p>
          <a:p>
            <a:r>
              <a:rPr lang="en-US" sz="2200" dirty="0"/>
              <a:t>Single Shot </a:t>
            </a:r>
            <a:r>
              <a:rPr lang="en-US" sz="2200" dirty="0" err="1"/>
              <a:t>Multibox</a:t>
            </a:r>
            <a:r>
              <a:rPr lang="en-US" sz="2200" dirty="0"/>
              <a:t> Detector (SSD)	</a:t>
            </a:r>
          </a:p>
          <a:p>
            <a:r>
              <a:rPr lang="en-US" sz="2200" dirty="0">
                <a:solidFill>
                  <a:srgbClr val="C00000"/>
                </a:solidFill>
              </a:rPr>
              <a:t>5% higher accuracy with (YOLOv3) than Single (SSD)</a:t>
            </a:r>
            <a:r>
              <a:rPr lang="en-US" sz="2200" dirty="0"/>
              <a:t>	</a:t>
            </a:r>
          </a:p>
          <a:p>
            <a:r>
              <a:rPr lang="en-US" sz="2200" dirty="0"/>
              <a:t>(+)Effective	</a:t>
            </a:r>
          </a:p>
          <a:p>
            <a:r>
              <a:rPr lang="en-US" sz="2200" dirty="0"/>
              <a:t>You-Only-Look-Once model outperformed in accuracy and computational time than the Shot </a:t>
            </a:r>
            <a:r>
              <a:rPr lang="en-US" sz="2200" dirty="0" err="1"/>
              <a:t>Multibox</a:t>
            </a:r>
            <a:r>
              <a:rPr lang="en-US" sz="2200" dirty="0"/>
              <a:t> Detector	</a:t>
            </a:r>
          </a:p>
          <a:p>
            <a:r>
              <a:rPr lang="en-US" sz="2200" dirty="0"/>
              <a:t>This model can be used in clinical practice for identifying the cephalometric landmarks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ACE3E-1A19-D743-96E5-A4536357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626E8-BD7F-3B40-A4B6-F8F49B100676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</p:spTree>
    <p:extLst>
      <p:ext uri="{BB962C8B-B14F-4D97-AF65-F5344CB8AC3E}">
        <p14:creationId xmlns:p14="http://schemas.microsoft.com/office/powerpoint/2010/main" val="3645949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1121-6A45-B045-A3FC-6D8FA37D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CF0A-A167-344D-A744-A2772C8BF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Artificial Intelligence</a:t>
            </a:r>
          </a:p>
          <a:p>
            <a:r>
              <a:rPr lang="en-US" sz="4400" dirty="0"/>
              <a:t>Machine Learning </a:t>
            </a:r>
          </a:p>
          <a:p>
            <a:r>
              <a:rPr lang="en-US" sz="4400" dirty="0"/>
              <a:t>Deep Learning </a:t>
            </a:r>
          </a:p>
          <a:p>
            <a:r>
              <a:rPr lang="en-US" sz="4400" dirty="0"/>
              <a:t>AI in Oral Health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A8F4-5246-9847-96EB-67CA6B37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9810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72EA-4EEE-2849-8758-12901F28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071"/>
            <a:ext cx="8229600" cy="7815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42AA-931F-6147-9397-58EB47D3E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00897"/>
            <a:ext cx="8784976" cy="5740471"/>
          </a:xfrm>
        </p:spPr>
        <p:txBody>
          <a:bodyPr>
            <a:noAutofit/>
          </a:bodyPr>
          <a:lstStyle/>
          <a:p>
            <a:pPr algn="just"/>
            <a:r>
              <a:rPr lang="en-US" sz="1300" dirty="0"/>
              <a:t>Stuart Russell and Peter </a:t>
            </a:r>
            <a:r>
              <a:rPr lang="en-US" sz="1300" dirty="0" err="1"/>
              <a:t>Norvig</a:t>
            </a:r>
            <a:r>
              <a:rPr lang="en-US" sz="1300" dirty="0"/>
              <a:t> (2020), Artificial Intelligence: A Modern Approach, 4th Edition, Pearson</a:t>
            </a:r>
          </a:p>
          <a:p>
            <a:pPr algn="just"/>
            <a:r>
              <a:rPr lang="en-US" sz="1300" dirty="0"/>
              <a:t>Eric </a:t>
            </a:r>
            <a:r>
              <a:rPr lang="en-US" sz="1300" dirty="0" err="1"/>
              <a:t>Topol</a:t>
            </a:r>
            <a:r>
              <a:rPr lang="en-US" sz="1300" dirty="0"/>
              <a:t> (2019), Deep Medicine: How Artificial Intelligence Can Make Healthcare Human Again, Basic Books</a:t>
            </a:r>
          </a:p>
          <a:p>
            <a:pPr algn="just"/>
            <a:r>
              <a:rPr lang="en-US" sz="1300" dirty="0"/>
              <a:t>Tom Lawry (2020), AI in Health: A Leader’s Guide to Winning in the New Age of Intelligent Health Systems, HIMSS Publishing</a:t>
            </a:r>
          </a:p>
          <a:p>
            <a:pPr algn="just"/>
            <a:r>
              <a:rPr lang="en-US" sz="1300" dirty="0"/>
              <a:t>Ramesh Sharda, </a:t>
            </a:r>
            <a:r>
              <a:rPr lang="en-US" sz="1300" dirty="0" err="1"/>
              <a:t>Dursun</a:t>
            </a:r>
            <a:r>
              <a:rPr lang="en-US" sz="1300" dirty="0"/>
              <a:t> </a:t>
            </a:r>
            <a:r>
              <a:rPr lang="en-US" sz="1300" dirty="0" err="1"/>
              <a:t>Delen</a:t>
            </a:r>
            <a:r>
              <a:rPr lang="en-US" sz="1300" dirty="0"/>
              <a:t>, and Efraim Turban (2017), Business Intelligence, Analytics, and Data Science: A Managerial Perspective, 4th Edition, Pearson.</a:t>
            </a:r>
          </a:p>
          <a:p>
            <a:pPr algn="just"/>
            <a:r>
              <a:rPr lang="en-US" sz="1300" dirty="0"/>
              <a:t>Jared Dean (2014), Big Data, Data Mining, and Machine Learning: Value Creation for Business Leaders and Practitioners, Wiley.</a:t>
            </a:r>
          </a:p>
          <a:p>
            <a:pPr algn="just"/>
            <a:r>
              <a:rPr lang="en-US" sz="1300" dirty="0"/>
              <a:t>Mehmet Kaya, Jalal </a:t>
            </a:r>
            <a:r>
              <a:rPr lang="en-US" sz="1300" dirty="0" err="1"/>
              <a:t>Kawash</a:t>
            </a:r>
            <a:r>
              <a:rPr lang="en-US" sz="1300" dirty="0"/>
              <a:t>, </a:t>
            </a:r>
            <a:r>
              <a:rPr lang="en-US" sz="1300" dirty="0" err="1"/>
              <a:t>Suheil</a:t>
            </a:r>
            <a:r>
              <a:rPr lang="en-US" sz="1300" dirty="0"/>
              <a:t> Khoury, and Min-</a:t>
            </a:r>
            <a:r>
              <a:rPr lang="en-US" sz="1300" dirty="0" err="1"/>
              <a:t>Yuh</a:t>
            </a:r>
            <a:r>
              <a:rPr lang="en-US" sz="1300" dirty="0"/>
              <a:t> Day (2018), Social Network Based Big Data Analysis and Applications, Lecture Notes in Social Networks, Springer International Publishing.</a:t>
            </a:r>
          </a:p>
          <a:p>
            <a:pPr algn="just"/>
            <a:r>
              <a:rPr lang="en-US" sz="1300" dirty="0"/>
              <a:t>Varun Grover, Roger HL Chiang, Ting-Peng Liang, and </a:t>
            </a:r>
            <a:r>
              <a:rPr lang="en-US" sz="1300" dirty="0" err="1"/>
              <a:t>Dongsong</a:t>
            </a:r>
            <a:r>
              <a:rPr lang="en-US" sz="1300" dirty="0"/>
              <a:t> Zhang (2018), "Creating Strategic Business Value from Big Data Analytics: A Research Framework", Journal of Management Information Systems, 35, no. 2, pp. 388-423.</a:t>
            </a:r>
          </a:p>
          <a:p>
            <a:pPr algn="just"/>
            <a:r>
              <a:rPr lang="en-US" sz="1300" dirty="0"/>
              <a:t>Ting-Peng Liang and Yu-</a:t>
            </a:r>
            <a:r>
              <a:rPr lang="en-US" sz="1300" dirty="0" err="1"/>
              <a:t>Hsi</a:t>
            </a:r>
            <a:r>
              <a:rPr lang="en-US" sz="1300" dirty="0"/>
              <a:t> Liu (2018), "Research Landscape of Business Intelligence and Big Data analytics: A bibliometrics study”,  Expert Systems with Applications, 111, no. 30, pp. 2-10.</a:t>
            </a:r>
          </a:p>
          <a:p>
            <a:pPr algn="just"/>
            <a:r>
              <a:rPr lang="en-US" sz="1300" dirty="0"/>
              <a:t>Javier Mata, Ignacio de Miguel, Ramón J. Durán, </a:t>
            </a:r>
            <a:r>
              <a:rPr lang="en-US" sz="1300" dirty="0" err="1"/>
              <a:t>Noemí</a:t>
            </a:r>
            <a:r>
              <a:rPr lang="en-US" sz="1300" dirty="0"/>
              <a:t> </a:t>
            </a:r>
            <a:r>
              <a:rPr lang="en-US" sz="1300" dirty="0" err="1"/>
              <a:t>Merayo</a:t>
            </a:r>
            <a:r>
              <a:rPr lang="en-US" sz="1300" dirty="0"/>
              <a:t>, Sandeep Kumar Singh, </a:t>
            </a:r>
            <a:r>
              <a:rPr lang="en-US" sz="1300" dirty="0" err="1"/>
              <a:t>Admela</a:t>
            </a:r>
            <a:r>
              <a:rPr lang="en-US" sz="1300" dirty="0"/>
              <a:t> </a:t>
            </a:r>
            <a:r>
              <a:rPr lang="en-US" sz="1300" dirty="0" err="1"/>
              <a:t>Jukan</a:t>
            </a:r>
            <a:r>
              <a:rPr lang="en-US" sz="1300" dirty="0"/>
              <a:t>, and Mohit </a:t>
            </a:r>
            <a:r>
              <a:rPr lang="en-US" sz="1300" dirty="0" err="1"/>
              <a:t>Chamania</a:t>
            </a:r>
            <a:r>
              <a:rPr lang="en-US" sz="1300" dirty="0"/>
              <a:t>  (2018), "Artificial intelligence (AI) methods in optical networks: A comprehensive survey", Optical Switching and Networking, 28, pp. 43-57</a:t>
            </a:r>
          </a:p>
          <a:p>
            <a:pPr algn="just"/>
            <a:r>
              <a:rPr lang="en-US" sz="1300" dirty="0"/>
              <a:t>Stephan </a:t>
            </a:r>
            <a:r>
              <a:rPr lang="en-US" sz="1300" dirty="0" err="1"/>
              <a:t>Kudyba</a:t>
            </a:r>
            <a:r>
              <a:rPr lang="en-US" sz="1300" dirty="0"/>
              <a:t> (2014), Big Data, Mining, and Analytics: Components of Strategic Decision Making, Auerbach Publications</a:t>
            </a:r>
          </a:p>
          <a:p>
            <a:pPr algn="just"/>
            <a:r>
              <a:rPr lang="en-US" sz="1300" dirty="0"/>
              <a:t>Falk </a:t>
            </a:r>
            <a:r>
              <a:rPr lang="en-US" sz="1300" dirty="0" err="1"/>
              <a:t>Schwendicke</a:t>
            </a:r>
            <a:r>
              <a:rPr lang="en-US" sz="1300" dirty="0"/>
              <a:t>, Tatiana </a:t>
            </a:r>
            <a:r>
              <a:rPr lang="en-US" sz="1300" dirty="0" err="1"/>
              <a:t>Golla</a:t>
            </a:r>
            <a:r>
              <a:rPr lang="en-US" sz="1300" dirty="0"/>
              <a:t>, Martin Dreher, and Joachim </a:t>
            </a:r>
            <a:r>
              <a:rPr lang="en-US" sz="1300" dirty="0" err="1"/>
              <a:t>Krois</a:t>
            </a:r>
            <a:r>
              <a:rPr lang="en-US" sz="1300" dirty="0"/>
              <a:t> (2019). "Convolutional neural networks for dental image diagnostics: A scoping review." Journal of Dentistry 91 (2019): 103226.</a:t>
            </a:r>
          </a:p>
          <a:p>
            <a:pPr algn="just"/>
            <a:r>
              <a:rPr lang="en-US" sz="1300" dirty="0" err="1"/>
              <a:t>Vivek</a:t>
            </a:r>
            <a:r>
              <a:rPr lang="en-US" sz="1300" dirty="0"/>
              <a:t> Kaul, Sarah </a:t>
            </a:r>
            <a:r>
              <a:rPr lang="en-US" sz="1300" dirty="0" err="1"/>
              <a:t>Enslin</a:t>
            </a:r>
            <a:r>
              <a:rPr lang="en-US" sz="1300" dirty="0"/>
              <a:t>, and Seth A. Gross (2020), "The history of artificial intelligence in medicine." Gastrointestinal endoscopy.</a:t>
            </a:r>
          </a:p>
          <a:p>
            <a:pPr algn="just"/>
            <a:r>
              <a:rPr lang="en-US" sz="1300" dirty="0"/>
              <a:t>Sanjeev B. </a:t>
            </a:r>
            <a:r>
              <a:rPr lang="en-US" sz="1300" dirty="0" err="1"/>
              <a:t>Khanagar</a:t>
            </a:r>
            <a:r>
              <a:rPr lang="en-US" sz="1300" dirty="0"/>
              <a:t>, Ali Al-</a:t>
            </a:r>
            <a:r>
              <a:rPr lang="en-US" sz="1300" dirty="0" err="1"/>
              <a:t>Ehaideb</a:t>
            </a:r>
            <a:r>
              <a:rPr lang="en-US" sz="1300" dirty="0"/>
              <a:t>, Satish </a:t>
            </a:r>
            <a:r>
              <a:rPr lang="en-US" sz="1300" dirty="0" err="1"/>
              <a:t>Vishwanathaiah</a:t>
            </a:r>
            <a:r>
              <a:rPr lang="en-US" sz="1300" dirty="0"/>
              <a:t>, Prabhadevi C. </a:t>
            </a:r>
            <a:r>
              <a:rPr lang="en-US" sz="1300" dirty="0" err="1"/>
              <a:t>Maganur</a:t>
            </a:r>
            <a:r>
              <a:rPr lang="en-US" sz="1300" dirty="0"/>
              <a:t>, </a:t>
            </a:r>
            <a:r>
              <a:rPr lang="en-US" sz="1300" dirty="0" err="1"/>
              <a:t>Shankargouda</a:t>
            </a:r>
            <a:r>
              <a:rPr lang="en-US" sz="1300" dirty="0"/>
              <a:t> </a:t>
            </a:r>
            <a:r>
              <a:rPr lang="en-US" sz="1300" dirty="0" err="1"/>
              <a:t>Patil</a:t>
            </a:r>
            <a:r>
              <a:rPr lang="en-US" sz="1300" dirty="0"/>
              <a:t>, </a:t>
            </a:r>
            <a:r>
              <a:rPr lang="en-US" sz="1300" dirty="0" err="1"/>
              <a:t>Sachin</a:t>
            </a:r>
            <a:r>
              <a:rPr lang="en-US" sz="1300" dirty="0"/>
              <a:t> Naik, </a:t>
            </a:r>
            <a:r>
              <a:rPr lang="en-US" sz="1300" dirty="0" err="1"/>
              <a:t>Hosam</a:t>
            </a:r>
            <a:r>
              <a:rPr lang="en-US" sz="1300" dirty="0"/>
              <a:t> A. </a:t>
            </a:r>
            <a:r>
              <a:rPr lang="en-US" sz="1300" dirty="0" err="1"/>
              <a:t>Baeshen</a:t>
            </a:r>
            <a:r>
              <a:rPr lang="en-US" sz="1300" dirty="0"/>
              <a:t>, and </a:t>
            </a:r>
            <a:r>
              <a:rPr lang="en-US" sz="1300" dirty="0" err="1"/>
              <a:t>Sachin</a:t>
            </a:r>
            <a:r>
              <a:rPr lang="en-US" sz="1300" dirty="0"/>
              <a:t> S. </a:t>
            </a:r>
            <a:r>
              <a:rPr lang="en-US" sz="1300" dirty="0" err="1"/>
              <a:t>Sarode</a:t>
            </a:r>
            <a:r>
              <a:rPr lang="en-US" sz="1300" dirty="0"/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75C6-63D2-274C-995B-A4DAE5E1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73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2020-11-23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4744"/>
            <a:ext cx="8784976" cy="15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人工智慧於口腔健康應用</a:t>
            </a:r>
            <a:b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(Artificial Intelligence in Oral Health Applications)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6D0EB-477A-1F43-A3C1-27806CF7B1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30" y="75822"/>
            <a:ext cx="2072697" cy="616874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95" y="2661880"/>
            <a:ext cx="73453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臺北醫學大學 口腔衛生學系</a:t>
            </a:r>
            <a:r>
              <a:rPr kumimoji="0" lang="en-US" altLang="zh-TW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  </a:t>
            </a: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人工智慧講座</a:t>
            </a:r>
            <a:endParaRPr kumimoji="0" lang="en-US" altLang="zh-TW" sz="2000" dirty="0">
              <a:solidFill>
                <a:schemeClr val="accent3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Li Sheng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School of Oral Hygiene, Taipei Medical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15:10-17:00, Nov 23, 2020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口腔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3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樓會議室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, TMU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N250 Wu-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Hsing</a:t>
            </a:r>
            <a:r>
              <a:rPr kumimoji="0" lang="en-US" altLang="zh-TW" sz="1200" dirty="0">
                <a:solidFill>
                  <a:srgbClr val="7F7F7F"/>
                </a:solidFill>
              </a:rPr>
              <a:t> Street, Taipei, Taiwan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32E7473-8DAB-6D47-A0E5-BE46F5160476}"/>
              </a:ext>
            </a:extLst>
          </p:cNvPr>
          <p:cNvSpPr txBox="1">
            <a:spLocks/>
          </p:cNvSpPr>
          <p:nvPr/>
        </p:nvSpPr>
        <p:spPr bwMode="auto">
          <a:xfrm>
            <a:off x="2915567" y="44624"/>
            <a:ext cx="3312368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07274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50304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Eric </a:t>
            </a:r>
            <a:r>
              <a:rPr lang="en-US" sz="2400" dirty="0" err="1">
                <a:solidFill>
                  <a:schemeClr val="accent1"/>
                </a:solidFill>
              </a:rPr>
              <a:t>Topol</a:t>
            </a:r>
            <a:r>
              <a:rPr lang="en-US" sz="2400" dirty="0">
                <a:solidFill>
                  <a:schemeClr val="accent1"/>
                </a:solidFill>
              </a:rPr>
              <a:t> (2019),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Deep Medicine: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How Artificial Intelligence Can Make Healthcare Human Again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Basic Books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Eric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Topol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(2019), Deep Medicine: How Artificial Intelligence Can Make Healthcare Human Again, Basic Books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https://www.amazon.com/Deep-Medicine-Artificial-Intelligence-Healthcare/dp/1541644638/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17D80-72E3-9740-BACD-03848F295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34281"/>
            <a:ext cx="3022944" cy="467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90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65" y="0"/>
            <a:ext cx="8820471" cy="1484784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Tom Lawry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AI in Health: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A Leader’s Guide to Winning in the New Age of Intelligent Health Systems, 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HIMSS Publishing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467545" y="6381328"/>
            <a:ext cx="82089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Tom Lawry (2020), AI in Health: A Leader’s Guide to Winning in the New Age of Intelligent Health Systems, HIMSS Publishing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https://www.amazon.com/Health-HIMSS-Book-Tom-Lawry/dp/0367333716/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CD398-B5E8-E746-855A-5C0A0297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27" y="1473588"/>
            <a:ext cx="344134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060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01002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1752506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5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18950</TotalTime>
  <Words>2853</Words>
  <Application>Microsoft Macintosh PowerPoint</Application>
  <PresentationFormat>On-screen Show (4:3)</PresentationFormat>
  <Paragraphs>271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DFKai-SB</vt:lpstr>
      <vt:lpstr>DFKai-SB</vt:lpstr>
      <vt:lpstr>Heiti TC Medium</vt:lpstr>
      <vt:lpstr>新細明體</vt:lpstr>
      <vt:lpstr>Arial</vt:lpstr>
      <vt:lpstr>Calibri</vt:lpstr>
      <vt:lpstr>Times New Roman</vt:lpstr>
      <vt:lpstr>Office 佈景主題</vt:lpstr>
      <vt:lpstr>PowerPoint Presentation</vt:lpstr>
      <vt:lpstr>戴敏育 博士  (Min-Yuh Day, Ph.D.)</vt:lpstr>
      <vt:lpstr>Outline</vt:lpstr>
      <vt:lpstr>Stuart Russell and Peter Norvig (2020),  Artificial Intelligence: A Modern Approach,  4th Edition, Pearson</vt:lpstr>
      <vt:lpstr>Eric Topol (2019),  Deep Medicine:  How Artificial Intelligence Can Make Healthcare Human Again,  Basic Books</vt:lpstr>
      <vt:lpstr>Tom Lawry (2020),  AI in Health:  A Leader’s Guide to Winning in the New Age of Intelligent Health Systems,  HIMSS Publishing</vt:lpstr>
      <vt:lpstr>AI, Big Data, Cloud Computing Evolution of Decision Support, Business Intelligence, and Analytics</vt:lpstr>
      <vt:lpstr>Artificial Intelligence (A.I.) Timeline </vt:lpstr>
      <vt:lpstr>The Rise of AI</vt:lpstr>
      <vt:lpstr>Artificial Intelligence in Medicine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Intelligence:  5. Learning</vt:lpstr>
      <vt:lpstr>Artificial Intelligence:  6. Communicating, Perceiving, and Acting</vt:lpstr>
      <vt:lpstr>AI in Medicine</vt:lpstr>
      <vt:lpstr>AI in Medicine</vt:lpstr>
      <vt:lpstr>AI in Medicine</vt:lpstr>
      <vt:lpstr>3 Machine Learning Algorithms</vt:lpstr>
      <vt:lpstr>Artificial Intelligence Machine Learning &amp; Deep Learning</vt:lpstr>
      <vt:lpstr>AI, ML, DL</vt:lpstr>
      <vt:lpstr>3 Machine Learning Algorithms</vt:lpstr>
      <vt:lpstr>Can a robot pass a university entrance exam? Noriko Arai at TED2017</vt:lpstr>
      <vt:lpstr>Machine Learning (ML) / Deep Learning (DL)</vt:lpstr>
      <vt:lpstr>Computer Vision: Image Classification, Object Detection,  Object Instance Segmentation</vt:lpstr>
      <vt:lpstr>Computer Vision: Object Detection</vt:lpstr>
      <vt:lpstr>YOLOv4:  Optimal Speed and Accuracy of Object Detection</vt:lpstr>
      <vt:lpstr>Labelling strategies for different  dental image modalities</vt:lpstr>
      <vt:lpstr>Scope and Performance of Artificial Intelligence Technology in Orthodontic Diagnosis, Treatment Planning, and  Clinical Decision-making –  A Systematic Review Journal of Dental Sciences (2020)</vt:lpstr>
      <vt:lpstr>Artificial Intelligence Technology in Orthodontic Diagnosis, Treatment Planning, and Clinical Decision-Making</vt:lpstr>
      <vt:lpstr>Artificial Intelligence Technology in Orthodontic Diagnosis, Treatment Planning, and Clinical Decision-Making</vt:lpstr>
      <vt:lpstr>Artificial Intelligence Technology in Orthodontic Diagnosis, Treatment Planning, and Clinical Decision-Making</vt:lpstr>
      <vt:lpstr>Artificial Intelligence Technology in Orthodontic Diagnosis, Treatment Planning, and Clinical Decision-Making</vt:lpstr>
      <vt:lpstr>Comparing latest deep-CNN based systems for identifying cephalometric landmarks (Park et al., 2019)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人工智慧於口腔健康應用 (Artificial Intelligence in Oral Health Applications)</dc:title>
  <dc:subject/>
  <dc:creator>myday</dc:creator>
  <cp:keywords>人工智慧, 口腔健康, 應用, Artificial Intelligence, Oral Health, Applications</cp:keywords>
  <dc:description>人工智慧於口腔健康應用 
(Artificial Intelligence in Oral Health Applications)
</dc:description>
  <cp:lastModifiedBy>Microsoft Office User</cp:lastModifiedBy>
  <cp:revision>948</cp:revision>
  <cp:lastPrinted>2020-11-23T23:25:49Z</cp:lastPrinted>
  <dcterms:created xsi:type="dcterms:W3CDTF">2011-02-14T23:24:00Z</dcterms:created>
  <dcterms:modified xsi:type="dcterms:W3CDTF">2020-11-23T23:25:52Z</dcterms:modified>
  <cp:category/>
</cp:coreProperties>
</file>