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2029" r:id="rId2"/>
    <p:sldId id="1382" r:id="rId3"/>
    <p:sldId id="3096" r:id="rId4"/>
    <p:sldId id="2804" r:id="rId5"/>
    <p:sldId id="2846" r:id="rId6"/>
    <p:sldId id="2844" r:id="rId7"/>
    <p:sldId id="1724" r:id="rId8"/>
    <p:sldId id="1417" r:id="rId9"/>
    <p:sldId id="3177" r:id="rId10"/>
    <p:sldId id="1413" r:id="rId11"/>
    <p:sldId id="1414" r:id="rId12"/>
    <p:sldId id="1415" r:id="rId13"/>
    <p:sldId id="1416" r:id="rId14"/>
    <p:sldId id="1498" r:id="rId15"/>
    <p:sldId id="1625" r:id="rId16"/>
    <p:sldId id="1626" r:id="rId17"/>
    <p:sldId id="335" r:id="rId18"/>
    <p:sldId id="331" r:id="rId19"/>
    <p:sldId id="332" r:id="rId20"/>
    <p:sldId id="333" r:id="rId21"/>
    <p:sldId id="334" r:id="rId22"/>
    <p:sldId id="337" r:id="rId23"/>
    <p:sldId id="2939" r:id="rId24"/>
    <p:sldId id="3160" r:id="rId25"/>
    <p:sldId id="2898" r:id="rId26"/>
    <p:sldId id="2899" r:id="rId27"/>
    <p:sldId id="2945" r:id="rId28"/>
    <p:sldId id="291" r:id="rId29"/>
    <p:sldId id="2933" r:id="rId30"/>
    <p:sldId id="2935" r:id="rId31"/>
    <p:sldId id="319" r:id="rId32"/>
    <p:sldId id="3197" r:id="rId33"/>
    <p:sldId id="3198" r:id="rId34"/>
    <p:sldId id="2914" r:id="rId35"/>
    <p:sldId id="2926" r:id="rId36"/>
    <p:sldId id="2921" r:id="rId37"/>
    <p:sldId id="2922" r:id="rId38"/>
    <p:sldId id="2923" r:id="rId39"/>
    <p:sldId id="2924" r:id="rId40"/>
    <p:sldId id="2955" r:id="rId41"/>
    <p:sldId id="2950" r:id="rId42"/>
    <p:sldId id="2915" r:id="rId43"/>
    <p:sldId id="2916" r:id="rId44"/>
    <p:sldId id="2873" r:id="rId45"/>
    <p:sldId id="2947" r:id="rId46"/>
    <p:sldId id="2874" r:id="rId47"/>
    <p:sldId id="2875" r:id="rId48"/>
    <p:sldId id="2876" r:id="rId49"/>
    <p:sldId id="2917" r:id="rId50"/>
    <p:sldId id="2877" r:id="rId51"/>
    <p:sldId id="2878" r:id="rId52"/>
    <p:sldId id="2879" r:id="rId53"/>
    <p:sldId id="2880" r:id="rId54"/>
    <p:sldId id="2881" r:id="rId55"/>
    <p:sldId id="2884" r:id="rId56"/>
    <p:sldId id="2889" r:id="rId57"/>
    <p:sldId id="2885" r:id="rId58"/>
    <p:sldId id="2886" r:id="rId59"/>
    <p:sldId id="2887" r:id="rId60"/>
    <p:sldId id="2888" r:id="rId61"/>
    <p:sldId id="1780" r:id="rId62"/>
    <p:sldId id="1783" r:id="rId63"/>
    <p:sldId id="1781" r:id="rId64"/>
    <p:sldId id="1778" r:id="rId65"/>
    <p:sldId id="3097" r:id="rId66"/>
    <p:sldId id="3098" r:id="rId67"/>
    <p:sldId id="3099" r:id="rId68"/>
    <p:sldId id="3100" r:id="rId69"/>
    <p:sldId id="3101" r:id="rId70"/>
    <p:sldId id="3102" r:id="rId71"/>
    <p:sldId id="3103" r:id="rId72"/>
    <p:sldId id="3153" r:id="rId73"/>
    <p:sldId id="3105" r:id="rId74"/>
    <p:sldId id="3106" r:id="rId75"/>
    <p:sldId id="3107" r:id="rId76"/>
    <p:sldId id="3108" r:id="rId77"/>
    <p:sldId id="3133" r:id="rId78"/>
    <p:sldId id="3134" r:id="rId79"/>
    <p:sldId id="3125" r:id="rId80"/>
    <p:sldId id="3154" r:id="rId81"/>
    <p:sldId id="3128" r:id="rId82"/>
    <p:sldId id="3129" r:id="rId83"/>
    <p:sldId id="3131" r:id="rId84"/>
    <p:sldId id="3132" r:id="rId85"/>
    <p:sldId id="3130" r:id="rId86"/>
    <p:sldId id="3123" r:id="rId87"/>
    <p:sldId id="2953" r:id="rId88"/>
    <p:sldId id="2951" r:id="rId89"/>
    <p:sldId id="2952" r:id="rId90"/>
    <p:sldId id="2948" r:id="rId91"/>
    <p:sldId id="2949" r:id="rId92"/>
    <p:sldId id="2954" r:id="rId93"/>
    <p:sldId id="3007" r:id="rId94"/>
    <p:sldId id="3006" r:id="rId95"/>
    <p:sldId id="3155" r:id="rId96"/>
    <p:sldId id="2963" r:id="rId97"/>
    <p:sldId id="3109" r:id="rId98"/>
    <p:sldId id="3112" r:id="rId99"/>
    <p:sldId id="3113" r:id="rId100"/>
    <p:sldId id="3199" r:id="rId101"/>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96969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1" autoAdjust="0"/>
    <p:restoredTop sz="92903"/>
  </p:normalViewPr>
  <p:slideViewPr>
    <p:cSldViewPr>
      <p:cViewPr varScale="1">
        <p:scale>
          <a:sx n="85" d="100"/>
          <a:sy n="85" d="100"/>
        </p:scale>
        <p:origin x="184" y="472"/>
      </p:cViewPr>
      <p:guideLst>
        <p:guide orient="horz" pos="2160"/>
        <p:guide pos="2880"/>
      </p:guideLst>
    </p:cSldViewPr>
  </p:slideViewPr>
  <p:outlineViewPr>
    <p:cViewPr>
      <p:scale>
        <a:sx n="33" d="100"/>
        <a:sy n="33" d="100"/>
      </p:scale>
      <p:origin x="78" y="14448"/>
    </p:cViewPr>
  </p:outlineViewPr>
  <p:notesTextViewPr>
    <p:cViewPr>
      <p:scale>
        <a:sx n="100" d="100"/>
        <a:sy n="100" d="100"/>
      </p:scale>
      <p:origin x="0" y="0"/>
    </p:cViewPr>
  </p:notesText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C72C0129-022D-401F-A52D-1F9820E15368}" type="datetimeFigureOut">
              <a:rPr lang="zh-TW" altLang="en-US"/>
              <a:pPr>
                <a:defRPr/>
              </a:pPr>
              <a:t>2020/11/27</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96E8DF6-B054-4FFE-89D0-5CFE4CCCCF61}" type="slidenum">
              <a:rPr lang="zh-TW" altLang="en-US"/>
              <a:pPr>
                <a:defRPr/>
              </a:pPr>
              <a:t>‹#›</a:t>
            </a:fld>
            <a:endParaRPr lang="zh-TW" altLang="en-US"/>
          </a:p>
        </p:txBody>
      </p:sp>
    </p:spTree>
    <p:extLst>
      <p:ext uri="{BB962C8B-B14F-4D97-AF65-F5344CB8AC3E}">
        <p14:creationId xmlns:p14="http://schemas.microsoft.com/office/powerpoint/2010/main" val="388286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a:latin typeface="Calibri" pitchFamily="34" charset="0"/>
              </a:defRPr>
            </a:lvl1pPr>
          </a:lstStyle>
          <a:p>
            <a:pPr>
              <a:defRPr/>
            </a:pPr>
            <a:fld id="{398B6CEF-DEA6-4B03-93E6-02F71F0913F2}" type="datetimeFigureOut">
              <a:rPr lang="zh-TW" altLang="en-US"/>
              <a:pPr>
                <a:defRPr/>
              </a:pPr>
              <a:t>2020/11/27</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a:latin typeface="Calibri" pitchFamily="34" charset="0"/>
              </a:defRPr>
            </a:lvl1pPr>
          </a:lstStyle>
          <a:p>
            <a:pPr>
              <a:defRPr/>
            </a:pPr>
            <a:fld id="{CC37BE81-25FA-464E-A2F0-A651BAE83B62}" type="slidenum">
              <a:rPr lang="zh-TW" altLang="en-US"/>
              <a:pPr>
                <a:defRPr/>
              </a:pPr>
              <a:t>‹#›</a:t>
            </a:fld>
            <a:endParaRPr lang="zh-TW" altLang="en-US"/>
          </a:p>
        </p:txBody>
      </p:sp>
    </p:spTree>
    <p:extLst>
      <p:ext uri="{BB962C8B-B14F-4D97-AF65-F5344CB8AC3E}">
        <p14:creationId xmlns:p14="http://schemas.microsoft.com/office/powerpoint/2010/main" val="24444363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a:t>
            </a:fld>
            <a:endParaRPr lang="zh-TW" altLang="en-US"/>
          </a:p>
        </p:txBody>
      </p:sp>
    </p:spTree>
    <p:extLst>
      <p:ext uri="{BB962C8B-B14F-4D97-AF65-F5344CB8AC3E}">
        <p14:creationId xmlns:p14="http://schemas.microsoft.com/office/powerpoint/2010/main" val="126885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AAEB525A-1002-724B-B51B-6A7D3AF73486}" type="slidenum">
              <a:rPr kumimoji="0" lang="en-US" altLang="zh-TW" sz="1300">
                <a:latin typeface="Calibri" charset="0"/>
                <a:ea typeface="MS PGothic" charset="-128"/>
              </a:rPr>
              <a:pPr eaLnBrk="1" hangingPunct="1"/>
              <a:t>3</a:t>
            </a:fld>
            <a:endParaRPr kumimoji="0" lang="en-US" altLang="zh-TW" sz="1300">
              <a:latin typeface="Calibri" charset="0"/>
              <a:ea typeface="MS PGothic" charset="-128"/>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zh-TW"/>
          </a:p>
        </p:txBody>
      </p:sp>
    </p:spTree>
    <p:extLst>
      <p:ext uri="{BB962C8B-B14F-4D97-AF65-F5344CB8AC3E}">
        <p14:creationId xmlns:p14="http://schemas.microsoft.com/office/powerpoint/2010/main" val="1907201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C7301C6-346D-44C8-B7D9-057709828726}" type="slidenum">
              <a:rPr lang="zh-TW" altLang="en-US" smtClean="0"/>
              <a:t>31</a:t>
            </a:fld>
            <a:endParaRPr lang="zh-TW" altLang="en-US"/>
          </a:p>
        </p:txBody>
      </p:sp>
    </p:spTree>
    <p:extLst>
      <p:ext uri="{BB962C8B-B14F-4D97-AF65-F5344CB8AC3E}">
        <p14:creationId xmlns:p14="http://schemas.microsoft.com/office/powerpoint/2010/main" val="152041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97</a:t>
            </a:fld>
            <a:endParaRPr lang="zh-TW" altLang="en-US"/>
          </a:p>
        </p:txBody>
      </p:sp>
    </p:spTree>
    <p:extLst>
      <p:ext uri="{BB962C8B-B14F-4D97-AF65-F5344CB8AC3E}">
        <p14:creationId xmlns:p14="http://schemas.microsoft.com/office/powerpoint/2010/main" val="79547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AAEB525A-1002-724B-B51B-6A7D3AF73486}" type="slidenum">
              <a:rPr kumimoji="0" lang="en-US" altLang="zh-TW" sz="1300">
                <a:latin typeface="Calibri" charset="0"/>
                <a:ea typeface="MS PGothic" charset="-128"/>
              </a:rPr>
              <a:pPr eaLnBrk="1" hangingPunct="1"/>
              <a:t>98</a:t>
            </a:fld>
            <a:endParaRPr kumimoji="0" lang="en-US" altLang="zh-TW" sz="1300">
              <a:latin typeface="Calibri" charset="0"/>
              <a:ea typeface="MS PGothic" charset="-128"/>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zh-TW"/>
          </a:p>
        </p:txBody>
      </p:sp>
    </p:spTree>
    <p:extLst>
      <p:ext uri="{BB962C8B-B14F-4D97-AF65-F5344CB8AC3E}">
        <p14:creationId xmlns:p14="http://schemas.microsoft.com/office/powerpoint/2010/main" val="2287337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100</a:t>
            </a:fld>
            <a:endParaRPr lang="zh-TW" altLang="en-US"/>
          </a:p>
        </p:txBody>
      </p:sp>
    </p:spTree>
    <p:extLst>
      <p:ext uri="{BB962C8B-B14F-4D97-AF65-F5344CB8AC3E}">
        <p14:creationId xmlns:p14="http://schemas.microsoft.com/office/powerpoint/2010/main" val="4060254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D8A174DE-7399-4FAF-8713-5B9736F2F8B2}" type="datetime1">
              <a:rPr lang="zh-TW" altLang="en-US"/>
              <a:pPr>
                <a:defRPr/>
              </a:pPr>
              <a:t>2020/11/27</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7932B402-6D6A-4C9A-A75A-FDAD2E780D65}" type="slidenum">
              <a:rPr lang="zh-TW" altLang="en-US"/>
              <a:pPr>
                <a:defRPr/>
              </a:pPr>
              <a:t>‹#›</a:t>
            </a:fld>
            <a:endParaRPr lang="zh-TW" altLang="en-US"/>
          </a:p>
        </p:txBody>
      </p:sp>
    </p:spTree>
    <p:extLst>
      <p:ext uri="{BB962C8B-B14F-4D97-AF65-F5344CB8AC3E}">
        <p14:creationId xmlns:p14="http://schemas.microsoft.com/office/powerpoint/2010/main" val="192638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5B8974-7798-42B3-A1B4-27D4BF8EA247}" type="datetime1">
              <a:rPr lang="zh-TW" altLang="en-US"/>
              <a:pPr>
                <a:defRPr/>
              </a:pPr>
              <a:t>2020/11/27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5DCEEE9-7387-4C83-BCC0-B99AD344B485}" type="slidenum">
              <a:rPr lang="zh-TW" altLang="en-US"/>
              <a:pPr>
                <a:defRPr/>
              </a:pPr>
              <a:t>‹#›</a:t>
            </a:fld>
            <a:endParaRPr lang="zh-TW" altLang="en-US"/>
          </a:p>
        </p:txBody>
      </p:sp>
    </p:spTree>
    <p:extLst>
      <p:ext uri="{BB962C8B-B14F-4D97-AF65-F5344CB8AC3E}">
        <p14:creationId xmlns:p14="http://schemas.microsoft.com/office/powerpoint/2010/main" val="2320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649D65A-E779-4EBC-8F20-05FD1E789EF8}" type="datetime1">
              <a:rPr lang="zh-TW" altLang="en-US"/>
              <a:pPr>
                <a:defRPr/>
              </a:pPr>
              <a:t>2020/11/27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33180FC-6B0B-4AD0-8BCE-15C0005B9CF9}" type="slidenum">
              <a:rPr lang="zh-TW" altLang="en-US"/>
              <a:pPr>
                <a:defRPr/>
              </a:pPr>
              <a:t>‹#›</a:t>
            </a:fld>
            <a:endParaRPr lang="zh-TW" altLang="en-US"/>
          </a:p>
        </p:txBody>
      </p:sp>
    </p:spTree>
    <p:extLst>
      <p:ext uri="{BB962C8B-B14F-4D97-AF65-F5344CB8AC3E}">
        <p14:creationId xmlns:p14="http://schemas.microsoft.com/office/powerpoint/2010/main" val="402569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EA7A8117-F5CA-49B3-9AE8-B66B796AEA97}" type="datetime1">
              <a:rPr lang="zh-TW" altLang="en-US"/>
              <a:pPr>
                <a:defRPr/>
              </a:pPr>
              <a:t>2020/11/27</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E78C9E75-97FD-45D9-8ED3-955348887BB1}" type="slidenum">
              <a:rPr lang="zh-TW" altLang="en-US"/>
              <a:pPr>
                <a:defRPr/>
              </a:pPr>
              <a:t>‹#›</a:t>
            </a:fld>
            <a:endParaRPr lang="zh-TW" altLang="en-US"/>
          </a:p>
        </p:txBody>
      </p:sp>
    </p:spTree>
    <p:extLst>
      <p:ext uri="{BB962C8B-B14F-4D97-AF65-F5344CB8AC3E}">
        <p14:creationId xmlns:p14="http://schemas.microsoft.com/office/powerpoint/2010/main" val="34907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0F01D57-3C38-485F-A5BA-38A4154D1BBF}" type="datetime1">
              <a:rPr lang="zh-TW" altLang="en-US"/>
              <a:pPr>
                <a:defRPr/>
              </a:pPr>
              <a:t>2020/11/27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B024E28-1ACB-44F7-99BA-BF1B88651E9B}" type="slidenum">
              <a:rPr lang="zh-TW" altLang="en-US"/>
              <a:pPr>
                <a:defRPr/>
              </a:pPr>
              <a:t>‹#›</a:t>
            </a:fld>
            <a:endParaRPr lang="zh-TW" altLang="en-US"/>
          </a:p>
        </p:txBody>
      </p:sp>
    </p:spTree>
    <p:extLst>
      <p:ext uri="{BB962C8B-B14F-4D97-AF65-F5344CB8AC3E}">
        <p14:creationId xmlns:p14="http://schemas.microsoft.com/office/powerpoint/2010/main" val="3125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B077019-D080-4302-A620-8874F806370A}" type="datetime1">
              <a:rPr lang="zh-TW" altLang="en-US"/>
              <a:pPr>
                <a:defRPr/>
              </a:pPr>
              <a:t>2020/11/27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7A9801-FC0E-4D88-8A6C-29F1315C8650}" type="slidenum">
              <a:rPr lang="zh-TW" altLang="en-US"/>
              <a:pPr>
                <a:defRPr/>
              </a:pPr>
              <a:t>‹#›</a:t>
            </a:fld>
            <a:endParaRPr lang="zh-TW" altLang="en-US"/>
          </a:p>
        </p:txBody>
      </p:sp>
    </p:spTree>
    <p:extLst>
      <p:ext uri="{BB962C8B-B14F-4D97-AF65-F5344CB8AC3E}">
        <p14:creationId xmlns:p14="http://schemas.microsoft.com/office/powerpoint/2010/main" val="393922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8075603B-203C-40CF-AAE0-1F27196C21BF}" type="datetime1">
              <a:rPr lang="zh-TW" altLang="en-US"/>
              <a:pPr>
                <a:defRPr/>
              </a:pPr>
              <a:t>2020/11/27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227CFAE-FA54-4E36-B923-24FFDDA53C13}" type="slidenum">
              <a:rPr lang="zh-TW" altLang="en-US"/>
              <a:pPr>
                <a:defRPr/>
              </a:pPr>
              <a:t>‹#›</a:t>
            </a:fld>
            <a:endParaRPr lang="zh-TW" altLang="en-US"/>
          </a:p>
        </p:txBody>
      </p:sp>
    </p:spTree>
    <p:extLst>
      <p:ext uri="{BB962C8B-B14F-4D97-AF65-F5344CB8AC3E}">
        <p14:creationId xmlns:p14="http://schemas.microsoft.com/office/powerpoint/2010/main" val="39269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4F77DD28-F6B9-4809-9190-7B5EF78560CB}" type="datetime1">
              <a:rPr lang="zh-TW" altLang="en-US"/>
              <a:pPr>
                <a:defRPr/>
              </a:pPr>
              <a:t>2020/11/27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C6302B54-F380-403C-8C88-31ABACEBE624}" type="slidenum">
              <a:rPr lang="zh-TW" altLang="en-US"/>
              <a:pPr>
                <a:defRPr/>
              </a:pPr>
              <a:t>‹#›</a:t>
            </a:fld>
            <a:endParaRPr lang="zh-TW" altLang="en-US"/>
          </a:p>
        </p:txBody>
      </p:sp>
    </p:spTree>
    <p:extLst>
      <p:ext uri="{BB962C8B-B14F-4D97-AF65-F5344CB8AC3E}">
        <p14:creationId xmlns:p14="http://schemas.microsoft.com/office/powerpoint/2010/main" val="397851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DA7CADA-511E-469A-AB85-F561DD59866F}" type="datetime1">
              <a:rPr lang="zh-TW" altLang="en-US"/>
              <a:pPr>
                <a:defRPr/>
              </a:pPr>
              <a:t>2020/11/27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0B42FA49-737E-41E5-B3D8-A9D9B2507194}" type="slidenum">
              <a:rPr lang="zh-TW" altLang="en-US"/>
              <a:pPr>
                <a:defRPr/>
              </a:pPr>
              <a:t>‹#›</a:t>
            </a:fld>
            <a:endParaRPr lang="zh-TW" altLang="en-US"/>
          </a:p>
        </p:txBody>
      </p:sp>
    </p:spTree>
    <p:extLst>
      <p:ext uri="{BB962C8B-B14F-4D97-AF65-F5344CB8AC3E}">
        <p14:creationId xmlns:p14="http://schemas.microsoft.com/office/powerpoint/2010/main" val="178500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6143870-5F10-4D76-8D8B-89AAD8A00E82}" type="datetime1">
              <a:rPr lang="zh-TW" altLang="en-US"/>
              <a:pPr>
                <a:defRPr/>
              </a:pPr>
              <a:t>2020/11/27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E414FB1-0410-4AE1-B822-F1FE73B2D14D}" type="slidenum">
              <a:rPr lang="zh-TW" altLang="en-US"/>
              <a:pPr>
                <a:defRPr/>
              </a:pPr>
              <a:t>‹#›</a:t>
            </a:fld>
            <a:endParaRPr lang="zh-TW" altLang="en-US"/>
          </a:p>
        </p:txBody>
      </p:sp>
    </p:spTree>
    <p:extLst>
      <p:ext uri="{BB962C8B-B14F-4D97-AF65-F5344CB8AC3E}">
        <p14:creationId xmlns:p14="http://schemas.microsoft.com/office/powerpoint/2010/main" val="349169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0B351BE-0651-4439-A96D-A8AF55668BF6}" type="datetime1">
              <a:rPr lang="zh-TW" altLang="en-US"/>
              <a:pPr>
                <a:defRPr/>
              </a:pPr>
              <a:t>2020/11/27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77D47A4-EEE4-40D9-B3F4-E20BDA7A7E13}" type="slidenum">
              <a:rPr lang="zh-TW" altLang="en-US"/>
              <a:pPr>
                <a:defRPr/>
              </a:pPr>
              <a:t>‹#›</a:t>
            </a:fld>
            <a:endParaRPr lang="zh-TW" altLang="en-US"/>
          </a:p>
        </p:txBody>
      </p:sp>
    </p:spTree>
    <p:extLst>
      <p:ext uri="{BB962C8B-B14F-4D97-AF65-F5344CB8AC3E}">
        <p14:creationId xmlns:p14="http://schemas.microsoft.com/office/powerpoint/2010/main" val="136358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defRPr>
            </a:lvl1pPr>
          </a:lstStyle>
          <a:p>
            <a:pPr>
              <a:defRPr/>
            </a:pPr>
            <a:fld id="{3CBE6FA7-69AA-4937-824A-EE5F3C7CC30D}" type="datetime1">
              <a:rPr lang="zh-TW" altLang="en-US"/>
              <a:pPr>
                <a:defRPr/>
              </a:pPr>
              <a:t>2020/11/27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pPr>
              <a:defRPr/>
            </a:pPr>
            <a:fld id="{35A37E67-E9F5-4A38-925D-82CDC951CBA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412" r:id="rId1"/>
    <p:sldLayoutId id="2147484413"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mail.im.tku.edu.tw/~myday/" TargetMode="External"/><Relationship Id="rId13" Type="http://schemas.openxmlformats.org/officeDocument/2006/relationships/image" Target="../media/image4.tiff"/><Relationship Id="rId3" Type="http://schemas.openxmlformats.org/officeDocument/2006/relationships/hyperlink" Target="https://web.ntpu.edu.tw/~myday/" TargetMode="External"/><Relationship Id="rId7" Type="http://schemas.openxmlformats.org/officeDocument/2006/relationships/hyperlink" Target="http://www.mis.ntpu.edu.tw/" TargetMode="External"/><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2.jpg"/><Relationship Id="rId5" Type="http://schemas.openxmlformats.org/officeDocument/2006/relationships/hyperlink" Target="http://www.mis.ntpu.edu.tw/en/" TargetMode="External"/><Relationship Id="rId10" Type="http://schemas.openxmlformats.org/officeDocument/2006/relationships/image" Target="../media/image1.jpeg"/><Relationship Id="rId4" Type="http://schemas.openxmlformats.org/officeDocument/2006/relationships/hyperlink" Target="https://web.ntpu.edu.tw/~myday/cindex.htm" TargetMode="External"/><Relationship Id="rId9" Type="http://schemas.openxmlformats.org/officeDocument/2006/relationships/hyperlink" Target="https://web.ntpu.edu.tw/~myday" TargetMode="External"/><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hyperlink" Target="http://mail.im.tku.edu.tw/~myday/" TargetMode="External"/><Relationship Id="rId13" Type="http://schemas.openxmlformats.org/officeDocument/2006/relationships/image" Target="../media/image4.tiff"/><Relationship Id="rId3" Type="http://schemas.openxmlformats.org/officeDocument/2006/relationships/hyperlink" Target="https://web.ntpu.edu.tw/~myday/" TargetMode="External"/><Relationship Id="rId7" Type="http://schemas.openxmlformats.org/officeDocument/2006/relationships/hyperlink" Target="http://www.mis.ntpu.edu.tw/" TargetMode="External"/><Relationship Id="rId12"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2.jpg"/><Relationship Id="rId5" Type="http://schemas.openxmlformats.org/officeDocument/2006/relationships/hyperlink" Target="http://www.mis.ntpu.edu.tw/en/" TargetMode="External"/><Relationship Id="rId10" Type="http://schemas.openxmlformats.org/officeDocument/2006/relationships/image" Target="../media/image1.jpeg"/><Relationship Id="rId4" Type="http://schemas.openxmlformats.org/officeDocument/2006/relationships/hyperlink" Target="https://web.ntpu.edu.tw/~myday/cindex.htm" TargetMode="External"/><Relationship Id="rId9" Type="http://schemas.openxmlformats.org/officeDocument/2006/relationships/hyperlink" Target="https://web.ntpu.edu.tw/~myday" TargetMode="External"/><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myday@mail.tku.edu.tw" TargetMode="Externa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5.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mailto:myday@mail.tku.edu.tw" TargetMode="External"/><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jpeg"/><Relationship Id="rId9"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15.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18" Type="http://schemas.openxmlformats.org/officeDocument/2006/relationships/image" Target="../media/image41.jpg"/><Relationship Id="rId3" Type="http://schemas.openxmlformats.org/officeDocument/2006/relationships/image" Target="../media/image15.jpeg"/><Relationship Id="rId21" Type="http://schemas.openxmlformats.org/officeDocument/2006/relationships/image" Target="../media/image44.jpeg"/><Relationship Id="rId7" Type="http://schemas.openxmlformats.org/officeDocument/2006/relationships/image" Target="../media/image30.jpg"/><Relationship Id="rId12" Type="http://schemas.openxmlformats.org/officeDocument/2006/relationships/image" Target="../media/image35.jpg"/><Relationship Id="rId17" Type="http://schemas.openxmlformats.org/officeDocument/2006/relationships/image" Target="../media/image40.jpeg"/><Relationship Id="rId2" Type="http://schemas.openxmlformats.org/officeDocument/2006/relationships/image" Target="../media/image28.png"/><Relationship Id="rId16" Type="http://schemas.openxmlformats.org/officeDocument/2006/relationships/image" Target="../media/image39.jpg"/><Relationship Id="rId20"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hyperlink" Target="mailto:myday@mail.tku.edu.tw" TargetMode="External"/><Relationship Id="rId15" Type="http://schemas.openxmlformats.org/officeDocument/2006/relationships/image" Target="../media/image38.jpg"/><Relationship Id="rId10" Type="http://schemas.openxmlformats.org/officeDocument/2006/relationships/image" Target="../media/image33.jpg"/><Relationship Id="rId19" Type="http://schemas.openxmlformats.org/officeDocument/2006/relationships/image" Target="../media/image42.jpg"/><Relationship Id="rId4" Type="http://schemas.openxmlformats.org/officeDocument/2006/relationships/image" Target="../media/image14.jpeg"/><Relationship Id="rId9" Type="http://schemas.openxmlformats.org/officeDocument/2006/relationships/image" Target="../media/image32.jpg"/><Relationship Id="rId14" Type="http://schemas.openxmlformats.org/officeDocument/2006/relationships/image" Target="../media/image37.jpg"/></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15.jpeg"/><Relationship Id="rId7" Type="http://schemas.openxmlformats.org/officeDocument/2006/relationships/image" Target="../media/image32.jpg"/><Relationship Id="rId12" Type="http://schemas.openxmlformats.org/officeDocument/2006/relationships/image" Target="../media/image49.jp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9.jpg"/><Relationship Id="rId11" Type="http://schemas.openxmlformats.org/officeDocument/2006/relationships/image" Target="../media/image48.jpg"/><Relationship Id="rId5" Type="http://schemas.openxmlformats.org/officeDocument/2006/relationships/hyperlink" Target="mailto:myday@mail.tku.edu.tw" TargetMode="External"/><Relationship Id="rId10" Type="http://schemas.openxmlformats.org/officeDocument/2006/relationships/image" Target="../media/image47.jpg"/><Relationship Id="rId4" Type="http://schemas.openxmlformats.org/officeDocument/2006/relationships/image" Target="../media/image14.jpeg"/><Relationship Id="rId9" Type="http://schemas.openxmlformats.org/officeDocument/2006/relationships/image" Target="../media/image46.jpg"/><Relationship Id="rId14" Type="http://schemas.openxmlformats.org/officeDocument/2006/relationships/image" Target="../media/image35.jpg"/></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5.jpe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9.jpg"/><Relationship Id="rId11" Type="http://schemas.openxmlformats.org/officeDocument/2006/relationships/image" Target="../media/image55.png"/><Relationship Id="rId5" Type="http://schemas.openxmlformats.org/officeDocument/2006/relationships/hyperlink" Target="mailto:myday@mail.tku.edu.tw" TargetMode="External"/><Relationship Id="rId10" Type="http://schemas.openxmlformats.org/officeDocument/2006/relationships/image" Target="../media/image54.emf"/><Relationship Id="rId4" Type="http://schemas.openxmlformats.org/officeDocument/2006/relationships/image" Target="../media/image14.jpeg"/><Relationship Id="rId9" Type="http://schemas.openxmlformats.org/officeDocument/2006/relationships/image" Target="../media/image53.jpe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hyperlink" Target="http://coai.cs.tsinghua.edu.cn/hml/challenge.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aseda.app.box.com/v/STC3atNTCIR-14" TargetMode="External"/><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sEhmyoTXmGk"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paperswithcode.com/area/natural-language-processing/dialogue" TargetMode="External"/><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hyperlink" Target="https://innoserve.tca.org.tw/award.aspx"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innoserve.tca.org.tw/award.aspx"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github.com/thunlp/PLMpapers" TargetMode="External"/><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microsoft.com/en-us/research/blog/turing-nlg-a-17-billion-parameter-language-model-by-microsoft/" TargetMode="Externa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github.com/huggingface/transformers" TargetMode="External"/><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rajpurkar.github.io/SQuAD-explorer/"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en.wikipedia.org/wiki/Precipitation"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en.wikipedia.org/wiki/Super_Bowl_50"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kaggle.com/siddhadev/atis-dataset-from-ms-cntk"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paperswithcode.com/sota/intent-detection-on-atis"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paperswithcode.com/sota/slot-filling-on-atis"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repository.cam.ac.uk/handle/1810/260970" TargetMode="External"/><Relationship Id="rId2" Type="http://schemas.openxmlformats.org/officeDocument/2006/relationships/hyperlink" Target="https://groups.csail.mit.edu/sls/downloads/restaurant/" TargetMode="External"/><Relationship Id="rId1" Type="http://schemas.openxmlformats.org/officeDocument/2006/relationships/slideLayout" Target="../slideLayouts/slideLayout2.xml"/><Relationship Id="rId4" Type="http://schemas.openxmlformats.org/officeDocument/2006/relationships/hyperlink" Target="http://camdial.org/~mh521/dstc/"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github.com/OnionWang/SMP2019-ECDT-NLU" TargetMode="External"/><Relationship Id="rId2" Type="http://schemas.openxmlformats.org/officeDocument/2006/relationships/hyperlink" Target="http://conference.cipsc.org.cn/smp2019/evaluation.html"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04.jp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hyperlink" Target="https://tinyurl.com/aintpupython101" TargetMode="External"/><Relationship Id="rId3" Type="http://schemas.openxmlformats.org/officeDocument/2006/relationships/hyperlink" Target="https://m2dsupsdlclass.github.io/lectures-labs/" TargetMode="External"/><Relationship Id="rId7" Type="http://schemas.openxmlformats.org/officeDocument/2006/relationships/hyperlink" Target="https://notebooks.quantumstat.com/" TargetMode="External"/><Relationship Id="rId2" Type="http://schemas.openxmlformats.org/officeDocument/2006/relationships/hyperlink" Target="https://keras.io/examples/nlp/text_extraction_with_bert/" TargetMode="External"/><Relationship Id="rId1" Type="http://schemas.openxmlformats.org/officeDocument/2006/relationships/slideLayout" Target="../slideLayouts/slideLayout2.xml"/><Relationship Id="rId6" Type="http://schemas.openxmlformats.org/officeDocument/2006/relationships/hyperlink" Target="https://huggingface.co/transformers/notebooks.html" TargetMode="External"/><Relationship Id="rId5" Type="http://schemas.openxmlformats.org/officeDocument/2006/relationships/hyperlink" Target="https://www.oreilly.com/library/view/applied-text-analysis/9781491963036/" TargetMode="External"/><Relationship Id="rId4" Type="http://schemas.openxmlformats.org/officeDocument/2006/relationships/hyperlink" Target="https://github.com/Apress/text-analytics-w-python-2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4"/>
          <p:cNvSpPr>
            <a:spLocks noGrp="1"/>
          </p:cNvSpPr>
          <p:nvPr>
            <p:ph type="sldNum" sz="quarter" idx="12"/>
          </p:nvPr>
        </p:nvSpPr>
        <p:spPr bwMode="auto">
          <a:xfrm>
            <a:off x="6975475"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a:t>
            </a:fld>
            <a:endParaRPr lang="zh-TW" altLang="en-US" sz="1200">
              <a:solidFill>
                <a:srgbClr val="898989"/>
              </a:solidFill>
            </a:endParaRPr>
          </a:p>
        </p:txBody>
      </p:sp>
      <p:sp>
        <p:nvSpPr>
          <p:cNvPr id="13" name="副標題 2"/>
          <p:cNvSpPr txBox="1">
            <a:spLocks/>
          </p:cNvSpPr>
          <p:nvPr/>
        </p:nvSpPr>
        <p:spPr bwMode="auto">
          <a:xfrm>
            <a:off x="468313" y="4221163"/>
            <a:ext cx="82073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cs typeface="Calibri" panose="020F0502020204030204" pitchFamily="34" charset="0"/>
                <a:hlinkClick r:id="rId3"/>
              </a:rPr>
              <a:t>Min-</a:t>
            </a:r>
            <a:r>
              <a:rPr kumimoji="0" lang="en-US" altLang="zh-TW" sz="2400" b="1" dirty="0" err="1">
                <a:solidFill>
                  <a:srgbClr val="898989"/>
                </a:solidFill>
                <a:cs typeface="Calibri" panose="020F0502020204030204" pitchFamily="34" charset="0"/>
                <a:hlinkClick r:id="rId3"/>
              </a:rPr>
              <a:t>Yuh</a:t>
            </a:r>
            <a:r>
              <a:rPr kumimoji="0" lang="en-US" altLang="zh-TW" sz="2400" b="1" dirty="0">
                <a:solidFill>
                  <a:srgbClr val="898989"/>
                </a:solidFill>
                <a:cs typeface="Calibri" panose="020F0502020204030204" pitchFamily="34" charset="0"/>
                <a:hlinkClick r:id="rId3"/>
              </a:rPr>
              <a:t> Day</a:t>
            </a:r>
            <a:endParaRPr kumimoji="0" lang="en-US" altLang="zh-TW" sz="2400" b="1" dirty="0">
              <a:solidFill>
                <a:srgbClr val="898989"/>
              </a:solidFill>
              <a:cs typeface="Calibri" panose="020F0502020204030204" pitchFamily="34"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4"/>
              </a:rPr>
              <a:t>戴敏育</a:t>
            </a:r>
            <a:endParaRPr kumimoji="0" lang="en-US" altLang="zh-TW" sz="2400" b="1" dirty="0">
              <a:latin typeface="標楷體" pitchFamily="65" charset="-120"/>
              <a:cs typeface="Times New Roman" pitchFamily="18" charset="0"/>
            </a:endParaRPr>
          </a:p>
          <a:p>
            <a:pPr algn="ctr" eaLnBrk="1" hangingPunct="1">
              <a:lnSpc>
                <a:spcPct val="80000"/>
              </a:lnSpc>
              <a:buNone/>
            </a:pPr>
            <a:r>
              <a:rPr kumimoji="0" lang="en-US" altLang="zh-TW" sz="2400" b="1" dirty="0">
                <a:solidFill>
                  <a:schemeClr val="tx2"/>
                </a:solidFill>
                <a:cs typeface="Calibri" panose="020F0502020204030204" pitchFamily="34" charset="0"/>
              </a:rPr>
              <a:t>Associate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副教授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None/>
            </a:pPr>
            <a:r>
              <a:rPr lang="en-US" sz="2000" b="1" dirty="0">
                <a:latin typeface="Times New Roman" panose="02020603050405020304" pitchFamily="18" charset="0"/>
                <a:cs typeface="Times New Roman" panose="02020603050405020304" pitchFamily="18" charset="0"/>
                <a:hlinkClick r:id="rId5"/>
              </a:rPr>
              <a:t>Institute of Information Management</a:t>
            </a:r>
            <a:r>
              <a:rPr lang="en-US"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hlinkClick r:id="rId6"/>
              </a:rPr>
              <a:t>National Taipei University</a:t>
            </a:r>
            <a:endParaRPr kumimoji="0" lang="en-US" altLang="zh-TW" sz="2000" b="1" dirty="0">
              <a:solidFill>
                <a:srgbClr val="898989"/>
              </a:solidFill>
              <a:latin typeface="Times New Roman" panose="02020603050405020304" pitchFamily="18" charset="0"/>
              <a:cs typeface="Times New Roman" pitchFamily="18" charset="0"/>
            </a:endParaRPr>
          </a:p>
          <a:p>
            <a:pPr algn="ctr" eaLnBrk="1" hangingPunct="1">
              <a:lnSpc>
                <a:spcPct val="80000"/>
              </a:lnSpc>
              <a:buNone/>
            </a:pP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2400" b="1" dirty="0">
                <a:latin typeface="DFKai-SB" panose="03000509000000000000" pitchFamily="49" charset="-120"/>
                <a:ea typeface="DFKai-SB" panose="03000509000000000000" pitchFamily="49" charset="-120"/>
                <a:cs typeface="DFKai-SB" panose="03000509000000000000" pitchFamily="49" charset="-120"/>
              </a:rPr>
              <a:t> </a:t>
            </a: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7"/>
              </a:rPr>
              <a:t>資訊管理研究所</a:t>
            </a:r>
            <a:endParaRPr kumimoji="0" lang="en-US" altLang="zh-TW" sz="2400" b="1" dirty="0">
              <a:solidFill>
                <a:srgbClr val="898989"/>
              </a:solidFill>
              <a:latin typeface="DFKai-SB" panose="03000509000000000000" pitchFamily="49" charset="-120"/>
              <a:ea typeface="DFKai-SB" panose="03000509000000000000" pitchFamily="49" charset="-120"/>
              <a:cs typeface="DFKai-SB" panose="03000509000000000000" pitchFamily="49" charset="-120"/>
            </a:endParaRPr>
          </a:p>
          <a:p>
            <a:pPr algn="ctr" eaLnBrk="1" hangingPunct="1">
              <a:lnSpc>
                <a:spcPct val="80000"/>
              </a:lnSpc>
              <a:spcBef>
                <a:spcPts val="0"/>
              </a:spcBef>
              <a:buFont typeface="Arial" charset="0"/>
              <a:buNone/>
            </a:pPr>
            <a:endParaRPr kumimoji="0" lang="en-US" altLang="zh-TW" sz="900" b="1" dirty="0">
              <a:solidFill>
                <a:srgbClr val="898989"/>
              </a:solidFill>
              <a:cs typeface="Times New Roman" pitchFamily="18" charset="0"/>
              <a:hlinkClick r:id="rId8"/>
            </a:endParaRPr>
          </a:p>
          <a:p>
            <a:pPr algn="ctr" eaLnBrk="1" hangingPunct="1">
              <a:spcBef>
                <a:spcPts val="100"/>
              </a:spcBef>
              <a:buNone/>
            </a:pPr>
            <a:r>
              <a:rPr lang="en-US" sz="1200" dirty="0">
                <a:latin typeface="Arial" panose="020B0604020202020204" pitchFamily="34" charset="0"/>
                <a:cs typeface="Arial" panose="020B0604020202020204" pitchFamily="34" charset="0"/>
                <a:hlinkClick r:id="rId9"/>
              </a:rPr>
              <a:t>https://web.ntpu.edu.tw/~myday</a:t>
            </a:r>
            <a:endParaRPr lang="en-US" sz="1200" dirty="0">
              <a:latin typeface="Arial" panose="020B0604020202020204" pitchFamily="34" charset="0"/>
              <a:cs typeface="Arial" panose="020B0604020202020204" pitchFamily="34" charset="0"/>
            </a:endParaRPr>
          </a:p>
          <a:p>
            <a:pPr algn="ctr" eaLnBrk="1" hangingPunct="1">
              <a:spcBef>
                <a:spcPts val="100"/>
              </a:spcBef>
              <a:buNone/>
            </a:pPr>
            <a:r>
              <a:rPr kumimoji="0" lang="en-US" altLang="zh-TW" sz="1200" b="1" dirty="0">
                <a:solidFill>
                  <a:srgbClr val="898989"/>
                </a:solidFill>
                <a:cs typeface="Times New Roman" pitchFamily="18" charset="0"/>
              </a:rPr>
              <a:t>2020-11-27</a:t>
            </a:r>
            <a:endParaRPr kumimoji="0" lang="zh-TW" altLang="en-US" sz="2500" b="1" dirty="0">
              <a:solidFill>
                <a:srgbClr val="898989"/>
              </a:solidFill>
              <a:ea typeface="標楷體" pitchFamily="65" charset="-120"/>
            </a:endParaRPr>
          </a:p>
        </p:txBody>
      </p:sp>
      <p:pic>
        <p:nvPicPr>
          <p:cNvPr id="14" name="Picture 4" descr="http://mail.tku.edu.tw/myday/images/Myday_Photo.jpg"/>
          <p:cNvPicPr>
            <a:picLocks noChangeAspect="1" noChangeArrowheads="1"/>
          </p:cNvPicPr>
          <p:nvPr/>
        </p:nvPicPr>
        <p:blipFill>
          <a:blip r:embed="rId10">
            <a:extLst>
              <a:ext uri="{28A0092B-C50C-407E-A947-70E740481C1C}">
                <a14:useLocalDpi xmlns:a14="http://schemas.microsoft.com/office/drawing/2010/main" val="0"/>
              </a:ext>
            </a:extLst>
          </a:blip>
          <a:srcRect l="10527" t="1544" r="10527" b="25148"/>
          <a:stretch>
            <a:fillRect/>
          </a:stretch>
        </p:blipFill>
        <p:spPr bwMode="auto">
          <a:xfrm>
            <a:off x="2051050" y="4256311"/>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CBFA1A4-AC60-1C47-BA18-7524ED7AA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75538" y="44624"/>
            <a:ext cx="962066" cy="620688"/>
          </a:xfrm>
          <a:prstGeom prst="rect">
            <a:avLst/>
          </a:prstGeom>
        </p:spPr>
      </p:pic>
      <p:pic>
        <p:nvPicPr>
          <p:cNvPr id="23" name="Picture 22">
            <a:extLst>
              <a:ext uri="{FF2B5EF4-FFF2-40B4-BE49-F238E27FC236}">
                <a16:creationId xmlns:a16="http://schemas.microsoft.com/office/drawing/2014/main" id="{2D2BED8B-FC41-4348-9A46-5D09945BBE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4430" y="718301"/>
            <a:ext cx="964282" cy="235043"/>
          </a:xfrm>
          <a:prstGeom prst="rect">
            <a:avLst/>
          </a:prstGeom>
        </p:spPr>
      </p:pic>
      <p:sp>
        <p:nvSpPr>
          <p:cNvPr id="8" name="標題 1">
            <a:extLst>
              <a:ext uri="{FF2B5EF4-FFF2-40B4-BE49-F238E27FC236}">
                <a16:creationId xmlns:a16="http://schemas.microsoft.com/office/drawing/2014/main" id="{60129211-7EC0-1D4D-B71B-C3899EE69029}"/>
              </a:ext>
            </a:extLst>
          </p:cNvPr>
          <p:cNvSpPr txBox="1">
            <a:spLocks/>
          </p:cNvSpPr>
          <p:nvPr/>
        </p:nvSpPr>
        <p:spPr bwMode="auto">
          <a:xfrm>
            <a:off x="179512" y="1124744"/>
            <a:ext cx="8784976" cy="157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5400" b="1" dirty="0">
                <a:solidFill>
                  <a:schemeClr val="accent6">
                    <a:lumMod val="75000"/>
                  </a:schemeClr>
                </a:solidFill>
                <a:latin typeface="Heiti TC Medium" pitchFamily="2" charset="-128"/>
                <a:ea typeface="Heiti TC Medium" pitchFamily="2" charset="-128"/>
              </a:rPr>
              <a:t>人工智慧任務導向對話系統</a:t>
            </a:r>
            <a:br>
              <a:rPr lang="zh-TW" altLang="en-US" sz="5400" b="1" dirty="0">
                <a:solidFill>
                  <a:schemeClr val="accent6">
                    <a:lumMod val="75000"/>
                  </a:schemeClr>
                </a:solidFill>
                <a:latin typeface="Heiti TC Medium" pitchFamily="2" charset="-128"/>
                <a:ea typeface="Heiti TC Medium" pitchFamily="2" charset="-128"/>
              </a:rPr>
            </a:br>
            <a:r>
              <a:rPr lang="en-US" altLang="zh-TW" sz="4000" b="1" dirty="0">
                <a:solidFill>
                  <a:schemeClr val="accent6">
                    <a:lumMod val="75000"/>
                  </a:schemeClr>
                </a:solidFill>
                <a:ea typeface="標楷體" pitchFamily="65" charset="-120"/>
              </a:rPr>
              <a:t>(AI Task-Oriented Dialogue System)</a:t>
            </a:r>
          </a:p>
        </p:txBody>
      </p:sp>
      <p:pic>
        <p:nvPicPr>
          <p:cNvPr id="9" name="Picture 8">
            <a:extLst>
              <a:ext uri="{FF2B5EF4-FFF2-40B4-BE49-F238E27FC236}">
                <a16:creationId xmlns:a16="http://schemas.microsoft.com/office/drawing/2014/main" id="{49D48353-D925-F443-9DDC-E182DE95B529}"/>
              </a:ext>
            </a:extLst>
          </p:cNvPr>
          <p:cNvPicPr>
            <a:picLocks noChangeAspect="1"/>
          </p:cNvPicPr>
          <p:nvPr/>
        </p:nvPicPr>
        <p:blipFill>
          <a:blip r:embed="rId13"/>
          <a:stretch>
            <a:fillRect/>
          </a:stretch>
        </p:blipFill>
        <p:spPr>
          <a:xfrm>
            <a:off x="8244408" y="6021288"/>
            <a:ext cx="791692" cy="791692"/>
          </a:xfrm>
          <a:prstGeom prst="rect">
            <a:avLst/>
          </a:prstGeom>
        </p:spPr>
      </p:pic>
      <p:sp>
        <p:nvSpPr>
          <p:cNvPr id="12" name="文字方塊 5">
            <a:extLst>
              <a:ext uri="{FF2B5EF4-FFF2-40B4-BE49-F238E27FC236}">
                <a16:creationId xmlns:a16="http://schemas.microsoft.com/office/drawing/2014/main" id="{652ACBB0-8103-564F-89B3-D82C34B56338}"/>
              </a:ext>
            </a:extLst>
          </p:cNvPr>
          <p:cNvSpPr txBox="1">
            <a:spLocks noChangeArrowheads="1"/>
          </p:cNvSpPr>
          <p:nvPr/>
        </p:nvSpPr>
        <p:spPr bwMode="auto">
          <a:xfrm>
            <a:off x="899095" y="2661880"/>
            <a:ext cx="73453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zh-TW" altLang="en-US" sz="2000" dirty="0">
                <a:solidFill>
                  <a:schemeClr val="bg1">
                    <a:lumMod val="50000"/>
                  </a:schemeClr>
                </a:solidFill>
                <a:latin typeface="Heiti TC Medium" pitchFamily="2" charset="-128"/>
                <a:ea typeface="Heiti TC Medium" pitchFamily="2" charset="-128"/>
              </a:rPr>
              <a:t>中國文化大學應用數學系專題演講 </a:t>
            </a:r>
            <a:br>
              <a:rPr kumimoji="0" lang="en-US" altLang="zh-TW" sz="2000" dirty="0">
                <a:solidFill>
                  <a:schemeClr val="accent3">
                    <a:lumMod val="50000"/>
                  </a:schemeClr>
                </a:solidFill>
                <a:latin typeface="Heiti TC Medium" pitchFamily="2" charset="-128"/>
                <a:ea typeface="Heiti TC Medium" pitchFamily="2" charset="-128"/>
              </a:rPr>
            </a:br>
            <a:r>
              <a:rPr kumimoji="0" lang="en-US" altLang="zh-TW" sz="2000" dirty="0">
                <a:solidFill>
                  <a:srgbClr val="7F7F7F"/>
                </a:solidFill>
              </a:rPr>
              <a:t>Host: Prof. Chia-Hui Liu</a:t>
            </a:r>
            <a:br>
              <a:rPr kumimoji="0" lang="en-US" altLang="zh-TW" sz="2000" dirty="0">
                <a:solidFill>
                  <a:srgbClr val="7F7F7F"/>
                </a:solidFill>
              </a:rPr>
            </a:br>
            <a:r>
              <a:rPr kumimoji="0" lang="en-US" altLang="zh-TW" sz="1600" dirty="0">
                <a:solidFill>
                  <a:srgbClr val="7F7F7F"/>
                </a:solidFill>
              </a:rPr>
              <a:t>Department of Applied Mathematics, Chinese Culture University</a:t>
            </a:r>
          </a:p>
          <a:p>
            <a:pPr algn="ctr" eaLnBrk="1" hangingPunct="1">
              <a:spcBef>
                <a:spcPct val="0"/>
              </a:spcBef>
              <a:buFontTx/>
              <a:buNone/>
            </a:pPr>
            <a:r>
              <a:rPr kumimoji="0" lang="en-US" altLang="zh-TW" sz="1400" dirty="0">
                <a:solidFill>
                  <a:srgbClr val="7F7F7F"/>
                </a:solidFill>
              </a:rPr>
              <a:t>Time: 13:10-15:00, Nov 27, 2020 (Friday)</a:t>
            </a:r>
          </a:p>
          <a:p>
            <a:pPr algn="ctr" eaLnBrk="1" hangingPunct="1">
              <a:spcBef>
                <a:spcPct val="0"/>
              </a:spcBef>
              <a:buFontTx/>
              <a:buNone/>
            </a:pPr>
            <a:r>
              <a:rPr kumimoji="0" lang="en-US" altLang="zh-TW" sz="1400" dirty="0">
                <a:solidFill>
                  <a:srgbClr val="7F7F7F"/>
                </a:solidFill>
              </a:rPr>
              <a:t>Place: </a:t>
            </a:r>
            <a:r>
              <a:rPr kumimoji="0" lang="zh-TW" altLang="en-US" sz="1400" dirty="0">
                <a:solidFill>
                  <a:srgbClr val="7F7F7F"/>
                </a:solidFill>
                <a:latin typeface="Heiti TC Medium" pitchFamily="2" charset="-128"/>
                <a:ea typeface="Heiti TC Medium" pitchFamily="2" charset="-128"/>
              </a:rPr>
              <a:t>理學院會議室 </a:t>
            </a:r>
            <a:r>
              <a:rPr kumimoji="0" lang="en-US" altLang="zh-TW" sz="1400" dirty="0">
                <a:solidFill>
                  <a:srgbClr val="7F7F7F"/>
                </a:solidFill>
                <a:latin typeface="Heiti TC Medium" pitchFamily="2" charset="-128"/>
                <a:ea typeface="Heiti TC Medium" pitchFamily="2" charset="-128"/>
              </a:rPr>
              <a:t>(</a:t>
            </a:r>
            <a:r>
              <a:rPr kumimoji="0" lang="zh-TW" altLang="en-US" sz="1400" dirty="0">
                <a:solidFill>
                  <a:srgbClr val="7F7F7F"/>
                </a:solidFill>
                <a:latin typeface="Heiti TC Medium" pitchFamily="2" charset="-128"/>
                <a:ea typeface="Heiti TC Medium" pitchFamily="2" charset="-128"/>
              </a:rPr>
              <a:t>大義館</a:t>
            </a:r>
            <a:r>
              <a:rPr kumimoji="0" lang="en-US" altLang="zh-TW" sz="1400" dirty="0">
                <a:solidFill>
                  <a:srgbClr val="7F7F7F"/>
                </a:solidFill>
                <a:latin typeface="Heiti TC Medium" pitchFamily="2" charset="-128"/>
                <a:ea typeface="Heiti TC Medium" pitchFamily="2" charset="-128"/>
              </a:rPr>
              <a:t>610), CCU</a:t>
            </a:r>
          </a:p>
          <a:p>
            <a:pPr algn="ctr" eaLnBrk="1" hangingPunct="1">
              <a:spcBef>
                <a:spcPct val="0"/>
              </a:spcBef>
              <a:buFontTx/>
              <a:buNone/>
            </a:pPr>
            <a:r>
              <a:rPr kumimoji="0" lang="en-US" altLang="zh-TW" sz="1200" dirty="0">
                <a:solidFill>
                  <a:srgbClr val="7F7F7F"/>
                </a:solidFill>
              </a:rPr>
              <a:t>Address: 55, Hwa-Kang Rd., Yang-Ming-Shan, Taipei, Taiwan</a:t>
            </a:r>
          </a:p>
        </p:txBody>
      </p:sp>
      <p:pic>
        <p:nvPicPr>
          <p:cNvPr id="3" name="Picture 2">
            <a:extLst>
              <a:ext uri="{FF2B5EF4-FFF2-40B4-BE49-F238E27FC236}">
                <a16:creationId xmlns:a16="http://schemas.microsoft.com/office/drawing/2014/main" id="{EC7D40BF-938F-ED4C-8DAC-EE7F4DCFA88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178" y="44812"/>
            <a:ext cx="769943" cy="908532"/>
          </a:xfrm>
          <a:prstGeom prst="rect">
            <a:avLst/>
          </a:prstGeom>
        </p:spPr>
      </p:pic>
    </p:spTree>
    <p:extLst>
      <p:ext uri="{BB962C8B-B14F-4D97-AF65-F5344CB8AC3E}">
        <p14:creationId xmlns:p14="http://schemas.microsoft.com/office/powerpoint/2010/main" val="2192504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72" y="260648"/>
            <a:ext cx="8229600" cy="6217800"/>
          </a:xfrm>
        </p:spPr>
        <p:txBody>
          <a:bodyPr/>
          <a:lstStyle/>
          <a:p>
            <a:r>
              <a:rPr lang="en-US" sz="7200" b="1" dirty="0">
                <a:solidFill>
                  <a:srgbClr val="C00000"/>
                </a:solidFill>
              </a:rPr>
              <a:t>Definition </a:t>
            </a:r>
            <a:br>
              <a:rPr lang="en-US" sz="7200" b="1" dirty="0">
                <a:solidFill>
                  <a:srgbClr val="C00000"/>
                </a:solidFill>
              </a:rPr>
            </a:br>
            <a:r>
              <a:rPr lang="en-US" sz="7200" b="1" dirty="0">
                <a:solidFill>
                  <a:srgbClr val="C00000"/>
                </a:solidFill>
              </a:rPr>
              <a:t>of </a:t>
            </a:r>
            <a:br>
              <a:rPr lang="en-US" sz="7200" b="1" dirty="0">
                <a:solidFill>
                  <a:srgbClr val="C00000"/>
                </a:solidFill>
              </a:rPr>
            </a:br>
            <a:r>
              <a:rPr lang="en-US" sz="7200" b="1" dirty="0">
                <a:solidFill>
                  <a:srgbClr val="C00000"/>
                </a:solidFill>
              </a:rPr>
              <a:t>Artificial Intelligence (A.I.)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a:t>
            </a:fld>
            <a:endParaRPr lang="zh-TW" altLang="en-US"/>
          </a:p>
        </p:txBody>
      </p:sp>
    </p:spTree>
    <p:extLst>
      <p:ext uri="{BB962C8B-B14F-4D97-AF65-F5344CB8AC3E}">
        <p14:creationId xmlns:p14="http://schemas.microsoft.com/office/powerpoint/2010/main" val="13411593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4"/>
          <p:cNvSpPr>
            <a:spLocks noGrp="1"/>
          </p:cNvSpPr>
          <p:nvPr>
            <p:ph type="sldNum" sz="quarter" idx="12"/>
          </p:nvPr>
        </p:nvSpPr>
        <p:spPr bwMode="auto">
          <a:xfrm>
            <a:off x="6975475"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100</a:t>
            </a:fld>
            <a:endParaRPr lang="zh-TW" altLang="en-US" sz="1200">
              <a:solidFill>
                <a:srgbClr val="898989"/>
              </a:solidFill>
            </a:endParaRPr>
          </a:p>
        </p:txBody>
      </p:sp>
      <p:sp>
        <p:nvSpPr>
          <p:cNvPr id="13" name="副標題 2"/>
          <p:cNvSpPr txBox="1">
            <a:spLocks/>
          </p:cNvSpPr>
          <p:nvPr/>
        </p:nvSpPr>
        <p:spPr bwMode="auto">
          <a:xfrm>
            <a:off x="468313" y="4221163"/>
            <a:ext cx="82073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cs typeface="Calibri" panose="020F0502020204030204" pitchFamily="34" charset="0"/>
                <a:hlinkClick r:id="rId3"/>
              </a:rPr>
              <a:t>Min-</a:t>
            </a:r>
            <a:r>
              <a:rPr kumimoji="0" lang="en-US" altLang="zh-TW" sz="2400" b="1" dirty="0" err="1">
                <a:solidFill>
                  <a:srgbClr val="898989"/>
                </a:solidFill>
                <a:cs typeface="Calibri" panose="020F0502020204030204" pitchFamily="34" charset="0"/>
                <a:hlinkClick r:id="rId3"/>
              </a:rPr>
              <a:t>Yuh</a:t>
            </a:r>
            <a:r>
              <a:rPr kumimoji="0" lang="en-US" altLang="zh-TW" sz="2400" b="1" dirty="0">
                <a:solidFill>
                  <a:srgbClr val="898989"/>
                </a:solidFill>
                <a:cs typeface="Calibri" panose="020F0502020204030204" pitchFamily="34" charset="0"/>
                <a:hlinkClick r:id="rId3"/>
              </a:rPr>
              <a:t> Day</a:t>
            </a:r>
            <a:endParaRPr kumimoji="0" lang="en-US" altLang="zh-TW" sz="2400" b="1" dirty="0">
              <a:solidFill>
                <a:srgbClr val="898989"/>
              </a:solidFill>
              <a:cs typeface="Calibri" panose="020F0502020204030204" pitchFamily="34"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4"/>
              </a:rPr>
              <a:t>戴敏育</a:t>
            </a:r>
            <a:endParaRPr kumimoji="0" lang="en-US" altLang="zh-TW" sz="2400" b="1" dirty="0">
              <a:latin typeface="標楷體" pitchFamily="65" charset="-120"/>
              <a:cs typeface="Times New Roman" pitchFamily="18" charset="0"/>
            </a:endParaRPr>
          </a:p>
          <a:p>
            <a:pPr algn="ctr" eaLnBrk="1" hangingPunct="1">
              <a:lnSpc>
                <a:spcPct val="80000"/>
              </a:lnSpc>
              <a:buNone/>
            </a:pPr>
            <a:r>
              <a:rPr kumimoji="0" lang="en-US" altLang="zh-TW" sz="2400" b="1" dirty="0">
                <a:solidFill>
                  <a:schemeClr val="tx2"/>
                </a:solidFill>
                <a:cs typeface="Calibri" panose="020F0502020204030204" pitchFamily="34" charset="0"/>
              </a:rPr>
              <a:t>Associate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副教授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None/>
            </a:pPr>
            <a:r>
              <a:rPr lang="en-US" sz="2000" b="1" dirty="0">
                <a:latin typeface="Times New Roman" panose="02020603050405020304" pitchFamily="18" charset="0"/>
                <a:cs typeface="Times New Roman" panose="02020603050405020304" pitchFamily="18" charset="0"/>
                <a:hlinkClick r:id="rId5"/>
              </a:rPr>
              <a:t>Institute of Information Management</a:t>
            </a:r>
            <a:r>
              <a:rPr lang="en-US"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hlinkClick r:id="rId6"/>
              </a:rPr>
              <a:t>National Taipei University</a:t>
            </a:r>
            <a:endParaRPr kumimoji="0" lang="en-US" altLang="zh-TW" sz="2000" b="1" dirty="0">
              <a:solidFill>
                <a:srgbClr val="898989"/>
              </a:solidFill>
              <a:latin typeface="Times New Roman" panose="02020603050405020304" pitchFamily="18" charset="0"/>
              <a:cs typeface="Times New Roman" pitchFamily="18" charset="0"/>
            </a:endParaRPr>
          </a:p>
          <a:p>
            <a:pPr algn="ctr" eaLnBrk="1" hangingPunct="1">
              <a:lnSpc>
                <a:spcPct val="80000"/>
              </a:lnSpc>
              <a:buNone/>
            </a:pP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2400" b="1" dirty="0">
                <a:latin typeface="DFKai-SB" panose="03000509000000000000" pitchFamily="49" charset="-120"/>
                <a:ea typeface="DFKai-SB" panose="03000509000000000000" pitchFamily="49" charset="-120"/>
                <a:cs typeface="DFKai-SB" panose="03000509000000000000" pitchFamily="49" charset="-120"/>
              </a:rPr>
              <a:t> </a:t>
            </a: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7"/>
              </a:rPr>
              <a:t>資訊管理研究所</a:t>
            </a:r>
            <a:endParaRPr kumimoji="0" lang="en-US" altLang="zh-TW" sz="2400" b="1" dirty="0">
              <a:solidFill>
                <a:srgbClr val="898989"/>
              </a:solidFill>
              <a:latin typeface="DFKai-SB" panose="03000509000000000000" pitchFamily="49" charset="-120"/>
              <a:ea typeface="DFKai-SB" panose="03000509000000000000" pitchFamily="49" charset="-120"/>
              <a:cs typeface="DFKai-SB" panose="03000509000000000000" pitchFamily="49" charset="-120"/>
            </a:endParaRPr>
          </a:p>
          <a:p>
            <a:pPr algn="ctr" eaLnBrk="1" hangingPunct="1">
              <a:lnSpc>
                <a:spcPct val="80000"/>
              </a:lnSpc>
              <a:spcBef>
                <a:spcPts val="0"/>
              </a:spcBef>
              <a:buFont typeface="Arial" charset="0"/>
              <a:buNone/>
            </a:pPr>
            <a:endParaRPr kumimoji="0" lang="en-US" altLang="zh-TW" sz="900" b="1" dirty="0">
              <a:solidFill>
                <a:srgbClr val="898989"/>
              </a:solidFill>
              <a:cs typeface="Times New Roman" pitchFamily="18" charset="0"/>
              <a:hlinkClick r:id="rId8"/>
            </a:endParaRPr>
          </a:p>
          <a:p>
            <a:pPr algn="ctr" eaLnBrk="1" hangingPunct="1">
              <a:spcBef>
                <a:spcPts val="100"/>
              </a:spcBef>
              <a:buNone/>
            </a:pPr>
            <a:r>
              <a:rPr lang="en-US" sz="1200" dirty="0">
                <a:latin typeface="Arial" panose="020B0604020202020204" pitchFamily="34" charset="0"/>
                <a:cs typeface="Arial" panose="020B0604020202020204" pitchFamily="34" charset="0"/>
                <a:hlinkClick r:id="rId9"/>
              </a:rPr>
              <a:t>https://web.ntpu.edu.tw/~myday</a:t>
            </a:r>
            <a:endParaRPr lang="en-US" sz="1200" dirty="0">
              <a:latin typeface="Arial" panose="020B0604020202020204" pitchFamily="34" charset="0"/>
              <a:cs typeface="Arial" panose="020B0604020202020204" pitchFamily="34" charset="0"/>
            </a:endParaRPr>
          </a:p>
          <a:p>
            <a:pPr algn="ctr" eaLnBrk="1" hangingPunct="1">
              <a:spcBef>
                <a:spcPts val="100"/>
              </a:spcBef>
              <a:buNone/>
            </a:pPr>
            <a:r>
              <a:rPr kumimoji="0" lang="en-US" altLang="zh-TW" sz="1200" b="1" dirty="0">
                <a:solidFill>
                  <a:srgbClr val="898989"/>
                </a:solidFill>
                <a:cs typeface="Times New Roman" pitchFamily="18" charset="0"/>
              </a:rPr>
              <a:t>2020-11-27</a:t>
            </a:r>
            <a:endParaRPr kumimoji="0" lang="zh-TW" altLang="en-US" sz="2500" b="1" dirty="0">
              <a:solidFill>
                <a:srgbClr val="898989"/>
              </a:solidFill>
              <a:ea typeface="標楷體" pitchFamily="65" charset="-120"/>
            </a:endParaRPr>
          </a:p>
        </p:txBody>
      </p:sp>
      <p:pic>
        <p:nvPicPr>
          <p:cNvPr id="14" name="Picture 4" descr="http://mail.tku.edu.tw/myday/images/Myday_Photo.jpg"/>
          <p:cNvPicPr>
            <a:picLocks noChangeAspect="1" noChangeArrowheads="1"/>
          </p:cNvPicPr>
          <p:nvPr/>
        </p:nvPicPr>
        <p:blipFill>
          <a:blip r:embed="rId10">
            <a:extLst>
              <a:ext uri="{28A0092B-C50C-407E-A947-70E740481C1C}">
                <a14:useLocalDpi xmlns:a14="http://schemas.microsoft.com/office/drawing/2010/main" val="0"/>
              </a:ext>
            </a:extLst>
          </a:blip>
          <a:srcRect l="10527" t="1544" r="10527" b="25148"/>
          <a:stretch>
            <a:fillRect/>
          </a:stretch>
        </p:blipFill>
        <p:spPr bwMode="auto">
          <a:xfrm>
            <a:off x="2051050" y="4256311"/>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CBFA1A4-AC60-1C47-BA18-7524ED7AA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75538" y="44624"/>
            <a:ext cx="962066" cy="620688"/>
          </a:xfrm>
          <a:prstGeom prst="rect">
            <a:avLst/>
          </a:prstGeom>
        </p:spPr>
      </p:pic>
      <p:pic>
        <p:nvPicPr>
          <p:cNvPr id="23" name="Picture 22">
            <a:extLst>
              <a:ext uri="{FF2B5EF4-FFF2-40B4-BE49-F238E27FC236}">
                <a16:creationId xmlns:a16="http://schemas.microsoft.com/office/drawing/2014/main" id="{2D2BED8B-FC41-4348-9A46-5D09945BBE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4430" y="718301"/>
            <a:ext cx="964282" cy="235043"/>
          </a:xfrm>
          <a:prstGeom prst="rect">
            <a:avLst/>
          </a:prstGeom>
        </p:spPr>
      </p:pic>
      <p:sp>
        <p:nvSpPr>
          <p:cNvPr id="8" name="標題 1">
            <a:extLst>
              <a:ext uri="{FF2B5EF4-FFF2-40B4-BE49-F238E27FC236}">
                <a16:creationId xmlns:a16="http://schemas.microsoft.com/office/drawing/2014/main" id="{60129211-7EC0-1D4D-B71B-C3899EE69029}"/>
              </a:ext>
            </a:extLst>
          </p:cNvPr>
          <p:cNvSpPr txBox="1">
            <a:spLocks/>
          </p:cNvSpPr>
          <p:nvPr/>
        </p:nvSpPr>
        <p:spPr bwMode="auto">
          <a:xfrm>
            <a:off x="179512" y="1124744"/>
            <a:ext cx="8784976" cy="157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5400" b="1" dirty="0">
                <a:solidFill>
                  <a:schemeClr val="accent6">
                    <a:lumMod val="75000"/>
                  </a:schemeClr>
                </a:solidFill>
                <a:latin typeface="Heiti TC Medium" pitchFamily="2" charset="-128"/>
                <a:ea typeface="Heiti TC Medium" pitchFamily="2" charset="-128"/>
              </a:rPr>
              <a:t>人工智慧任務導向對話系統</a:t>
            </a:r>
            <a:br>
              <a:rPr lang="zh-TW" altLang="en-US" sz="5400" b="1" dirty="0">
                <a:solidFill>
                  <a:schemeClr val="accent6">
                    <a:lumMod val="75000"/>
                  </a:schemeClr>
                </a:solidFill>
                <a:latin typeface="Heiti TC Medium" pitchFamily="2" charset="-128"/>
                <a:ea typeface="Heiti TC Medium" pitchFamily="2" charset="-128"/>
              </a:rPr>
            </a:br>
            <a:r>
              <a:rPr lang="en-US" altLang="zh-TW" sz="4000" b="1" dirty="0">
                <a:solidFill>
                  <a:schemeClr val="accent6">
                    <a:lumMod val="75000"/>
                  </a:schemeClr>
                </a:solidFill>
                <a:ea typeface="標楷體" pitchFamily="65" charset="-120"/>
              </a:rPr>
              <a:t>(AI Task-Oriented Dialogue System)</a:t>
            </a:r>
          </a:p>
        </p:txBody>
      </p:sp>
      <p:pic>
        <p:nvPicPr>
          <p:cNvPr id="9" name="Picture 8">
            <a:extLst>
              <a:ext uri="{FF2B5EF4-FFF2-40B4-BE49-F238E27FC236}">
                <a16:creationId xmlns:a16="http://schemas.microsoft.com/office/drawing/2014/main" id="{49D48353-D925-F443-9DDC-E182DE95B529}"/>
              </a:ext>
            </a:extLst>
          </p:cNvPr>
          <p:cNvPicPr>
            <a:picLocks noChangeAspect="1"/>
          </p:cNvPicPr>
          <p:nvPr/>
        </p:nvPicPr>
        <p:blipFill>
          <a:blip r:embed="rId13"/>
          <a:stretch>
            <a:fillRect/>
          </a:stretch>
        </p:blipFill>
        <p:spPr>
          <a:xfrm>
            <a:off x="8244408" y="6021288"/>
            <a:ext cx="791692" cy="791692"/>
          </a:xfrm>
          <a:prstGeom prst="rect">
            <a:avLst/>
          </a:prstGeom>
        </p:spPr>
      </p:pic>
      <p:sp>
        <p:nvSpPr>
          <p:cNvPr id="12" name="文字方塊 5">
            <a:extLst>
              <a:ext uri="{FF2B5EF4-FFF2-40B4-BE49-F238E27FC236}">
                <a16:creationId xmlns:a16="http://schemas.microsoft.com/office/drawing/2014/main" id="{652ACBB0-8103-564F-89B3-D82C34B56338}"/>
              </a:ext>
            </a:extLst>
          </p:cNvPr>
          <p:cNvSpPr txBox="1">
            <a:spLocks noChangeArrowheads="1"/>
          </p:cNvSpPr>
          <p:nvPr/>
        </p:nvSpPr>
        <p:spPr bwMode="auto">
          <a:xfrm>
            <a:off x="899095" y="2661880"/>
            <a:ext cx="73453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zh-TW" altLang="en-US" sz="2000" dirty="0">
                <a:solidFill>
                  <a:schemeClr val="bg1">
                    <a:lumMod val="50000"/>
                  </a:schemeClr>
                </a:solidFill>
                <a:latin typeface="Heiti TC Medium" pitchFamily="2" charset="-128"/>
                <a:ea typeface="Heiti TC Medium" pitchFamily="2" charset="-128"/>
              </a:rPr>
              <a:t>中國文化大學應用數學系專題演講 </a:t>
            </a:r>
            <a:br>
              <a:rPr kumimoji="0" lang="en-US" altLang="zh-TW" sz="2000" dirty="0">
                <a:solidFill>
                  <a:schemeClr val="accent3">
                    <a:lumMod val="50000"/>
                  </a:schemeClr>
                </a:solidFill>
                <a:latin typeface="Heiti TC Medium" pitchFamily="2" charset="-128"/>
                <a:ea typeface="Heiti TC Medium" pitchFamily="2" charset="-128"/>
              </a:rPr>
            </a:br>
            <a:r>
              <a:rPr kumimoji="0" lang="en-US" altLang="zh-TW" sz="2000" dirty="0">
                <a:solidFill>
                  <a:srgbClr val="7F7F7F"/>
                </a:solidFill>
              </a:rPr>
              <a:t>Host: Prof. Chia-Hui Liu</a:t>
            </a:r>
            <a:br>
              <a:rPr kumimoji="0" lang="en-US" altLang="zh-TW" sz="2000" dirty="0">
                <a:solidFill>
                  <a:srgbClr val="7F7F7F"/>
                </a:solidFill>
              </a:rPr>
            </a:br>
            <a:r>
              <a:rPr kumimoji="0" lang="en-US" altLang="zh-TW" sz="1600" dirty="0">
                <a:solidFill>
                  <a:srgbClr val="7F7F7F"/>
                </a:solidFill>
              </a:rPr>
              <a:t>Department of Applied Mathematics, Chinese Culture University</a:t>
            </a:r>
          </a:p>
          <a:p>
            <a:pPr algn="ctr" eaLnBrk="1" hangingPunct="1">
              <a:spcBef>
                <a:spcPct val="0"/>
              </a:spcBef>
              <a:buFontTx/>
              <a:buNone/>
            </a:pPr>
            <a:r>
              <a:rPr kumimoji="0" lang="en-US" altLang="zh-TW" sz="1400" dirty="0">
                <a:solidFill>
                  <a:srgbClr val="7F7F7F"/>
                </a:solidFill>
              </a:rPr>
              <a:t>Time: 13:10-15:00, Nov 27, 2020 (Friday)</a:t>
            </a:r>
          </a:p>
          <a:p>
            <a:pPr algn="ctr" eaLnBrk="1" hangingPunct="1">
              <a:spcBef>
                <a:spcPct val="0"/>
              </a:spcBef>
              <a:buFontTx/>
              <a:buNone/>
            </a:pPr>
            <a:r>
              <a:rPr kumimoji="0" lang="en-US" altLang="zh-TW" sz="1400" dirty="0">
                <a:solidFill>
                  <a:srgbClr val="7F7F7F"/>
                </a:solidFill>
              </a:rPr>
              <a:t>Place: </a:t>
            </a:r>
            <a:r>
              <a:rPr kumimoji="0" lang="zh-TW" altLang="en-US" sz="1400" dirty="0">
                <a:solidFill>
                  <a:srgbClr val="7F7F7F"/>
                </a:solidFill>
                <a:latin typeface="Heiti TC Medium" pitchFamily="2" charset="-128"/>
                <a:ea typeface="Heiti TC Medium" pitchFamily="2" charset="-128"/>
              </a:rPr>
              <a:t>理學院會議室 </a:t>
            </a:r>
            <a:r>
              <a:rPr kumimoji="0" lang="en-US" altLang="zh-TW" sz="1400" dirty="0">
                <a:solidFill>
                  <a:srgbClr val="7F7F7F"/>
                </a:solidFill>
                <a:latin typeface="Heiti TC Medium" pitchFamily="2" charset="-128"/>
                <a:ea typeface="Heiti TC Medium" pitchFamily="2" charset="-128"/>
              </a:rPr>
              <a:t>(</a:t>
            </a:r>
            <a:r>
              <a:rPr kumimoji="0" lang="zh-TW" altLang="en-US" sz="1400" dirty="0">
                <a:solidFill>
                  <a:srgbClr val="7F7F7F"/>
                </a:solidFill>
                <a:latin typeface="Heiti TC Medium" pitchFamily="2" charset="-128"/>
                <a:ea typeface="Heiti TC Medium" pitchFamily="2" charset="-128"/>
              </a:rPr>
              <a:t>大義館</a:t>
            </a:r>
            <a:r>
              <a:rPr kumimoji="0" lang="en-US" altLang="zh-TW" sz="1400" dirty="0">
                <a:solidFill>
                  <a:srgbClr val="7F7F7F"/>
                </a:solidFill>
                <a:latin typeface="Heiti TC Medium" pitchFamily="2" charset="-128"/>
                <a:ea typeface="Heiti TC Medium" pitchFamily="2" charset="-128"/>
              </a:rPr>
              <a:t>610), CCU</a:t>
            </a:r>
          </a:p>
          <a:p>
            <a:pPr algn="ctr" eaLnBrk="1" hangingPunct="1">
              <a:spcBef>
                <a:spcPct val="0"/>
              </a:spcBef>
              <a:buFontTx/>
              <a:buNone/>
            </a:pPr>
            <a:r>
              <a:rPr kumimoji="0" lang="en-US" altLang="zh-TW" sz="1200" dirty="0">
                <a:solidFill>
                  <a:srgbClr val="7F7F7F"/>
                </a:solidFill>
              </a:rPr>
              <a:t>Address: 55, Hwa-Kang Rd., Yang-Ming-Shan, Taipei, Taiwan</a:t>
            </a:r>
          </a:p>
        </p:txBody>
      </p:sp>
      <p:pic>
        <p:nvPicPr>
          <p:cNvPr id="3" name="Picture 2">
            <a:extLst>
              <a:ext uri="{FF2B5EF4-FFF2-40B4-BE49-F238E27FC236}">
                <a16:creationId xmlns:a16="http://schemas.microsoft.com/office/drawing/2014/main" id="{EC7D40BF-938F-ED4C-8DAC-EE7F4DCFA88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178" y="44812"/>
            <a:ext cx="769943" cy="908532"/>
          </a:xfrm>
          <a:prstGeom prst="rect">
            <a:avLst/>
          </a:prstGeom>
        </p:spPr>
      </p:pic>
      <p:sp>
        <p:nvSpPr>
          <p:cNvPr id="15" name="Title 1">
            <a:extLst>
              <a:ext uri="{FF2B5EF4-FFF2-40B4-BE49-F238E27FC236}">
                <a16:creationId xmlns:a16="http://schemas.microsoft.com/office/drawing/2014/main" id="{C93EC8D2-D547-8A42-B54A-4136FAA5DE7A}"/>
              </a:ext>
            </a:extLst>
          </p:cNvPr>
          <p:cNvSpPr txBox="1">
            <a:spLocks/>
          </p:cNvSpPr>
          <p:nvPr/>
        </p:nvSpPr>
        <p:spPr bwMode="auto">
          <a:xfrm>
            <a:off x="2915567" y="44624"/>
            <a:ext cx="3312368" cy="8716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1" lang="en-US" altLang="en-US" sz="7200" dirty="0">
                <a:solidFill>
                  <a:srgbClr val="FF0000"/>
                </a:solidFill>
                <a:latin typeface="Calibri" charset="0"/>
                <a:ea typeface="Calibri" charset="0"/>
                <a:cs typeface="Calibri" charset="0"/>
              </a:rPr>
              <a:t>Q &amp; A</a:t>
            </a:r>
          </a:p>
        </p:txBody>
      </p:sp>
    </p:spTree>
    <p:extLst>
      <p:ext uri="{BB962C8B-B14F-4D97-AF65-F5344CB8AC3E}">
        <p14:creationId xmlns:p14="http://schemas.microsoft.com/office/powerpoint/2010/main" val="4085717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72" y="260648"/>
            <a:ext cx="8229600" cy="6217800"/>
          </a:xfrm>
        </p:spPr>
        <p:txBody>
          <a:bodyPr>
            <a:normAutofit fontScale="90000"/>
          </a:bodyPr>
          <a:lstStyle/>
          <a:p>
            <a:r>
              <a:rPr lang="en-US" sz="6000" b="1" dirty="0">
                <a:solidFill>
                  <a:srgbClr val="FF0000"/>
                </a:solidFill>
              </a:rPr>
              <a:t>Artificial Intelligence </a:t>
            </a:r>
            <a:br>
              <a:rPr lang="en-US" sz="6000" b="1" dirty="0"/>
            </a:br>
            <a:br>
              <a:rPr lang="en-US" b="1" dirty="0"/>
            </a:br>
            <a:r>
              <a:rPr lang="en-US" b="1" dirty="0"/>
              <a:t>“… </a:t>
            </a:r>
            <a:r>
              <a:rPr lang="en-US" b="1" dirty="0">
                <a:solidFill>
                  <a:srgbClr val="FF0000"/>
                </a:solidFill>
              </a:rPr>
              <a:t>the </a:t>
            </a:r>
            <a:r>
              <a:rPr lang="en-US" sz="6000" b="1" dirty="0">
                <a:solidFill>
                  <a:srgbClr val="FF0000"/>
                </a:solidFill>
              </a:rPr>
              <a:t>science</a:t>
            </a:r>
            <a:r>
              <a:rPr lang="en-US" b="1" dirty="0">
                <a:solidFill>
                  <a:srgbClr val="FF0000"/>
                </a:solidFill>
              </a:rPr>
              <a:t> and </a:t>
            </a:r>
            <a:br>
              <a:rPr lang="en-US" b="1" dirty="0">
                <a:solidFill>
                  <a:srgbClr val="FF0000"/>
                </a:solidFill>
              </a:rPr>
            </a:br>
            <a:r>
              <a:rPr lang="en-US" sz="6000" b="1" dirty="0">
                <a:solidFill>
                  <a:srgbClr val="FF0000"/>
                </a:solidFill>
              </a:rPr>
              <a:t>engineering</a:t>
            </a:r>
            <a:r>
              <a:rPr lang="en-US" b="1" dirty="0">
                <a:solidFill>
                  <a:srgbClr val="FF0000"/>
                </a:solidFill>
              </a:rPr>
              <a:t> </a:t>
            </a:r>
            <a:br>
              <a:rPr lang="en-US" b="1" dirty="0">
                <a:solidFill>
                  <a:srgbClr val="FF0000"/>
                </a:solidFill>
              </a:rPr>
            </a:br>
            <a:r>
              <a:rPr lang="en-US" b="1" dirty="0">
                <a:solidFill>
                  <a:srgbClr val="FF0000"/>
                </a:solidFill>
              </a:rPr>
              <a:t>of </a:t>
            </a:r>
            <a:br>
              <a:rPr lang="en-US" b="1" dirty="0">
                <a:solidFill>
                  <a:srgbClr val="FF0000"/>
                </a:solidFill>
              </a:rPr>
            </a:br>
            <a:r>
              <a:rPr lang="en-US" b="1" dirty="0">
                <a:solidFill>
                  <a:srgbClr val="FF0000"/>
                </a:solidFill>
              </a:rPr>
              <a:t>making </a:t>
            </a:r>
            <a:br>
              <a:rPr lang="en-US" b="1" dirty="0">
                <a:solidFill>
                  <a:srgbClr val="FF0000"/>
                </a:solidFill>
              </a:rPr>
            </a:br>
            <a:r>
              <a:rPr lang="en-US" sz="6000" b="1" dirty="0">
                <a:solidFill>
                  <a:srgbClr val="FF0000"/>
                </a:solidFill>
              </a:rPr>
              <a:t>intelligent</a:t>
            </a:r>
            <a:r>
              <a:rPr lang="en-US" b="1" dirty="0">
                <a:solidFill>
                  <a:srgbClr val="FF0000"/>
                </a:solidFill>
              </a:rPr>
              <a:t> </a:t>
            </a:r>
            <a:r>
              <a:rPr lang="en-US" sz="6000" b="1" dirty="0">
                <a:solidFill>
                  <a:srgbClr val="FF0000"/>
                </a:solidFill>
              </a:rPr>
              <a:t>machines</a:t>
            </a:r>
            <a:r>
              <a:rPr lang="en-US" b="1" dirty="0"/>
              <a:t>” </a:t>
            </a:r>
            <a:br>
              <a:rPr lang="en-US" b="1" dirty="0"/>
            </a:br>
            <a:r>
              <a:rPr lang="en-US" sz="3600" b="1" dirty="0"/>
              <a:t>(John McCarthy, 1955)</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a:t>
            </a:fld>
            <a:endParaRPr lang="zh-TW" altLang="en-US"/>
          </a:p>
        </p:txBody>
      </p:sp>
      <p:sp>
        <p:nvSpPr>
          <p:cNvPr id="5" name="Rectangle 4"/>
          <p:cNvSpPr/>
          <p:nvPr/>
        </p:nvSpPr>
        <p:spPr>
          <a:xfrm>
            <a:off x="611560" y="6597352"/>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77264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lstStyle/>
          <a:p>
            <a:r>
              <a:rPr lang="en-US" sz="7200" b="1" dirty="0">
                <a:solidFill>
                  <a:srgbClr val="FF0000"/>
                </a:solidFill>
              </a:rPr>
              <a:t>Artificial Intelligence </a:t>
            </a:r>
            <a:br>
              <a:rPr lang="en-US" sz="7200" b="1" dirty="0"/>
            </a:br>
            <a:r>
              <a:rPr lang="en-US" b="1" dirty="0"/>
              <a:t> </a:t>
            </a:r>
            <a:br>
              <a:rPr lang="en-US" sz="7200" b="1" dirty="0"/>
            </a:br>
            <a:r>
              <a:rPr lang="en-US" sz="7200" b="1" dirty="0"/>
              <a:t>“… </a:t>
            </a:r>
            <a:r>
              <a:rPr lang="en-US" sz="7200" b="1" dirty="0">
                <a:solidFill>
                  <a:srgbClr val="FF0000"/>
                </a:solidFill>
              </a:rPr>
              <a:t>technology that </a:t>
            </a:r>
            <a:br>
              <a:rPr lang="en-US" sz="7200" b="1" dirty="0">
                <a:solidFill>
                  <a:srgbClr val="FF0000"/>
                </a:solidFill>
              </a:rPr>
            </a:br>
            <a:r>
              <a:rPr lang="en-US" sz="7200" b="1" dirty="0">
                <a:solidFill>
                  <a:srgbClr val="FF0000"/>
                </a:solidFill>
              </a:rPr>
              <a:t>thinks and acts </a:t>
            </a:r>
            <a:br>
              <a:rPr lang="en-US" sz="7200" b="1" dirty="0">
                <a:solidFill>
                  <a:srgbClr val="FF0000"/>
                </a:solidFill>
              </a:rPr>
            </a:br>
            <a:r>
              <a:rPr lang="en-US" sz="7200" b="1" dirty="0">
                <a:solidFill>
                  <a:srgbClr val="FF0000"/>
                </a:solidFill>
              </a:rPr>
              <a:t>like humans</a:t>
            </a:r>
            <a:r>
              <a:rPr lang="en-US" sz="7200" b="1"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12</a:t>
            </a:fld>
            <a:endParaRPr lang="zh-TW" altLang="en-US"/>
          </a:p>
        </p:txBody>
      </p:sp>
      <p:sp>
        <p:nvSpPr>
          <p:cNvPr id="5" name="Rectangle 4"/>
          <p:cNvSpPr/>
          <p:nvPr/>
        </p:nvSpPr>
        <p:spPr>
          <a:xfrm>
            <a:off x="611560" y="6597352"/>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118430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normAutofit fontScale="90000"/>
          </a:bodyPr>
          <a:lstStyle/>
          <a:p>
            <a:r>
              <a:rPr lang="en-US" sz="7200" b="1" dirty="0">
                <a:solidFill>
                  <a:srgbClr val="FF0000"/>
                </a:solidFill>
              </a:rPr>
              <a:t>Artificial Intelligence </a:t>
            </a:r>
            <a:br>
              <a:rPr lang="en-US" sz="7200" b="1" dirty="0"/>
            </a:br>
            <a:r>
              <a:rPr lang="en-US" b="1" dirty="0"/>
              <a:t> </a:t>
            </a:r>
            <a:br>
              <a:rPr lang="en-US" sz="7200" b="1" dirty="0"/>
            </a:br>
            <a:r>
              <a:rPr lang="en-US" sz="7200" b="1" dirty="0"/>
              <a:t>“… </a:t>
            </a:r>
            <a:r>
              <a:rPr lang="en-US" sz="7200" b="1" dirty="0">
                <a:solidFill>
                  <a:srgbClr val="FF0000"/>
                </a:solidFill>
              </a:rPr>
              <a:t>intelligence</a:t>
            </a:r>
            <a:r>
              <a:rPr lang="en-US" sz="7200" b="1" dirty="0"/>
              <a:t> exhibited by </a:t>
            </a:r>
            <a:r>
              <a:rPr lang="en-US" sz="7200" b="1" dirty="0">
                <a:solidFill>
                  <a:srgbClr val="FF0000"/>
                </a:solidFill>
              </a:rPr>
              <a:t>machines</a:t>
            </a:r>
            <a:r>
              <a:rPr lang="en-US" sz="7200" b="1" dirty="0"/>
              <a:t> or </a:t>
            </a:r>
            <a:r>
              <a:rPr lang="en-US" sz="7200" b="1" dirty="0">
                <a:solidFill>
                  <a:srgbClr val="FF0000"/>
                </a:solidFill>
              </a:rPr>
              <a:t>software</a:t>
            </a:r>
            <a:r>
              <a:rPr lang="en-US" sz="7200" b="1"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13</a:t>
            </a:fld>
            <a:endParaRPr lang="zh-TW" altLang="en-US"/>
          </a:p>
        </p:txBody>
      </p:sp>
      <p:sp>
        <p:nvSpPr>
          <p:cNvPr id="5" name="Rectangle 4"/>
          <p:cNvSpPr/>
          <p:nvPr/>
        </p:nvSpPr>
        <p:spPr>
          <a:xfrm>
            <a:off x="611560" y="6597352"/>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1228368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746" y="116632"/>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14</a:t>
            </a:fld>
            <a:endParaRPr lang="zh-TW" altLang="en-US"/>
          </a:p>
        </p:txBody>
      </p:sp>
      <p:graphicFrame>
        <p:nvGraphicFramePr>
          <p:cNvPr id="7" name="Table 6"/>
          <p:cNvGraphicFramePr>
            <a:graphicFrameLocks noGrp="1"/>
          </p:cNvGraphicFramePr>
          <p:nvPr>
            <p:extLst/>
          </p:nvPr>
        </p:nvGraphicFramePr>
        <p:xfrm>
          <a:off x="269972" y="1063472"/>
          <a:ext cx="8603148" cy="5389864"/>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Thinking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Thinking</a:t>
                      </a:r>
                      <a:r>
                        <a:rPr lang="en-US" sz="3600" b="1" baseline="0" dirty="0">
                          <a:solidFill>
                            <a:schemeClr val="accent1"/>
                          </a:solidFill>
                        </a:rPr>
                        <a:t> Rationally</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Acting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Acting Rationally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2264BB9-0532-2E4A-BB32-E00C293A33F5}"/>
              </a:ext>
            </a:extLst>
          </p:cNvPr>
          <p:cNvSpPr/>
          <p:nvPr/>
        </p:nvSpPr>
        <p:spPr>
          <a:xfrm>
            <a:off x="1079611" y="6579314"/>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988925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746" y="44624"/>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15</a:t>
            </a:fld>
            <a:endParaRPr lang="zh-TW" altLang="en-US"/>
          </a:p>
        </p:txBody>
      </p:sp>
      <p:graphicFrame>
        <p:nvGraphicFramePr>
          <p:cNvPr id="7" name="Table 6"/>
          <p:cNvGraphicFramePr>
            <a:graphicFrameLocks noGrp="1"/>
          </p:cNvGraphicFramePr>
          <p:nvPr>
            <p:extLst/>
          </p:nvPr>
        </p:nvGraphicFramePr>
        <p:xfrm>
          <a:off x="269972" y="980728"/>
          <a:ext cx="8603148" cy="5498122"/>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1"/>
                          </a:solidFill>
                        </a:rPr>
                        <a:t>Thinking Humanly: The Cognitive</a:t>
                      </a:r>
                      <a:r>
                        <a:rPr lang="en-US" sz="3600" b="1" baseline="0" dirty="0">
                          <a:solidFill>
                            <a:schemeClr val="accent1"/>
                          </a:solidFill>
                        </a:rPr>
                        <a:t> Modeling Approach</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3. </a:t>
                      </a:r>
                    </a:p>
                    <a:p>
                      <a:pPr algn="ctr"/>
                      <a:r>
                        <a:rPr lang="en-US" sz="3600" b="1" dirty="0">
                          <a:solidFill>
                            <a:schemeClr val="accent1"/>
                          </a:solidFill>
                        </a:rPr>
                        <a:t>Thinking</a:t>
                      </a:r>
                      <a:r>
                        <a:rPr lang="en-US" sz="3600" b="1" baseline="0" dirty="0">
                          <a:solidFill>
                            <a:schemeClr val="accent1"/>
                          </a:solidFill>
                        </a:rPr>
                        <a:t> Rationally:</a:t>
                      </a:r>
                      <a:br>
                        <a:rPr lang="en-US" sz="3600" b="1" baseline="0" dirty="0">
                          <a:solidFill>
                            <a:schemeClr val="accent1"/>
                          </a:solidFill>
                        </a:rPr>
                      </a:br>
                      <a:r>
                        <a:rPr lang="en-US" sz="3200" b="1" baseline="0" dirty="0">
                          <a:solidFill>
                            <a:schemeClr val="accent1"/>
                          </a:solidFill>
                        </a:rPr>
                        <a:t>The “Laws of Thought” Approach</a:t>
                      </a:r>
                    </a:p>
                    <a:p>
                      <a:pPr algn="ct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1.</a:t>
                      </a:r>
                    </a:p>
                    <a:p>
                      <a:pPr algn="ctr"/>
                      <a:r>
                        <a:rPr lang="en-US" sz="3600" b="1" dirty="0">
                          <a:solidFill>
                            <a:schemeClr val="accent1"/>
                          </a:solidFill>
                        </a:rPr>
                        <a:t>Acting Humanly: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rPr>
                        <a:t>The Turing Test Approach </a:t>
                      </a:r>
                      <a:r>
                        <a:rPr lang="en-US" sz="1200" b="1" dirty="0">
                          <a:solidFill>
                            <a:schemeClr val="accent1"/>
                          </a:solidFill>
                        </a:rPr>
                        <a:t>(1950)</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4. </a:t>
                      </a:r>
                    </a:p>
                    <a:p>
                      <a:pPr algn="ctr"/>
                      <a:r>
                        <a:rPr lang="en-US" sz="3600" b="1" dirty="0">
                          <a:solidFill>
                            <a:schemeClr val="accent1"/>
                          </a:solidFill>
                        </a:rPr>
                        <a:t>Acting Rationally:</a:t>
                      </a:r>
                      <a:br>
                        <a:rPr lang="en-US" sz="3600" b="1" dirty="0">
                          <a:solidFill>
                            <a:schemeClr val="accent1"/>
                          </a:solidFill>
                        </a:rPr>
                      </a:br>
                      <a:r>
                        <a:rPr lang="en-US" sz="3600" b="1" dirty="0">
                          <a:solidFill>
                            <a:schemeClr val="accent1"/>
                          </a:solidFill>
                        </a:rPr>
                        <a:t>The Rational Agent Approach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F2DE54B-427E-284E-9D0E-42B3D473DF08}"/>
              </a:ext>
            </a:extLst>
          </p:cNvPr>
          <p:cNvSpPr/>
          <p:nvPr/>
        </p:nvSpPr>
        <p:spPr>
          <a:xfrm>
            <a:off x="1079611" y="6579314"/>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277166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b="1" dirty="0">
                <a:solidFill>
                  <a:schemeClr val="accent1"/>
                </a:solidFill>
              </a:rPr>
              <a:t>(Alan Turing, 1950)</a:t>
            </a:r>
          </a:p>
        </p:txBody>
      </p:sp>
      <p:sp>
        <p:nvSpPr>
          <p:cNvPr id="3" name="Content Placeholder 2"/>
          <p:cNvSpPr>
            <a:spLocks noGrp="1"/>
          </p:cNvSpPr>
          <p:nvPr>
            <p:ph idx="1"/>
          </p:nvPr>
        </p:nvSpPr>
        <p:spPr>
          <a:xfrm>
            <a:off x="457200" y="2132856"/>
            <a:ext cx="8229600" cy="4176464"/>
          </a:xfrm>
        </p:spPr>
        <p:txBody>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b="1"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1079611" y="6579314"/>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05486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17</a:t>
            </a:fld>
            <a:endParaRPr lang="zh-TW" altLang="en-US"/>
          </a:p>
        </p:txBody>
      </p:sp>
      <p:sp>
        <p:nvSpPr>
          <p:cNvPr id="6" name="標題 1"/>
          <p:cNvSpPr txBox="1">
            <a:spLocks/>
          </p:cNvSpPr>
          <p:nvPr/>
        </p:nvSpPr>
        <p:spPr>
          <a:xfrm>
            <a:off x="-21904" y="692696"/>
            <a:ext cx="9165904" cy="53339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6200" b="1" dirty="0">
                <a:solidFill>
                  <a:schemeClr val="accent1">
                    <a:lumMod val="75000"/>
                  </a:schemeClr>
                </a:solidFill>
              </a:rPr>
              <a:t> </a:t>
            </a:r>
            <a:r>
              <a:rPr lang="en-US" altLang="zh-TW" sz="6000" b="1" dirty="0">
                <a:solidFill>
                  <a:srgbClr val="C00000"/>
                </a:solidFill>
              </a:rPr>
              <a:t>IMTKU</a:t>
            </a:r>
            <a:r>
              <a:rPr lang="en-US" altLang="zh-TW" sz="6000" b="1" dirty="0">
                <a:solidFill>
                  <a:schemeClr val="accent1">
                    <a:lumMod val="75000"/>
                  </a:schemeClr>
                </a:solidFill>
              </a:rPr>
              <a:t> </a:t>
            </a:r>
            <a:br>
              <a:rPr lang="en-US" altLang="zh-TW" sz="6000" b="1" dirty="0">
                <a:solidFill>
                  <a:schemeClr val="accent1">
                    <a:lumMod val="75000"/>
                  </a:schemeClr>
                </a:solidFill>
              </a:rPr>
            </a:br>
            <a:r>
              <a:rPr lang="en-US" altLang="zh-TW" sz="6000" b="1" dirty="0">
                <a:solidFill>
                  <a:schemeClr val="accent1">
                    <a:lumMod val="75000"/>
                  </a:schemeClr>
                </a:solidFill>
              </a:rPr>
              <a:t>Emotional Dialogue System for </a:t>
            </a:r>
            <a:br>
              <a:rPr lang="en-US" altLang="zh-TW" sz="6000" b="1" dirty="0">
                <a:solidFill>
                  <a:schemeClr val="accent1">
                    <a:lumMod val="75000"/>
                  </a:schemeClr>
                </a:solidFill>
              </a:rPr>
            </a:br>
            <a:r>
              <a:rPr lang="en-US" altLang="zh-TW" sz="6000" b="1" dirty="0">
                <a:solidFill>
                  <a:schemeClr val="accent1">
                    <a:lumMod val="75000"/>
                  </a:schemeClr>
                </a:solidFill>
              </a:rPr>
              <a:t>Short Text Conversation </a:t>
            </a:r>
            <a:br>
              <a:rPr lang="en-US" altLang="zh-TW" sz="6000" b="1" dirty="0">
                <a:solidFill>
                  <a:schemeClr val="accent1">
                    <a:lumMod val="75000"/>
                  </a:schemeClr>
                </a:solidFill>
              </a:rPr>
            </a:br>
            <a:r>
              <a:rPr lang="en-US" altLang="zh-TW" sz="6000" b="1" dirty="0">
                <a:solidFill>
                  <a:schemeClr val="accent1">
                    <a:lumMod val="75000"/>
                  </a:schemeClr>
                </a:solidFill>
              </a:rPr>
              <a:t>at </a:t>
            </a:r>
            <a:br>
              <a:rPr lang="en-US" altLang="zh-TW" sz="6000" b="1" dirty="0">
                <a:solidFill>
                  <a:schemeClr val="accent1">
                    <a:lumMod val="75000"/>
                  </a:schemeClr>
                </a:solidFill>
              </a:rPr>
            </a:br>
            <a:r>
              <a:rPr lang="en-US" altLang="zh-TW" sz="6000" b="1" dirty="0">
                <a:solidFill>
                  <a:srgbClr val="C00000"/>
                </a:solidFill>
              </a:rPr>
              <a:t>NTCIR-14 STC-3 (CECG) </a:t>
            </a:r>
            <a:r>
              <a:rPr lang="en-US" altLang="zh-TW" sz="6000" b="1" dirty="0">
                <a:solidFill>
                  <a:schemeClr val="accent1">
                    <a:lumMod val="75000"/>
                  </a:schemeClr>
                </a:solidFill>
              </a:rPr>
              <a:t>Task</a:t>
            </a:r>
            <a:endParaRPr lang="zh-TW" altLang="en-US" sz="6200" b="1" dirty="0">
              <a:solidFill>
                <a:srgbClr val="C00000"/>
              </a:solidFill>
            </a:endParaRPr>
          </a:p>
        </p:txBody>
      </p:sp>
      <p:sp>
        <p:nvSpPr>
          <p:cNvPr id="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pic>
        <p:nvPicPr>
          <p:cNvPr id="9" name="Picture 6" descr="C:\Users\myday\Downloads\TKU-title15cm.jpg">
            <a:extLst>
              <a:ext uri="{FF2B5EF4-FFF2-40B4-BE49-F238E27FC236}">
                <a16:creationId xmlns:a16="http://schemas.microsoft.com/office/drawing/2014/main" id="{380E5E08-E036-9F48-BF21-13B196B7AA29}"/>
              </a:ext>
            </a:extLst>
          </p:cNvPr>
          <p:cNvPicPr>
            <a:picLocks noChangeAspect="1" noChangeArrowheads="1"/>
          </p:cNvPicPr>
          <p:nvPr/>
        </p:nvPicPr>
        <p:blipFill>
          <a:blip r:embed="rId2" cstate="print"/>
          <a:srcRect/>
          <a:stretch>
            <a:fillRect/>
          </a:stretch>
        </p:blipFill>
        <p:spPr bwMode="auto">
          <a:xfrm>
            <a:off x="6372200" y="312911"/>
            <a:ext cx="1756343" cy="451793"/>
          </a:xfrm>
          <a:prstGeom prst="rect">
            <a:avLst/>
          </a:prstGeom>
          <a:noFill/>
          <a:ln w="9525">
            <a:noFill/>
            <a:miter lim="800000"/>
            <a:headEnd/>
            <a:tailEnd/>
          </a:ln>
        </p:spPr>
      </p:pic>
      <p:sp>
        <p:nvSpPr>
          <p:cNvPr id="10" name="文字方塊 14">
            <a:extLst>
              <a:ext uri="{FF2B5EF4-FFF2-40B4-BE49-F238E27FC236}">
                <a16:creationId xmlns:a16="http://schemas.microsoft.com/office/drawing/2014/main" id="{41BA2884-BE6C-C045-8383-EF9CDE1BA93D}"/>
              </a:ext>
            </a:extLst>
          </p:cNvPr>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11" name="Picture 5" descr="C:\Users\myday\Downloads\TKU-logo-12cm.jpg">
            <a:extLst>
              <a:ext uri="{FF2B5EF4-FFF2-40B4-BE49-F238E27FC236}">
                <a16:creationId xmlns:a16="http://schemas.microsoft.com/office/drawing/2014/main" id="{8546BF65-7F0A-8846-9084-AF6DA4F5A623}"/>
              </a:ext>
            </a:extLst>
          </p:cNvPr>
          <p:cNvPicPr>
            <a:picLocks noChangeAspect="1" noChangeArrowheads="1"/>
          </p:cNvPicPr>
          <p:nvPr/>
        </p:nvPicPr>
        <p:blipFill>
          <a:blip r:embed="rId3" cstate="print"/>
          <a:srcRect/>
          <a:stretch>
            <a:fillRect/>
          </a:stretch>
        </p:blipFill>
        <p:spPr bwMode="auto">
          <a:xfrm>
            <a:off x="8253206" y="0"/>
            <a:ext cx="855298" cy="851587"/>
          </a:xfrm>
          <a:prstGeom prst="rect">
            <a:avLst/>
          </a:prstGeom>
          <a:noFill/>
          <a:ln w="9525">
            <a:noFill/>
            <a:miter lim="800000"/>
            <a:headEnd/>
            <a:tailEnd/>
          </a:ln>
        </p:spPr>
      </p:pic>
    </p:spTree>
    <p:extLst>
      <p:ext uri="{BB962C8B-B14F-4D97-AF65-F5344CB8AC3E}">
        <p14:creationId xmlns:p14="http://schemas.microsoft.com/office/powerpoint/2010/main" val="477010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971600" y="6453336"/>
            <a:ext cx="7488832" cy="432048"/>
          </a:xfrm>
        </p:spPr>
        <p:txBody>
          <a:bodyPr>
            <a:noAutofit/>
          </a:bodyPr>
          <a:lstStyle/>
          <a:p>
            <a:r>
              <a:rPr lang="en-US" altLang="zh-TW" sz="1800" dirty="0"/>
              <a:t>NTCIR-9 Workshop, December 6-9, 2011, Tokyo, Japan</a:t>
            </a:r>
          </a:p>
        </p:txBody>
      </p:sp>
      <p:sp>
        <p:nvSpPr>
          <p:cNvPr id="12" name="副標題 2"/>
          <p:cNvSpPr txBox="1">
            <a:spLocks/>
          </p:cNvSpPr>
          <p:nvPr/>
        </p:nvSpPr>
        <p:spPr>
          <a:xfrm>
            <a:off x="2195736" y="6165304"/>
            <a:ext cx="5112568" cy="288032"/>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hlinkClick r:id="rId2"/>
              </a:rPr>
              <a:t>myday@mail.tku.edu.tw</a:t>
            </a:r>
            <a:endPar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3" name="Picture 4" descr="http://mail.tku.edu.tw/myday/images/Myday_Photo.jpg"/>
          <p:cNvPicPr>
            <a:picLocks noChangeAspect="1" noChangeArrowheads="1"/>
          </p:cNvPicPr>
          <p:nvPr/>
        </p:nvPicPr>
        <p:blipFill>
          <a:blip r:embed="rId3" cstate="print"/>
          <a:srcRect l="10527" t="1544" r="10527" b="25148"/>
          <a:stretch>
            <a:fillRect/>
          </a:stretch>
        </p:blipFill>
        <p:spPr bwMode="auto">
          <a:xfrm>
            <a:off x="3059833" y="3933056"/>
            <a:ext cx="1512168" cy="1872208"/>
          </a:xfrm>
          <a:prstGeom prst="rect">
            <a:avLst/>
          </a:prstGeom>
          <a:noFill/>
        </p:spPr>
      </p:pic>
      <p:sp>
        <p:nvSpPr>
          <p:cNvPr id="14" name="副標題 2"/>
          <p:cNvSpPr txBox="1">
            <a:spLocks/>
          </p:cNvSpPr>
          <p:nvPr/>
        </p:nvSpPr>
        <p:spPr>
          <a:xfrm>
            <a:off x="395536" y="2780928"/>
            <a:ext cx="8496944" cy="100811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800" b="1" i="0" u="none" strike="noStrike" kern="1200" cap="none" spc="0" normalizeH="0" baseline="0" noProof="0" dirty="0">
                <a:ln>
                  <a:noFill/>
                </a:ln>
                <a:effectLst/>
                <a:uLnTx/>
                <a:uFillTx/>
                <a:latin typeface="+mn-lt"/>
                <a:ea typeface="+mn-ea"/>
                <a:cs typeface="+mn-cs"/>
              </a:rPr>
              <a:t>Department</a:t>
            </a:r>
            <a:r>
              <a:rPr kumimoji="0" lang="en-US" altLang="zh-TW" sz="2800" b="1" i="0" u="none" strike="noStrike" kern="1200" cap="none" spc="0" normalizeH="0" noProof="0" dirty="0">
                <a:ln>
                  <a:noFill/>
                </a:ln>
                <a:effectLst/>
                <a:uLnTx/>
                <a:uFillTx/>
                <a:latin typeface="+mn-lt"/>
                <a:ea typeface="+mn-ea"/>
                <a:cs typeface="+mn-cs"/>
              </a:rPr>
              <a:t> of </a:t>
            </a:r>
            <a:r>
              <a:rPr kumimoji="0" lang="en-US" altLang="zh-TW" sz="2800" b="1" i="0" u="none" strike="noStrike" kern="1200" cap="none" spc="0" normalizeH="0" baseline="0" noProof="0" dirty="0">
                <a:ln>
                  <a:noFill/>
                </a:ln>
                <a:effectLst/>
                <a:uLnTx/>
                <a:uFillTx/>
                <a:latin typeface="+mn-lt"/>
                <a:ea typeface="+mn-ea"/>
                <a:cs typeface="+mn-cs"/>
              </a:rPr>
              <a:t>Information Management </a:t>
            </a:r>
            <a:br>
              <a:rPr kumimoji="0" lang="en-US" altLang="zh-TW" sz="2800" b="1" i="0" u="none" strike="noStrike" kern="1200" cap="none" spc="0" normalizeH="0" baseline="0" noProof="0" dirty="0">
                <a:ln>
                  <a:noFill/>
                </a:ln>
                <a:effectLst/>
                <a:uLnTx/>
                <a:uFillTx/>
                <a:latin typeface="+mn-lt"/>
                <a:ea typeface="+mn-ea"/>
                <a:cs typeface="+mn-cs"/>
              </a:rPr>
            </a:br>
            <a:r>
              <a:rPr kumimoji="0" lang="en-US" altLang="zh-TW" sz="2800" b="1" i="0" u="none" strike="noStrike" kern="1200" cap="none" spc="0" normalizeH="0" baseline="0" noProof="0" dirty="0" err="1">
                <a:ln>
                  <a:noFill/>
                </a:ln>
                <a:effectLst/>
                <a:uLnTx/>
                <a:uFillTx/>
                <a:latin typeface="+mn-lt"/>
                <a:ea typeface="+mn-ea"/>
                <a:cs typeface="+mn-cs"/>
              </a:rPr>
              <a:t>Tamkang</a:t>
            </a:r>
            <a:r>
              <a:rPr kumimoji="0" lang="en-US" altLang="zh-TW" sz="2800" b="1" i="0" u="none" strike="noStrike" kern="1200" cap="none" spc="0" normalizeH="0" baseline="0" noProof="0" dirty="0">
                <a:ln>
                  <a:noFill/>
                </a:ln>
                <a:effectLst/>
                <a:uLnTx/>
                <a:uFillTx/>
                <a:latin typeface="+mn-lt"/>
                <a:ea typeface="+mn-ea"/>
                <a:cs typeface="+mn-cs"/>
              </a:rPr>
              <a:t> University, Taiwan</a:t>
            </a:r>
            <a:endParaRPr kumimoji="0" lang="en-US" altLang="zh-TW" sz="2800" b="0" i="0" u="none" strike="noStrike" kern="1200" cap="none" spc="0" normalizeH="0" baseline="0" noProof="0" dirty="0">
              <a:ln>
                <a:noFill/>
              </a:ln>
              <a:effectLst/>
              <a:uLnTx/>
              <a:uFillTx/>
              <a:latin typeface="+mn-lt"/>
              <a:ea typeface="+mn-ea"/>
              <a:cs typeface="+mn-cs"/>
            </a:endParaRPr>
          </a:p>
        </p:txBody>
      </p:sp>
      <p:sp>
        <p:nvSpPr>
          <p:cNvPr id="18" name="副標題 2"/>
          <p:cNvSpPr txBox="1">
            <a:spLocks/>
          </p:cNvSpPr>
          <p:nvPr/>
        </p:nvSpPr>
        <p:spPr>
          <a:xfrm>
            <a:off x="4788025" y="5805264"/>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Chun </a:t>
            </a:r>
            <a:r>
              <a:rPr kumimoji="0" lang="en-US" altLang="zh-TW" b="1" i="0" u="none" strike="noStrike" kern="1200" cap="none" spc="0" normalizeH="0" baseline="0" noProof="0" dirty="0" err="1">
                <a:ln>
                  <a:noFill/>
                </a:ln>
                <a:effectLst/>
                <a:uLnTx/>
                <a:uFillTx/>
                <a:latin typeface="+mn-lt"/>
                <a:ea typeface="+mn-ea"/>
                <a:cs typeface="+mn-cs"/>
              </a:rPr>
              <a:t>Tu</a:t>
            </a:r>
            <a:endParaRPr kumimoji="0" lang="en-US" altLang="zh-TW" b="1" i="0" u="none" strike="noStrike" kern="1200" cap="none" spc="0" normalizeH="0" baseline="0" noProof="0" dirty="0">
              <a:ln>
                <a:noFill/>
              </a:ln>
              <a:effectLst/>
              <a:uLnTx/>
              <a:uFillTx/>
              <a:latin typeface="+mn-lt"/>
              <a:ea typeface="+mn-ea"/>
              <a:cs typeface="+mn-cs"/>
            </a:endParaRPr>
          </a:p>
        </p:txBody>
      </p:sp>
      <p:pic>
        <p:nvPicPr>
          <p:cNvPr id="22" name="Picture 10"/>
          <p:cNvPicPr>
            <a:picLocks noChangeAspect="1" noChangeArrowheads="1"/>
          </p:cNvPicPr>
          <p:nvPr/>
        </p:nvPicPr>
        <p:blipFill>
          <a:blip r:embed="rId4" cstate="print"/>
          <a:srcRect/>
          <a:stretch>
            <a:fillRect/>
          </a:stretch>
        </p:blipFill>
        <p:spPr bwMode="auto">
          <a:xfrm>
            <a:off x="4860033" y="3933056"/>
            <a:ext cx="1484855" cy="1872208"/>
          </a:xfrm>
          <a:prstGeom prst="rect">
            <a:avLst/>
          </a:prstGeom>
          <a:noFill/>
          <a:ln w="9525">
            <a:noFill/>
            <a:miter lim="800000"/>
            <a:headEnd/>
            <a:tailEnd/>
          </a:ln>
        </p:spPr>
      </p:pic>
      <p:sp>
        <p:nvSpPr>
          <p:cNvPr id="23" name="副標題 2"/>
          <p:cNvSpPr txBox="1">
            <a:spLocks/>
          </p:cNvSpPr>
          <p:nvPr/>
        </p:nvSpPr>
        <p:spPr>
          <a:xfrm>
            <a:off x="2987824" y="5805264"/>
            <a:ext cx="1584177"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1" i="0" u="none" strike="noStrike" kern="1200" cap="none" spc="0" normalizeH="0" baseline="0" noProof="0" dirty="0">
                <a:ln>
                  <a:noFill/>
                </a:ln>
                <a:solidFill>
                  <a:schemeClr val="tx1"/>
                </a:solidFill>
                <a:effectLst/>
                <a:uLnTx/>
                <a:uFillTx/>
                <a:latin typeface="+mn-lt"/>
                <a:ea typeface="+mn-ea"/>
                <a:cs typeface="+mn-cs"/>
              </a:rPr>
              <a:t>Min-</a:t>
            </a:r>
            <a:r>
              <a:rPr kumimoji="0" lang="en-US" altLang="zh-TW" sz="2000" b="1" i="0" u="none" strike="noStrike" kern="1200" cap="none" spc="0" normalizeH="0" baseline="0" noProof="0" dirty="0" err="1">
                <a:ln>
                  <a:noFill/>
                </a:ln>
                <a:solidFill>
                  <a:schemeClr val="tx1"/>
                </a:solidFill>
                <a:effectLst/>
                <a:uLnTx/>
                <a:uFillTx/>
                <a:latin typeface="+mn-lt"/>
                <a:ea typeface="+mn-ea"/>
                <a:cs typeface="+mn-cs"/>
              </a:rPr>
              <a:t>Yuh</a:t>
            </a:r>
            <a:r>
              <a:rPr kumimoji="0" lang="en-US" altLang="zh-TW" sz="2000" b="1" i="0" u="none" strike="noStrike" kern="1200" cap="none" spc="0" normalizeH="0" baseline="0" noProof="0" dirty="0">
                <a:ln>
                  <a:noFill/>
                </a:ln>
                <a:solidFill>
                  <a:schemeClr val="tx1"/>
                </a:solidFill>
                <a:effectLst/>
                <a:uLnTx/>
                <a:uFillTx/>
                <a:latin typeface="+mn-lt"/>
                <a:ea typeface="+mn-ea"/>
                <a:cs typeface="+mn-cs"/>
              </a:rPr>
              <a:t> Day</a:t>
            </a:r>
            <a:endParaRPr kumimoji="0" lang="en-US" altLang="zh-TW"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24" name="標題 1"/>
          <p:cNvSpPr txBox="1">
            <a:spLocks/>
          </p:cNvSpPr>
          <p:nvPr/>
        </p:nvSpPr>
        <p:spPr bwMode="auto">
          <a:xfrm>
            <a:off x="467544" y="908720"/>
            <a:ext cx="8424936" cy="19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altLang="zh-TW" sz="3800" dirty="0">
                <a:solidFill>
                  <a:schemeClr val="accent1">
                    <a:lumMod val="75000"/>
                  </a:schemeClr>
                </a:solidFill>
              </a:rPr>
              <a:t>IMTKU Textual Entailment System for </a:t>
            </a:r>
            <a:br>
              <a:rPr kumimoji="0" lang="en-US" altLang="zh-TW" sz="3800" dirty="0">
                <a:solidFill>
                  <a:schemeClr val="accent1">
                    <a:lumMod val="75000"/>
                  </a:schemeClr>
                </a:solidFill>
              </a:rPr>
            </a:br>
            <a:r>
              <a:rPr kumimoji="0" lang="en-US" altLang="zh-TW" sz="3800" dirty="0">
                <a:solidFill>
                  <a:schemeClr val="accent1">
                    <a:lumMod val="75000"/>
                  </a:schemeClr>
                </a:solidFill>
              </a:rPr>
              <a:t>Recognizing Inference in Text </a:t>
            </a:r>
            <a:br>
              <a:rPr kumimoji="0" lang="en-US" altLang="zh-TW" sz="3800" dirty="0">
                <a:solidFill>
                  <a:schemeClr val="accent1">
                    <a:lumMod val="75000"/>
                  </a:schemeClr>
                </a:solidFill>
              </a:rPr>
            </a:br>
            <a:r>
              <a:rPr kumimoji="0" lang="en-US" altLang="zh-TW" sz="3800" dirty="0">
                <a:solidFill>
                  <a:schemeClr val="accent1">
                    <a:lumMod val="75000"/>
                  </a:schemeClr>
                </a:solidFill>
              </a:rPr>
              <a:t>at </a:t>
            </a:r>
            <a:r>
              <a:rPr kumimoji="0" lang="en-US" altLang="zh-TW" sz="3800" dirty="0">
                <a:solidFill>
                  <a:srgbClr val="C00000"/>
                </a:solidFill>
              </a:rPr>
              <a:t>NTCIR-9</a:t>
            </a:r>
            <a:r>
              <a:rPr kumimoji="0" lang="en-US" altLang="zh-TW" sz="3800" dirty="0">
                <a:solidFill>
                  <a:schemeClr val="accent1">
                    <a:lumMod val="75000"/>
                  </a:schemeClr>
                </a:solidFill>
              </a:rPr>
              <a:t> RITE</a:t>
            </a:r>
            <a:endParaRPr kumimoji="0" lang="zh-TW" altLang="en-US" sz="8000" dirty="0">
              <a:solidFill>
                <a:srgbClr val="C00000"/>
              </a:solidFill>
            </a:endParaRPr>
          </a:p>
        </p:txBody>
      </p:sp>
      <p:pic>
        <p:nvPicPr>
          <p:cNvPr id="25" name="Picture 5" descr="C:\Users\myday\Downloads\TKU-logo-12cm.jpg"/>
          <p:cNvPicPr>
            <a:picLocks noChangeAspect="1" noChangeArrowheads="1"/>
          </p:cNvPicPr>
          <p:nvPr/>
        </p:nvPicPr>
        <p:blipFill>
          <a:blip r:embed="rId5" cstate="print"/>
          <a:srcRect/>
          <a:stretch>
            <a:fillRect/>
          </a:stretch>
        </p:blipFill>
        <p:spPr bwMode="auto">
          <a:xfrm>
            <a:off x="6864044" y="72008"/>
            <a:ext cx="768036" cy="764704"/>
          </a:xfrm>
          <a:prstGeom prst="rect">
            <a:avLst/>
          </a:prstGeom>
          <a:noFill/>
          <a:ln w="9525">
            <a:noFill/>
            <a:miter lim="800000"/>
            <a:headEnd/>
            <a:tailEnd/>
          </a:ln>
        </p:spPr>
      </p:pic>
      <p:sp>
        <p:nvSpPr>
          <p:cNvPr id="26" name="文字方塊 14"/>
          <p:cNvSpPr txBox="1">
            <a:spLocks noChangeArrowheads="1"/>
          </p:cNvSpPr>
          <p:nvPr/>
        </p:nvSpPr>
        <p:spPr bwMode="auto">
          <a:xfrm>
            <a:off x="7632080" y="42391"/>
            <a:ext cx="1476424" cy="830997"/>
          </a:xfrm>
          <a:prstGeom prst="rect">
            <a:avLst/>
          </a:prstGeom>
          <a:noFill/>
          <a:ln w="9525">
            <a:noFill/>
            <a:miter lim="800000"/>
            <a:headEnd/>
            <a:tailEnd/>
          </a:ln>
        </p:spPr>
        <p:txBody>
          <a:bodyPr wrap="square">
            <a:spAutoFit/>
          </a:bodyPr>
          <a:lstStyle/>
          <a:p>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a:t>
            </a:r>
            <a:br>
              <a:rPr kumimoji="0" lang="en-US" altLang="zh-TW" sz="2400" b="1" dirty="0">
                <a:solidFill>
                  <a:srgbClr val="FF0000"/>
                </a:solidFill>
                <a:latin typeface="Calibri" pitchFamily="34" charset="0"/>
              </a:rPr>
            </a:br>
            <a:r>
              <a:rPr kumimoji="0" lang="en-US" altLang="zh-TW" sz="2400" b="1" dirty="0">
                <a:solidFill>
                  <a:srgbClr val="FF0000"/>
                </a:solidFill>
                <a:latin typeface="Calibri" pitchFamily="34" charset="0"/>
              </a:rPr>
              <a:t>University</a:t>
            </a:r>
            <a:endParaRPr kumimoji="0" lang="zh-TW" altLang="en-US" sz="2400" b="1" dirty="0">
              <a:solidFill>
                <a:srgbClr val="FF0000"/>
              </a:solidFill>
              <a:latin typeface="Calibri" pitchFamily="34" charset="0"/>
            </a:endParaRPr>
          </a:p>
        </p:txBody>
      </p:sp>
      <p:sp>
        <p:nvSpPr>
          <p:cNvPr id="27" name="AutoShape 2"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8" name="AutoShape 4"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9" name="AutoShape 6"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31" name="Picture 6" descr="C:\Users\myday\Downloads\TKU-title15cm.jpg"/>
          <p:cNvPicPr>
            <a:picLocks noChangeAspect="1" noChangeArrowheads="1"/>
          </p:cNvPicPr>
          <p:nvPr/>
        </p:nvPicPr>
        <p:blipFill>
          <a:blip r:embed="rId6" cstate="print"/>
          <a:srcRect/>
          <a:stretch>
            <a:fillRect/>
          </a:stretch>
        </p:blipFill>
        <p:spPr bwMode="auto">
          <a:xfrm>
            <a:off x="531607" y="467254"/>
            <a:ext cx="1997595" cy="526129"/>
          </a:xfrm>
          <a:prstGeom prst="rect">
            <a:avLst/>
          </a:prstGeom>
          <a:noFill/>
          <a:ln w="9525">
            <a:noFill/>
            <a:miter lim="800000"/>
            <a:headEnd/>
            <a:tailEnd/>
          </a:ln>
        </p:spPr>
      </p:pic>
      <p:sp>
        <p:nvSpPr>
          <p:cNvPr id="32" name="文字方塊 14"/>
          <p:cNvSpPr txBox="1">
            <a:spLocks noChangeArrowheads="1"/>
          </p:cNvSpPr>
          <p:nvPr/>
        </p:nvSpPr>
        <p:spPr bwMode="auto">
          <a:xfrm>
            <a:off x="155575" y="72008"/>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3" name="矩形 32"/>
          <p:cNvSpPr/>
          <p:nvPr/>
        </p:nvSpPr>
        <p:spPr>
          <a:xfrm>
            <a:off x="3563888" y="81035"/>
            <a:ext cx="1896673" cy="1015663"/>
          </a:xfrm>
          <a:prstGeom prst="rect">
            <a:avLst/>
          </a:prstGeom>
        </p:spPr>
        <p:txBody>
          <a:bodyPr wrap="none">
            <a:spAutoFit/>
          </a:bodyPr>
          <a:lstStyle/>
          <a:p>
            <a:r>
              <a:rPr lang="en-US" altLang="zh-TW" sz="6000" b="1" dirty="0">
                <a:solidFill>
                  <a:srgbClr val="C00000"/>
                </a:solidFill>
              </a:rPr>
              <a:t>2011</a:t>
            </a:r>
            <a:endParaRPr lang="zh-TW" altLang="en-US" sz="6000" b="1" dirty="0">
              <a:solidFill>
                <a:srgbClr val="C00000"/>
              </a:solidFill>
            </a:endParaRPr>
          </a:p>
        </p:txBody>
      </p:sp>
    </p:spTree>
    <p:extLst>
      <p:ext uri="{BB962C8B-B14F-4D97-AF65-F5344CB8AC3E}">
        <p14:creationId xmlns:p14="http://schemas.microsoft.com/office/powerpoint/2010/main" val="566451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67544" y="908720"/>
            <a:ext cx="8424936" cy="1944215"/>
          </a:xfrm>
        </p:spPr>
        <p:txBody>
          <a:bodyPr>
            <a:normAutofit/>
          </a:bodyPr>
          <a:lstStyle/>
          <a:p>
            <a:r>
              <a:rPr lang="en-US" altLang="zh-TW" sz="3800" b="1" dirty="0">
                <a:solidFill>
                  <a:schemeClr val="accent1">
                    <a:lumMod val="75000"/>
                  </a:schemeClr>
                </a:solidFill>
              </a:rPr>
              <a:t>IMTKU Textual Entailment System for </a:t>
            </a:r>
            <a:br>
              <a:rPr lang="en-US" altLang="zh-TW" sz="3800" b="1" dirty="0">
                <a:solidFill>
                  <a:schemeClr val="accent1">
                    <a:lumMod val="75000"/>
                  </a:schemeClr>
                </a:solidFill>
              </a:rPr>
            </a:br>
            <a:r>
              <a:rPr lang="en-US" altLang="zh-TW" sz="3800" b="1" dirty="0">
                <a:solidFill>
                  <a:schemeClr val="accent1">
                    <a:lumMod val="75000"/>
                  </a:schemeClr>
                </a:solidFill>
              </a:rPr>
              <a:t>Recognizing Inference in Text </a:t>
            </a:r>
            <a:br>
              <a:rPr lang="en-US" altLang="zh-TW" sz="3800" b="1" dirty="0">
                <a:solidFill>
                  <a:schemeClr val="accent1">
                    <a:lumMod val="75000"/>
                  </a:schemeClr>
                </a:solidFill>
              </a:rPr>
            </a:br>
            <a:r>
              <a:rPr lang="en-US" altLang="zh-TW" sz="3800" b="1" dirty="0">
                <a:solidFill>
                  <a:schemeClr val="accent1">
                    <a:lumMod val="75000"/>
                  </a:schemeClr>
                </a:solidFill>
              </a:rPr>
              <a:t>at </a:t>
            </a:r>
            <a:r>
              <a:rPr lang="en-US" altLang="zh-TW" sz="3800" b="1" dirty="0">
                <a:solidFill>
                  <a:srgbClr val="C00000"/>
                </a:solidFill>
              </a:rPr>
              <a:t>NTCIR-10</a:t>
            </a:r>
            <a:r>
              <a:rPr lang="en-US" altLang="zh-TW" sz="3800" b="1" dirty="0">
                <a:solidFill>
                  <a:schemeClr val="accent1">
                    <a:lumMod val="75000"/>
                  </a:schemeClr>
                </a:solidFill>
              </a:rPr>
              <a:t> RITE-2</a:t>
            </a:r>
            <a:endParaRPr lang="zh-TW" altLang="en-US" sz="8000" b="1" dirty="0">
              <a:solidFill>
                <a:srgbClr val="C00000"/>
              </a:solidFill>
            </a:endParaRPr>
          </a:p>
        </p:txBody>
      </p:sp>
      <p:pic>
        <p:nvPicPr>
          <p:cNvPr id="8" name="Picture 5" descr="C:\Users\myday\Downloads\TKU-logo-12cm.jpg"/>
          <p:cNvPicPr>
            <a:picLocks noChangeAspect="1" noChangeArrowheads="1"/>
          </p:cNvPicPr>
          <p:nvPr/>
        </p:nvPicPr>
        <p:blipFill>
          <a:blip r:embed="rId2" cstate="print"/>
          <a:srcRect/>
          <a:stretch>
            <a:fillRect/>
          </a:stretch>
        </p:blipFill>
        <p:spPr bwMode="auto">
          <a:xfrm>
            <a:off x="6864044" y="72008"/>
            <a:ext cx="768036" cy="764704"/>
          </a:xfrm>
          <a:prstGeom prst="rect">
            <a:avLst/>
          </a:prstGeom>
          <a:noFill/>
          <a:ln w="9525">
            <a:noFill/>
            <a:miter lim="800000"/>
            <a:headEnd/>
            <a:tailEnd/>
          </a:ln>
        </p:spPr>
      </p:pic>
      <p:sp>
        <p:nvSpPr>
          <p:cNvPr id="10" name="文字方塊 14"/>
          <p:cNvSpPr txBox="1">
            <a:spLocks noChangeArrowheads="1"/>
          </p:cNvSpPr>
          <p:nvPr/>
        </p:nvSpPr>
        <p:spPr bwMode="auto">
          <a:xfrm>
            <a:off x="7632080" y="42391"/>
            <a:ext cx="1476424" cy="830997"/>
          </a:xfrm>
          <a:prstGeom prst="rect">
            <a:avLst/>
          </a:prstGeom>
          <a:noFill/>
          <a:ln w="9525">
            <a:noFill/>
            <a:miter lim="800000"/>
            <a:headEnd/>
            <a:tailEnd/>
          </a:ln>
        </p:spPr>
        <p:txBody>
          <a:bodyPr wrap="square">
            <a:spAutoFit/>
          </a:bodyPr>
          <a:lstStyle/>
          <a:p>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a:t>
            </a:r>
            <a:br>
              <a:rPr kumimoji="0" lang="en-US" altLang="zh-TW" sz="2400" b="1" dirty="0">
                <a:solidFill>
                  <a:srgbClr val="FF0000"/>
                </a:solidFill>
                <a:latin typeface="Calibri" pitchFamily="34" charset="0"/>
              </a:rPr>
            </a:br>
            <a:r>
              <a:rPr kumimoji="0" lang="en-US" altLang="zh-TW" sz="2400" b="1" dirty="0">
                <a:solidFill>
                  <a:srgbClr val="FF0000"/>
                </a:solidFill>
                <a:latin typeface="Calibri" pitchFamily="34" charset="0"/>
              </a:rPr>
              <a:t>University</a:t>
            </a:r>
            <a:endParaRPr kumimoji="0" lang="zh-TW" altLang="en-US" sz="2400" b="1" dirty="0">
              <a:solidFill>
                <a:srgbClr val="FF0000"/>
              </a:solidFill>
              <a:latin typeface="Calibri" pitchFamily="34" charset="0"/>
            </a:endParaRPr>
          </a:p>
        </p:txBody>
      </p:sp>
      <p:sp>
        <p:nvSpPr>
          <p:cNvPr id="15" name="副標題 2"/>
          <p:cNvSpPr txBox="1">
            <a:spLocks/>
          </p:cNvSpPr>
          <p:nvPr/>
        </p:nvSpPr>
        <p:spPr>
          <a:xfrm>
            <a:off x="2195736" y="6381328"/>
            <a:ext cx="5112568" cy="288032"/>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hlinkClick r:id="rId3"/>
              </a:rPr>
              <a:t>myday@mail.tku.edu.tw</a:t>
            </a:r>
            <a:endPar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6" name="副標題 2"/>
          <p:cNvSpPr txBox="1">
            <a:spLocks/>
          </p:cNvSpPr>
          <p:nvPr/>
        </p:nvSpPr>
        <p:spPr>
          <a:xfrm>
            <a:off x="2483768" y="6597352"/>
            <a:ext cx="4752528" cy="2606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latin typeface="+mn-lt"/>
                <a:ea typeface="+mn-ea"/>
                <a:cs typeface="+mn-cs"/>
              </a:rPr>
              <a:t>NTCIR-10 Conference, June 18-21, 2013, Tokyo, Japan</a:t>
            </a:r>
          </a:p>
        </p:txBody>
      </p:sp>
      <p:pic>
        <p:nvPicPr>
          <p:cNvPr id="13" name="Picture 4" descr="http://mail.tku.edu.tw/myday/images/Myday_Photo.jpg"/>
          <p:cNvPicPr>
            <a:picLocks noChangeAspect="1" noChangeArrowheads="1"/>
          </p:cNvPicPr>
          <p:nvPr/>
        </p:nvPicPr>
        <p:blipFill>
          <a:blip r:embed="rId4" cstate="print"/>
          <a:srcRect l="10527" t="1544" r="10527" b="25148"/>
          <a:stretch>
            <a:fillRect/>
          </a:stretch>
        </p:blipFill>
        <p:spPr bwMode="auto">
          <a:xfrm>
            <a:off x="251520" y="4149080"/>
            <a:ext cx="1512168" cy="1872208"/>
          </a:xfrm>
          <a:prstGeom prst="rect">
            <a:avLst/>
          </a:prstGeom>
          <a:noFill/>
        </p:spPr>
      </p:pic>
      <p:sp>
        <p:nvSpPr>
          <p:cNvPr id="35842" name="AutoShape 2"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4" name="AutoShape 4"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6" name="AutoShape 6"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7" name="副標題 2"/>
          <p:cNvSpPr txBox="1">
            <a:spLocks/>
          </p:cNvSpPr>
          <p:nvPr/>
        </p:nvSpPr>
        <p:spPr>
          <a:xfrm>
            <a:off x="395536" y="2996952"/>
            <a:ext cx="8496944" cy="100811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800" b="1" i="0" u="none" strike="noStrike" kern="1200" cap="none" spc="0" normalizeH="0" baseline="0" noProof="0" dirty="0">
                <a:ln>
                  <a:noFill/>
                </a:ln>
                <a:effectLst/>
                <a:uLnTx/>
                <a:uFillTx/>
                <a:latin typeface="+mn-lt"/>
                <a:ea typeface="+mn-ea"/>
                <a:cs typeface="+mn-cs"/>
              </a:rPr>
              <a:t>Department</a:t>
            </a:r>
            <a:r>
              <a:rPr kumimoji="0" lang="en-US" altLang="zh-TW" sz="2800" b="1" i="0" u="none" strike="noStrike" kern="1200" cap="none" spc="0" normalizeH="0" noProof="0" dirty="0">
                <a:ln>
                  <a:noFill/>
                </a:ln>
                <a:effectLst/>
                <a:uLnTx/>
                <a:uFillTx/>
                <a:latin typeface="+mn-lt"/>
                <a:ea typeface="+mn-ea"/>
                <a:cs typeface="+mn-cs"/>
              </a:rPr>
              <a:t> of </a:t>
            </a:r>
            <a:r>
              <a:rPr kumimoji="0" lang="en-US" altLang="zh-TW" sz="2800" b="1" i="0" u="none" strike="noStrike" kern="1200" cap="none" spc="0" normalizeH="0" baseline="0" noProof="0" dirty="0">
                <a:ln>
                  <a:noFill/>
                </a:ln>
                <a:effectLst/>
                <a:uLnTx/>
                <a:uFillTx/>
                <a:latin typeface="+mn-lt"/>
                <a:ea typeface="+mn-ea"/>
                <a:cs typeface="+mn-cs"/>
              </a:rPr>
              <a:t>Information Management </a:t>
            </a:r>
            <a:br>
              <a:rPr kumimoji="0" lang="en-US" altLang="zh-TW" sz="2800" b="1" i="0" u="none" strike="noStrike" kern="1200" cap="none" spc="0" normalizeH="0" baseline="0" noProof="0" dirty="0">
                <a:ln>
                  <a:noFill/>
                </a:ln>
                <a:effectLst/>
                <a:uLnTx/>
                <a:uFillTx/>
                <a:latin typeface="+mn-lt"/>
                <a:ea typeface="+mn-ea"/>
                <a:cs typeface="+mn-cs"/>
              </a:rPr>
            </a:br>
            <a:r>
              <a:rPr kumimoji="0" lang="en-US" altLang="zh-TW" sz="2800" b="1" i="0" u="none" strike="noStrike" kern="1200" cap="none" spc="0" normalizeH="0" baseline="0" noProof="0" dirty="0" err="1">
                <a:ln>
                  <a:noFill/>
                </a:ln>
                <a:effectLst/>
                <a:uLnTx/>
                <a:uFillTx/>
                <a:latin typeface="+mn-lt"/>
                <a:ea typeface="+mn-ea"/>
                <a:cs typeface="+mn-cs"/>
              </a:rPr>
              <a:t>Tamkang</a:t>
            </a:r>
            <a:r>
              <a:rPr kumimoji="0" lang="en-US" altLang="zh-TW" sz="2800" b="1" i="0" u="none" strike="noStrike" kern="1200" cap="none" spc="0" normalizeH="0" baseline="0" noProof="0" dirty="0">
                <a:ln>
                  <a:noFill/>
                </a:ln>
                <a:effectLst/>
                <a:uLnTx/>
                <a:uFillTx/>
                <a:latin typeface="+mn-lt"/>
                <a:ea typeface="+mn-ea"/>
                <a:cs typeface="+mn-cs"/>
              </a:rPr>
              <a:t> University, Taiwan</a:t>
            </a:r>
            <a:endParaRPr kumimoji="0" lang="en-US" altLang="zh-TW" sz="2800" b="0" i="0" u="none" strike="noStrike" kern="1200" cap="none" spc="0" normalizeH="0" baseline="0" noProof="0" dirty="0">
              <a:ln>
                <a:noFill/>
              </a:ln>
              <a:effectLst/>
              <a:uLnTx/>
              <a:uFillTx/>
              <a:latin typeface="+mn-lt"/>
              <a:ea typeface="+mn-ea"/>
              <a:cs typeface="+mn-cs"/>
            </a:endParaRPr>
          </a:p>
        </p:txBody>
      </p:sp>
      <p:pic>
        <p:nvPicPr>
          <p:cNvPr id="35847" name="Picture 7"/>
          <p:cNvPicPr>
            <a:picLocks noChangeAspect="1" noChangeArrowheads="1"/>
          </p:cNvPicPr>
          <p:nvPr/>
        </p:nvPicPr>
        <p:blipFill>
          <a:blip r:embed="rId5" cstate="print"/>
          <a:srcRect b="7877"/>
          <a:stretch>
            <a:fillRect/>
          </a:stretch>
        </p:blipFill>
        <p:spPr bwMode="auto">
          <a:xfrm>
            <a:off x="7419120" y="4149081"/>
            <a:ext cx="1417873" cy="1872208"/>
          </a:xfrm>
          <a:prstGeom prst="rect">
            <a:avLst/>
          </a:prstGeom>
          <a:noFill/>
          <a:ln w="9525">
            <a:noFill/>
            <a:miter lim="800000"/>
            <a:headEnd/>
            <a:tailEnd/>
          </a:ln>
        </p:spPr>
      </p:pic>
      <p:pic>
        <p:nvPicPr>
          <p:cNvPr id="35848" name="Picture 8"/>
          <p:cNvPicPr>
            <a:picLocks noChangeAspect="1" noChangeArrowheads="1"/>
          </p:cNvPicPr>
          <p:nvPr/>
        </p:nvPicPr>
        <p:blipFill>
          <a:blip r:embed="rId6" cstate="print"/>
          <a:srcRect b="5272"/>
          <a:stretch>
            <a:fillRect/>
          </a:stretch>
        </p:blipFill>
        <p:spPr bwMode="auto">
          <a:xfrm>
            <a:off x="5652120" y="4149080"/>
            <a:ext cx="1511729" cy="1872208"/>
          </a:xfrm>
          <a:prstGeom prst="rect">
            <a:avLst/>
          </a:prstGeom>
          <a:noFill/>
          <a:ln w="9525">
            <a:noFill/>
            <a:miter lim="800000"/>
            <a:headEnd/>
            <a:tailEnd/>
          </a:ln>
        </p:spPr>
      </p:pic>
      <p:pic>
        <p:nvPicPr>
          <p:cNvPr id="35849" name="Picture 9"/>
          <p:cNvPicPr>
            <a:picLocks noChangeAspect="1" noChangeArrowheads="1"/>
          </p:cNvPicPr>
          <p:nvPr/>
        </p:nvPicPr>
        <p:blipFill>
          <a:blip r:embed="rId7" cstate="print"/>
          <a:srcRect b="7216"/>
          <a:stretch>
            <a:fillRect/>
          </a:stretch>
        </p:blipFill>
        <p:spPr bwMode="auto">
          <a:xfrm>
            <a:off x="3851919" y="4149080"/>
            <a:ext cx="1513809" cy="1828369"/>
          </a:xfrm>
          <a:prstGeom prst="rect">
            <a:avLst/>
          </a:prstGeom>
          <a:noFill/>
          <a:ln w="9525">
            <a:noFill/>
            <a:miter lim="800000"/>
            <a:headEnd/>
            <a:tailEnd/>
          </a:ln>
        </p:spPr>
      </p:pic>
      <p:sp>
        <p:nvSpPr>
          <p:cNvPr id="24" name="副標題 2"/>
          <p:cNvSpPr txBox="1">
            <a:spLocks/>
          </p:cNvSpPr>
          <p:nvPr/>
        </p:nvSpPr>
        <p:spPr>
          <a:xfrm>
            <a:off x="1979712" y="6021288"/>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Chun </a:t>
            </a:r>
            <a:r>
              <a:rPr kumimoji="0" lang="en-US" altLang="zh-TW" b="1" i="0" u="none" strike="noStrike" kern="1200" cap="none" spc="0" normalizeH="0" baseline="0" noProof="0" dirty="0" err="1">
                <a:ln>
                  <a:noFill/>
                </a:ln>
                <a:effectLst/>
                <a:uLnTx/>
                <a:uFillTx/>
                <a:latin typeface="+mn-lt"/>
                <a:ea typeface="+mn-ea"/>
                <a:cs typeface="+mn-cs"/>
              </a:rPr>
              <a:t>Tu</a:t>
            </a:r>
            <a:endParaRPr kumimoji="0" lang="en-US" altLang="zh-TW" b="1" i="0" u="none" strike="noStrike" kern="1200" cap="none" spc="0" normalizeH="0" baseline="0" noProof="0" dirty="0">
              <a:ln>
                <a:noFill/>
              </a:ln>
              <a:effectLst/>
              <a:uLnTx/>
              <a:uFillTx/>
              <a:latin typeface="+mn-lt"/>
              <a:ea typeface="+mn-ea"/>
              <a:cs typeface="+mn-cs"/>
            </a:endParaRPr>
          </a:p>
        </p:txBody>
      </p:sp>
      <p:sp>
        <p:nvSpPr>
          <p:cNvPr id="25" name="副標題 2"/>
          <p:cNvSpPr txBox="1">
            <a:spLocks/>
          </p:cNvSpPr>
          <p:nvPr/>
        </p:nvSpPr>
        <p:spPr>
          <a:xfrm>
            <a:off x="3563888" y="6021288"/>
            <a:ext cx="2160241"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err="1">
                <a:ln>
                  <a:noFill/>
                </a:ln>
                <a:effectLst/>
                <a:uLnTx/>
                <a:uFillTx/>
                <a:latin typeface="+mn-lt"/>
                <a:ea typeface="+mn-ea"/>
                <a:cs typeface="+mn-cs"/>
              </a:rPr>
              <a:t>Hou</a:t>
            </a:r>
            <a:r>
              <a:rPr kumimoji="0" lang="en-US" altLang="zh-TW" b="1" i="0" u="none" strike="noStrike" kern="1200" cap="none" spc="0" normalizeH="0" baseline="0" noProof="0" dirty="0">
                <a:ln>
                  <a:noFill/>
                </a:ln>
                <a:effectLst/>
                <a:uLnTx/>
                <a:uFillTx/>
                <a:latin typeface="+mn-lt"/>
                <a:ea typeface="+mn-ea"/>
                <a:cs typeface="+mn-cs"/>
              </a:rPr>
              <a:t>-Cheng </a:t>
            </a:r>
            <a:r>
              <a:rPr kumimoji="0" lang="en-US" altLang="zh-TW" b="1" i="0" u="none" strike="noStrike" kern="1200" cap="none" spc="0" normalizeH="0" baseline="0" noProof="0" dirty="0" err="1">
                <a:ln>
                  <a:noFill/>
                </a:ln>
                <a:effectLst/>
                <a:uLnTx/>
                <a:uFillTx/>
                <a:latin typeface="+mn-lt"/>
                <a:ea typeface="+mn-ea"/>
                <a:cs typeface="+mn-cs"/>
              </a:rPr>
              <a:t>Vong</a:t>
            </a:r>
            <a:endParaRPr kumimoji="0" lang="en-US" altLang="zh-TW" b="1" i="0" u="none" strike="noStrike" kern="1200" cap="none" spc="0" normalizeH="0" baseline="0" noProof="0" dirty="0">
              <a:ln>
                <a:noFill/>
              </a:ln>
              <a:effectLst/>
              <a:uLnTx/>
              <a:uFillTx/>
              <a:latin typeface="+mn-lt"/>
              <a:ea typeface="+mn-ea"/>
              <a:cs typeface="+mn-cs"/>
            </a:endParaRPr>
          </a:p>
        </p:txBody>
      </p:sp>
      <p:sp>
        <p:nvSpPr>
          <p:cNvPr id="26" name="副標題 2"/>
          <p:cNvSpPr txBox="1">
            <a:spLocks/>
          </p:cNvSpPr>
          <p:nvPr/>
        </p:nvSpPr>
        <p:spPr>
          <a:xfrm>
            <a:off x="5580113" y="6021288"/>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Shih-Wei Wu</a:t>
            </a:r>
          </a:p>
        </p:txBody>
      </p:sp>
      <p:sp>
        <p:nvSpPr>
          <p:cNvPr id="27" name="副標題 2"/>
          <p:cNvSpPr txBox="1">
            <a:spLocks/>
          </p:cNvSpPr>
          <p:nvPr/>
        </p:nvSpPr>
        <p:spPr>
          <a:xfrm>
            <a:off x="7236296" y="6021288"/>
            <a:ext cx="1800200"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Shih-</a:t>
            </a:r>
            <a:r>
              <a:rPr kumimoji="0" lang="en-US" altLang="zh-TW" b="1" i="0" u="none" strike="noStrike" kern="1200" cap="none" spc="0" normalizeH="0" baseline="0" noProof="0" dirty="0" err="1">
                <a:ln>
                  <a:noFill/>
                </a:ln>
                <a:effectLst/>
                <a:uLnTx/>
                <a:uFillTx/>
                <a:latin typeface="+mn-lt"/>
                <a:ea typeface="+mn-ea"/>
                <a:cs typeface="+mn-cs"/>
              </a:rPr>
              <a:t>Jhen</a:t>
            </a:r>
            <a:r>
              <a:rPr kumimoji="0" lang="en-US" altLang="zh-TW" b="1" i="0" u="none" strike="noStrike" kern="1200" cap="none" spc="0" normalizeH="0" baseline="0" noProof="0" dirty="0">
                <a:ln>
                  <a:noFill/>
                </a:ln>
                <a:effectLst/>
                <a:uLnTx/>
                <a:uFillTx/>
                <a:latin typeface="+mn-lt"/>
                <a:ea typeface="+mn-ea"/>
                <a:cs typeface="+mn-cs"/>
              </a:rPr>
              <a:t> Huang</a:t>
            </a:r>
          </a:p>
        </p:txBody>
      </p:sp>
      <p:pic>
        <p:nvPicPr>
          <p:cNvPr id="35850" name="Picture 10"/>
          <p:cNvPicPr>
            <a:picLocks noChangeAspect="1" noChangeArrowheads="1"/>
          </p:cNvPicPr>
          <p:nvPr/>
        </p:nvPicPr>
        <p:blipFill>
          <a:blip r:embed="rId8" cstate="print"/>
          <a:srcRect/>
          <a:stretch>
            <a:fillRect/>
          </a:stretch>
        </p:blipFill>
        <p:spPr bwMode="auto">
          <a:xfrm>
            <a:off x="2051720" y="4149080"/>
            <a:ext cx="1484855" cy="1872208"/>
          </a:xfrm>
          <a:prstGeom prst="rect">
            <a:avLst/>
          </a:prstGeom>
          <a:noFill/>
          <a:ln w="9525">
            <a:noFill/>
            <a:miter lim="800000"/>
            <a:headEnd/>
            <a:tailEnd/>
          </a:ln>
        </p:spPr>
      </p:pic>
      <p:sp>
        <p:nvSpPr>
          <p:cNvPr id="30" name="副標題 2"/>
          <p:cNvSpPr txBox="1">
            <a:spLocks/>
          </p:cNvSpPr>
          <p:nvPr/>
        </p:nvSpPr>
        <p:spPr>
          <a:xfrm>
            <a:off x="179511" y="6021288"/>
            <a:ext cx="1584177"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1" i="0" u="none" strike="noStrike" kern="1200" cap="none" spc="0" normalizeH="0" baseline="0" noProof="0" dirty="0">
                <a:ln>
                  <a:noFill/>
                </a:ln>
                <a:solidFill>
                  <a:schemeClr val="tx1"/>
                </a:solidFill>
                <a:effectLst/>
                <a:uLnTx/>
                <a:uFillTx/>
                <a:latin typeface="+mn-lt"/>
                <a:ea typeface="+mn-ea"/>
                <a:cs typeface="+mn-cs"/>
              </a:rPr>
              <a:t>Min-</a:t>
            </a:r>
            <a:r>
              <a:rPr kumimoji="0" lang="en-US" altLang="zh-TW" sz="2000" b="1" i="0" u="none" strike="noStrike" kern="1200" cap="none" spc="0" normalizeH="0" baseline="0" noProof="0" dirty="0" err="1">
                <a:ln>
                  <a:noFill/>
                </a:ln>
                <a:solidFill>
                  <a:schemeClr val="tx1"/>
                </a:solidFill>
                <a:effectLst/>
                <a:uLnTx/>
                <a:uFillTx/>
                <a:latin typeface="+mn-lt"/>
                <a:ea typeface="+mn-ea"/>
                <a:cs typeface="+mn-cs"/>
              </a:rPr>
              <a:t>Yuh</a:t>
            </a:r>
            <a:r>
              <a:rPr kumimoji="0" lang="en-US" altLang="zh-TW" sz="2000" b="1" i="0" u="none" strike="noStrike" kern="1200" cap="none" spc="0" normalizeH="0" baseline="0" noProof="0" dirty="0">
                <a:ln>
                  <a:noFill/>
                </a:ln>
                <a:solidFill>
                  <a:schemeClr val="tx1"/>
                </a:solidFill>
                <a:effectLst/>
                <a:uLnTx/>
                <a:uFillTx/>
                <a:latin typeface="+mn-lt"/>
                <a:ea typeface="+mn-ea"/>
                <a:cs typeface="+mn-cs"/>
              </a:rPr>
              <a:t> Day</a:t>
            </a:r>
            <a:endParaRPr kumimoji="0" lang="en-US" altLang="zh-TW"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21" name="Picture 6" descr="C:\Users\myday\Downloads\TKU-title15cm.jpg"/>
          <p:cNvPicPr>
            <a:picLocks noChangeAspect="1" noChangeArrowheads="1"/>
          </p:cNvPicPr>
          <p:nvPr/>
        </p:nvPicPr>
        <p:blipFill>
          <a:blip r:embed="rId9" cstate="print"/>
          <a:srcRect/>
          <a:stretch>
            <a:fillRect/>
          </a:stretch>
        </p:blipFill>
        <p:spPr bwMode="auto">
          <a:xfrm>
            <a:off x="531607" y="467254"/>
            <a:ext cx="1997595" cy="526129"/>
          </a:xfrm>
          <a:prstGeom prst="rect">
            <a:avLst/>
          </a:prstGeom>
          <a:noFill/>
          <a:ln w="9525">
            <a:noFill/>
            <a:miter lim="800000"/>
            <a:headEnd/>
            <a:tailEnd/>
          </a:ln>
        </p:spPr>
      </p:pic>
      <p:sp>
        <p:nvSpPr>
          <p:cNvPr id="22" name="文字方塊 14"/>
          <p:cNvSpPr txBox="1">
            <a:spLocks noChangeArrowheads="1"/>
          </p:cNvSpPr>
          <p:nvPr/>
        </p:nvSpPr>
        <p:spPr bwMode="auto">
          <a:xfrm>
            <a:off x="155575" y="72008"/>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 name="矩形 2"/>
          <p:cNvSpPr/>
          <p:nvPr/>
        </p:nvSpPr>
        <p:spPr>
          <a:xfrm>
            <a:off x="3563888" y="81035"/>
            <a:ext cx="1896673" cy="1015663"/>
          </a:xfrm>
          <a:prstGeom prst="rect">
            <a:avLst/>
          </a:prstGeom>
        </p:spPr>
        <p:txBody>
          <a:bodyPr wrap="none">
            <a:spAutoFit/>
          </a:bodyPr>
          <a:lstStyle/>
          <a:p>
            <a:r>
              <a:rPr lang="en-US" altLang="zh-TW" sz="6000" b="1" dirty="0">
                <a:solidFill>
                  <a:srgbClr val="C00000"/>
                </a:solidFill>
              </a:rPr>
              <a:t>2013</a:t>
            </a:r>
            <a:endParaRPr lang="zh-TW" altLang="en-US" sz="6000" b="1" dirty="0">
              <a:solidFill>
                <a:srgbClr val="C00000"/>
              </a:solidFill>
            </a:endParaRPr>
          </a:p>
        </p:txBody>
      </p:sp>
    </p:spTree>
    <p:extLst>
      <p:ext uri="{BB962C8B-B14F-4D97-AF65-F5344CB8AC3E}">
        <p14:creationId xmlns:p14="http://schemas.microsoft.com/office/powerpoint/2010/main" val="3518455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標題 1"/>
          <p:cNvSpPr>
            <a:spLocks noGrp="1"/>
          </p:cNvSpPr>
          <p:nvPr>
            <p:ph type="title"/>
          </p:nvPr>
        </p:nvSpPr>
        <p:spPr/>
        <p:txBody>
          <a:bodyPr/>
          <a:lstStyle/>
          <a:p>
            <a:r>
              <a:rPr lang="zh-TW" altLang="en-US" dirty="0">
                <a:solidFill>
                  <a:schemeClr val="accent1"/>
                </a:solidFill>
              </a:rPr>
              <a:t>戴敏育 博士 </a:t>
            </a:r>
            <a:br>
              <a:rPr lang="en-US" altLang="zh-TW" dirty="0">
                <a:solidFill>
                  <a:schemeClr val="accent1"/>
                </a:solidFill>
              </a:rPr>
            </a:br>
            <a:r>
              <a:rPr lang="en-US" altLang="zh-TW" dirty="0">
                <a:solidFill>
                  <a:schemeClr val="accent1"/>
                </a:solidFill>
              </a:rPr>
              <a:t>(Min-</a:t>
            </a:r>
            <a:r>
              <a:rPr lang="en-US" altLang="zh-TW" dirty="0" err="1">
                <a:solidFill>
                  <a:schemeClr val="accent1"/>
                </a:solidFill>
              </a:rPr>
              <a:t>Yuh</a:t>
            </a:r>
            <a:r>
              <a:rPr lang="en-US" altLang="zh-TW" dirty="0">
                <a:solidFill>
                  <a:schemeClr val="accent1"/>
                </a:solidFill>
              </a:rPr>
              <a:t> Day, Ph.D.)</a:t>
            </a:r>
            <a:endParaRPr lang="zh-TW" altLang="en-US" dirty="0">
              <a:solidFill>
                <a:schemeClr val="accent1"/>
              </a:solidFill>
            </a:endParaRPr>
          </a:p>
        </p:txBody>
      </p:sp>
      <p:sp>
        <p:nvSpPr>
          <p:cNvPr id="16386" name="內容版面配置區 2"/>
          <p:cNvSpPr>
            <a:spLocks noGrp="1"/>
          </p:cNvSpPr>
          <p:nvPr>
            <p:ph idx="1"/>
          </p:nvPr>
        </p:nvSpPr>
        <p:spPr>
          <a:xfrm>
            <a:off x="468313" y="1556792"/>
            <a:ext cx="8301037" cy="3519289"/>
          </a:xfrm>
        </p:spPr>
        <p:txBody>
          <a:bodyPr/>
          <a:lstStyle/>
          <a:p>
            <a:pPr marL="0" indent="0" algn="ctr">
              <a:buFont typeface="Arial" pitchFamily="34" charset="0"/>
              <a:buNone/>
            </a:pPr>
            <a:r>
              <a:rPr lang="zh-TW" altLang="en-US" sz="2800" dirty="0">
                <a:solidFill>
                  <a:srgbClr val="C00000"/>
                </a:solidFill>
              </a:rPr>
              <a:t>國立台北大學</a:t>
            </a:r>
            <a:r>
              <a:rPr lang="en-US" altLang="zh-TW" sz="2800" dirty="0">
                <a:solidFill>
                  <a:srgbClr val="C00000"/>
                </a:solidFill>
              </a:rPr>
              <a:t> </a:t>
            </a:r>
            <a:r>
              <a:rPr lang="zh-TW" altLang="en-US" sz="2800" dirty="0">
                <a:solidFill>
                  <a:srgbClr val="C00000"/>
                </a:solidFill>
              </a:rPr>
              <a:t>資訊管理研究所</a:t>
            </a:r>
            <a:r>
              <a:rPr lang="en-US" altLang="zh-TW" sz="2800" dirty="0">
                <a:solidFill>
                  <a:srgbClr val="C00000"/>
                </a:solidFill>
              </a:rPr>
              <a:t> </a:t>
            </a:r>
            <a:r>
              <a:rPr lang="zh-TW" altLang="en-US" sz="2800" dirty="0">
                <a:solidFill>
                  <a:srgbClr val="C00000"/>
                </a:solidFill>
              </a:rPr>
              <a:t>副教授</a:t>
            </a:r>
            <a:endParaRPr lang="en-US" altLang="zh-TW" sz="2800" dirty="0">
              <a:solidFill>
                <a:srgbClr val="C00000"/>
              </a:solidFill>
            </a:endParaRPr>
          </a:p>
          <a:p>
            <a:pPr marL="0" indent="0" algn="ctr">
              <a:buFont typeface="Arial" pitchFamily="34" charset="0"/>
              <a:buNone/>
            </a:pPr>
            <a:r>
              <a:rPr lang="zh-TW" altLang="en-US" sz="2800" dirty="0">
                <a:solidFill>
                  <a:schemeClr val="tx2"/>
                </a:solidFill>
              </a:rPr>
              <a:t>中央研究院</a:t>
            </a:r>
            <a:r>
              <a:rPr lang="en-US" altLang="zh-TW" sz="2800" dirty="0">
                <a:solidFill>
                  <a:schemeClr val="tx2"/>
                </a:solidFill>
              </a:rPr>
              <a:t> </a:t>
            </a:r>
            <a:r>
              <a:rPr lang="zh-TW" altLang="en-US" sz="2800" dirty="0">
                <a:solidFill>
                  <a:schemeClr val="tx2"/>
                </a:solidFill>
              </a:rPr>
              <a:t>資訊科學研究所</a:t>
            </a:r>
            <a:r>
              <a:rPr lang="en-US" altLang="zh-TW" sz="2800" dirty="0">
                <a:solidFill>
                  <a:schemeClr val="tx2"/>
                </a:solidFill>
              </a:rPr>
              <a:t> </a:t>
            </a:r>
            <a:r>
              <a:rPr lang="zh-TW" altLang="en-US" sz="2800" dirty="0">
                <a:solidFill>
                  <a:schemeClr val="tx2"/>
                </a:solidFill>
              </a:rPr>
              <a:t>訪問學人</a:t>
            </a:r>
            <a:endParaRPr lang="en-US" altLang="zh-TW" sz="2800" dirty="0">
              <a:solidFill>
                <a:schemeClr val="tx2"/>
              </a:solidFill>
            </a:endParaRPr>
          </a:p>
          <a:p>
            <a:pPr marL="0" indent="0" algn="ctr">
              <a:buFont typeface="Arial" pitchFamily="34" charset="0"/>
              <a:buNone/>
            </a:pPr>
            <a:r>
              <a:rPr lang="zh-TW" altLang="en-US" sz="2800" dirty="0">
                <a:solidFill>
                  <a:srgbClr val="984807"/>
                </a:solidFill>
              </a:rPr>
              <a:t>國立台灣大學</a:t>
            </a:r>
            <a:r>
              <a:rPr lang="en-US" altLang="zh-TW" sz="2800" dirty="0">
                <a:solidFill>
                  <a:srgbClr val="984807"/>
                </a:solidFill>
              </a:rPr>
              <a:t> </a:t>
            </a:r>
            <a:r>
              <a:rPr lang="zh-TW" altLang="en-US" sz="2800" dirty="0">
                <a:solidFill>
                  <a:srgbClr val="984807"/>
                </a:solidFill>
              </a:rPr>
              <a:t>資訊管理</a:t>
            </a:r>
            <a:r>
              <a:rPr lang="en-US" altLang="zh-TW" sz="2800" dirty="0">
                <a:solidFill>
                  <a:srgbClr val="984807"/>
                </a:solidFill>
              </a:rPr>
              <a:t> </a:t>
            </a:r>
            <a:r>
              <a:rPr lang="zh-TW" altLang="en-US" sz="2800" dirty="0">
                <a:solidFill>
                  <a:srgbClr val="984807"/>
                </a:solidFill>
              </a:rPr>
              <a:t>博士</a:t>
            </a:r>
            <a:endParaRPr lang="en-US" altLang="zh-TW" sz="2800" dirty="0">
              <a:solidFill>
                <a:srgbClr val="984807"/>
              </a:solidFill>
            </a:endParaRPr>
          </a:p>
          <a:p>
            <a:pPr marL="0" indent="0" algn="ctr">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(IEEE IRI)</a:t>
            </a:r>
            <a:endParaRPr lang="zh-TW" altLang="en-US" sz="2000" dirty="0">
              <a:solidFill>
                <a:srgbClr val="17375E"/>
              </a:solidFill>
            </a:endParaRPr>
          </a:p>
        </p:txBody>
      </p:sp>
      <p:sp>
        <p:nvSpPr>
          <p:cNvPr id="16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fld id="{9FCAA9B1-8267-4402-9C83-BAE1C2B13B7C}" type="slidenum">
              <a:rPr kumimoji="0" lang="zh-TW" altLang="en-US" sz="1200">
                <a:solidFill>
                  <a:srgbClr val="898989"/>
                </a:solidFill>
                <a:latin typeface="Calibri" pitchFamily="34" charset="0"/>
              </a:rPr>
              <a:pPr eaLnBrk="1" hangingPunct="1"/>
              <a:t>2</a:t>
            </a:fld>
            <a:endParaRPr kumimoji="0" lang="zh-TW" altLang="en-US" sz="1200">
              <a:solidFill>
                <a:srgbClr val="898989"/>
              </a:solidFill>
              <a:latin typeface="Calibri" pitchFamily="34" charset="0"/>
            </a:endParaRPr>
          </a:p>
        </p:txBody>
      </p:sp>
      <p:pic>
        <p:nvPicPr>
          <p:cNvPr id="16388" name="Picture 4" descr="http://mail.tku.edu.tw/myday/images/Myday_Phot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15888"/>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descr="http://mail.tku.edu.tw/myday/images/AS_Logo1.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7904"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descr="http://mail.tku.edu.tw/myday/images/NTU_logo.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2120"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44C7FE4C-DBC2-A74B-8BCD-C557AA9446EA}"/>
              </a:ext>
            </a:extLst>
          </p:cNvPr>
          <p:cNvGrpSpPr/>
          <p:nvPr/>
        </p:nvGrpSpPr>
        <p:grpSpPr>
          <a:xfrm>
            <a:off x="1856254" y="5178296"/>
            <a:ext cx="1563618" cy="1491064"/>
            <a:chOff x="1940523" y="5229200"/>
            <a:chExt cx="1563618" cy="1491064"/>
          </a:xfrm>
        </p:grpSpPr>
        <p:pic>
          <p:nvPicPr>
            <p:cNvPr id="3" name="Picture 2">
              <a:extLst>
                <a:ext uri="{FF2B5EF4-FFF2-40B4-BE49-F238E27FC236}">
                  <a16:creationId xmlns:a16="http://schemas.microsoft.com/office/drawing/2014/main" id="{6B0FAAB0-5F2D-0A45-91D0-BB05F45FA8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523" y="5229200"/>
              <a:ext cx="1563618" cy="1008786"/>
            </a:xfrm>
            <a:prstGeom prst="rect">
              <a:avLst/>
            </a:prstGeom>
          </p:spPr>
        </p:pic>
        <p:pic>
          <p:nvPicPr>
            <p:cNvPr id="5" name="Picture 4">
              <a:extLst>
                <a:ext uri="{FF2B5EF4-FFF2-40B4-BE49-F238E27FC236}">
                  <a16:creationId xmlns:a16="http://schemas.microsoft.com/office/drawing/2014/main" id="{5A70F94B-7014-7845-B18F-AA6F50AF3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0523" y="6339133"/>
              <a:ext cx="1563618" cy="381131"/>
            </a:xfrm>
            <a:prstGeom prst="rect">
              <a:avLst/>
            </a:prstGeom>
          </p:spPr>
        </p:pic>
      </p:grpSp>
    </p:spTree>
    <p:extLst>
      <p:ext uri="{BB962C8B-B14F-4D97-AF65-F5344CB8AC3E}">
        <p14:creationId xmlns:p14="http://schemas.microsoft.com/office/powerpoint/2010/main" val="3111266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mail.tku.edu.tw/myday/images/Myday_Photo.jpg"/>
          <p:cNvPicPr>
            <a:picLocks noChangeAspect="1" noChangeArrowheads="1"/>
          </p:cNvPicPr>
          <p:nvPr/>
        </p:nvPicPr>
        <p:blipFill>
          <a:blip r:embed="rId2">
            <a:extLst>
              <a:ext uri="{28A0092B-C50C-407E-A947-70E740481C1C}">
                <a14:useLocalDpi xmlns:a14="http://schemas.microsoft.com/office/drawing/2010/main" val="0"/>
              </a:ext>
            </a:extLst>
          </a:blip>
          <a:srcRect l="10527" t="1544" r="10527" b="25148"/>
          <a:stretch>
            <a:fillRect/>
          </a:stretch>
        </p:blipFill>
        <p:spPr bwMode="auto">
          <a:xfrm>
            <a:off x="1259062" y="1845618"/>
            <a:ext cx="15113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2"/>
          <p:cNvSpPr txBox="1">
            <a:spLocks/>
          </p:cNvSpPr>
          <p:nvPr/>
        </p:nvSpPr>
        <p:spPr bwMode="auto">
          <a:xfrm>
            <a:off x="2915816" y="3680743"/>
            <a:ext cx="178942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kumimoji="0" lang="en-US" altLang="zh-TW" sz="2000" b="1" dirty="0" err="1"/>
              <a:t>Ya</a:t>
            </a:r>
            <a:r>
              <a:rPr kumimoji="0" lang="en-US" altLang="zh-TW" sz="2000" b="1" dirty="0"/>
              <a:t>-Jung Wang</a:t>
            </a:r>
          </a:p>
        </p:txBody>
      </p:sp>
      <p:sp>
        <p:nvSpPr>
          <p:cNvPr id="10" name="副標題 2"/>
          <p:cNvSpPr txBox="1">
            <a:spLocks/>
          </p:cNvSpPr>
          <p:nvPr/>
        </p:nvSpPr>
        <p:spPr bwMode="auto">
          <a:xfrm>
            <a:off x="1187624" y="3645024"/>
            <a:ext cx="15827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kumimoji="0" lang="en-US" altLang="zh-TW" sz="2000" b="1" dirty="0"/>
              <a:t>Min-</a:t>
            </a:r>
            <a:r>
              <a:rPr kumimoji="0" lang="en-US" altLang="zh-TW" sz="2000" b="1" dirty="0" err="1"/>
              <a:t>Yuh</a:t>
            </a:r>
            <a:r>
              <a:rPr kumimoji="0" lang="en-US" altLang="zh-TW" sz="2000" b="1" dirty="0"/>
              <a:t> Day</a:t>
            </a:r>
            <a:endParaRPr kumimoji="0" lang="en-US" altLang="zh-TW" sz="2000" dirty="0"/>
          </a:p>
        </p:txBody>
      </p:sp>
      <p:pic>
        <p:nvPicPr>
          <p:cNvPr id="11" name="圖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2623" y="1845618"/>
            <a:ext cx="150495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http://rite.im.tku.edu.tw/img/Ng.JPG"/>
          <p:cNvPicPr>
            <a:picLocks noChangeAspect="1" noChangeArrowheads="1"/>
          </p:cNvPicPr>
          <p:nvPr/>
        </p:nvPicPr>
        <p:blipFill rotWithShape="1">
          <a:blip r:embed="rId4">
            <a:extLst>
              <a:ext uri="{28A0092B-C50C-407E-A947-70E740481C1C}">
                <a14:useLocalDpi xmlns:a14="http://schemas.microsoft.com/office/drawing/2010/main" val="0"/>
              </a:ext>
            </a:extLst>
          </a:blip>
          <a:srcRect l="22283" t="2631" r="29690" b="52115"/>
          <a:stretch/>
        </p:blipFill>
        <p:spPr bwMode="auto">
          <a:xfrm>
            <a:off x="6508300" y="1845618"/>
            <a:ext cx="1522943" cy="191334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rite.im.tku.edu.tw/img/Kum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8" t="13602" r="-1" b="10871"/>
          <a:stretch/>
        </p:blipFill>
        <p:spPr bwMode="auto">
          <a:xfrm>
            <a:off x="4842046" y="1845618"/>
            <a:ext cx="1400206" cy="1874837"/>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4557574" y="3660869"/>
            <a:ext cx="1873744" cy="369332"/>
          </a:xfrm>
          <a:prstGeom prst="rect">
            <a:avLst/>
          </a:prstGeom>
        </p:spPr>
        <p:txBody>
          <a:bodyPr wrap="square">
            <a:spAutoFit/>
          </a:bodyPr>
          <a:lstStyle/>
          <a:p>
            <a:pPr algn="ctr"/>
            <a:r>
              <a:rPr lang="en-US" altLang="zh-TW" b="1" dirty="0" err="1"/>
              <a:t>Che</a:t>
            </a:r>
            <a:r>
              <a:rPr lang="en-US" altLang="zh-TW" b="1" dirty="0"/>
              <a:t>-Wei Hsu</a:t>
            </a:r>
            <a:endParaRPr lang="zh-TW" altLang="en-US" dirty="0"/>
          </a:p>
        </p:txBody>
      </p:sp>
      <p:pic>
        <p:nvPicPr>
          <p:cNvPr id="26630" name="Picture 6" descr="http://rite.im.tku.edu.tw/img/wu.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969" t="-1" r="33581" b="41531"/>
          <a:stretch/>
        </p:blipFill>
        <p:spPr bwMode="auto">
          <a:xfrm>
            <a:off x="3869160" y="4373343"/>
            <a:ext cx="1512147" cy="187255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rite.im.tku.edu.tw/img/kevi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015" r="9105" b="28546"/>
          <a:stretch/>
        </p:blipFill>
        <p:spPr bwMode="auto">
          <a:xfrm>
            <a:off x="395536" y="4370661"/>
            <a:ext cx="1511300"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http://rite.im.tku.edu.tw/img/Lin.jpg"/>
          <p:cNvPicPr>
            <a:picLocks noChangeAspect="1" noChangeArrowheads="1"/>
          </p:cNvPicPr>
          <p:nvPr/>
        </p:nvPicPr>
        <p:blipFill rotWithShape="1">
          <a:blip r:embed="rId8">
            <a:extLst>
              <a:ext uri="{28A0092B-C50C-407E-A947-70E740481C1C}">
                <a14:useLocalDpi xmlns:a14="http://schemas.microsoft.com/office/drawing/2010/main" val="0"/>
              </a:ext>
            </a:extLst>
          </a:blip>
          <a:srcRect l="23113" t="1433" r="25959" b="57208"/>
          <a:stretch/>
        </p:blipFill>
        <p:spPr bwMode="auto">
          <a:xfrm>
            <a:off x="2109871" y="4370661"/>
            <a:ext cx="1539381"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http://rite.im.tku.edu.tw/img/Paul.jpg"/>
          <p:cNvPicPr>
            <a:picLocks noChangeAspect="1" noChangeArrowheads="1"/>
          </p:cNvPicPr>
          <p:nvPr/>
        </p:nvPicPr>
        <p:blipFill rotWithShape="1">
          <a:blip r:embed="rId9">
            <a:extLst>
              <a:ext uri="{28A0092B-C50C-407E-A947-70E740481C1C}">
                <a14:useLocalDpi xmlns:a14="http://schemas.microsoft.com/office/drawing/2010/main" val="0"/>
              </a:ext>
            </a:extLst>
          </a:blip>
          <a:srcRect l="24495" t="3006" r="26386" b="56617"/>
          <a:stretch/>
        </p:blipFill>
        <p:spPr bwMode="auto">
          <a:xfrm>
            <a:off x="5694921" y="4429916"/>
            <a:ext cx="1472793" cy="1815977"/>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http://rite.im.tku.edu.tw/img/Tsai.jpg"/>
          <p:cNvPicPr>
            <a:picLocks noChangeAspect="1" noChangeArrowheads="1"/>
          </p:cNvPicPr>
          <p:nvPr/>
        </p:nvPicPr>
        <p:blipFill rotWithShape="1">
          <a:blip r:embed="rId10">
            <a:extLst>
              <a:ext uri="{28A0092B-C50C-407E-A947-70E740481C1C}">
                <a14:useLocalDpi xmlns:a14="http://schemas.microsoft.com/office/drawing/2010/main" val="0"/>
              </a:ext>
            </a:extLst>
          </a:blip>
          <a:srcRect l="28695" t="8820" b="24904"/>
          <a:stretch/>
        </p:blipFill>
        <p:spPr bwMode="auto">
          <a:xfrm>
            <a:off x="7369419" y="4372927"/>
            <a:ext cx="1511300" cy="1872966"/>
          </a:xfrm>
          <a:prstGeom prst="rect">
            <a:avLst/>
          </a:prstGeom>
          <a:noFill/>
          <a:extLst>
            <a:ext uri="{909E8E84-426E-40DD-AFC4-6F175D3DCCD1}">
              <a14:hiddenFill xmlns:a14="http://schemas.microsoft.com/office/drawing/2010/main">
                <a:solidFill>
                  <a:srgbClr val="FFFFFF"/>
                </a:solidFill>
              </a14:hiddenFill>
            </a:ext>
          </a:extLst>
        </p:spPr>
      </p:pic>
      <p:sp>
        <p:nvSpPr>
          <p:cNvPr id="21" name="副標題 2"/>
          <p:cNvSpPr txBox="1">
            <a:spLocks/>
          </p:cNvSpPr>
          <p:nvPr/>
        </p:nvSpPr>
        <p:spPr>
          <a:xfrm>
            <a:off x="274629" y="6309320"/>
            <a:ext cx="1633075" cy="34122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err="1"/>
              <a:t>Huai</a:t>
            </a:r>
            <a:r>
              <a:rPr lang="en-US" altLang="zh-TW" sz="2000" b="1" dirty="0"/>
              <a:t>-Wen Hsu</a:t>
            </a:r>
          </a:p>
        </p:txBody>
      </p:sp>
      <p:sp>
        <p:nvSpPr>
          <p:cNvPr id="22" name="副標題 2"/>
          <p:cNvSpPr txBox="1">
            <a:spLocks/>
          </p:cNvSpPr>
          <p:nvPr/>
        </p:nvSpPr>
        <p:spPr bwMode="auto">
          <a:xfrm>
            <a:off x="6508151" y="3680743"/>
            <a:ext cx="15843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buNone/>
            </a:pPr>
            <a:r>
              <a:rPr lang="en-US" altLang="zh-TW" sz="2000" b="1" dirty="0" err="1"/>
              <a:t>En</a:t>
            </a:r>
            <a:r>
              <a:rPr lang="en-US" altLang="zh-TW" sz="2000" b="1" dirty="0"/>
              <a:t>-Chun </a:t>
            </a:r>
            <a:r>
              <a:rPr lang="en-US" altLang="zh-TW" sz="2000" b="1" dirty="0" err="1"/>
              <a:t>Tu</a:t>
            </a:r>
            <a:endParaRPr lang="en-US" altLang="zh-TW" sz="2000" b="1" dirty="0"/>
          </a:p>
        </p:txBody>
      </p:sp>
      <p:sp>
        <p:nvSpPr>
          <p:cNvPr id="23" name="標題 1"/>
          <p:cNvSpPr txBox="1">
            <a:spLocks/>
          </p:cNvSpPr>
          <p:nvPr/>
        </p:nvSpPr>
        <p:spPr>
          <a:xfrm>
            <a:off x="36512" y="1"/>
            <a:ext cx="9144000" cy="1484784"/>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400" b="1" dirty="0">
                <a:solidFill>
                  <a:schemeClr val="accent1">
                    <a:lumMod val="75000"/>
                  </a:schemeClr>
                </a:solidFill>
              </a:rPr>
              <a:t>IMTKU Textual Entailment System for </a:t>
            </a:r>
            <a:br>
              <a:rPr lang="en-US" altLang="zh-TW" sz="3400" b="1" dirty="0">
                <a:solidFill>
                  <a:schemeClr val="accent1">
                    <a:lumMod val="75000"/>
                  </a:schemeClr>
                </a:solidFill>
              </a:rPr>
            </a:br>
            <a:r>
              <a:rPr lang="en-US" altLang="zh-TW" sz="3400" b="1" dirty="0">
                <a:solidFill>
                  <a:schemeClr val="accent1">
                    <a:lumMod val="75000"/>
                  </a:schemeClr>
                </a:solidFill>
              </a:rPr>
              <a:t>Recognizing Inference in Text at </a:t>
            </a:r>
            <a:r>
              <a:rPr lang="en-US" altLang="zh-TW" sz="3400" b="1" dirty="0">
                <a:solidFill>
                  <a:srgbClr val="C00000"/>
                </a:solidFill>
              </a:rPr>
              <a:t>NTCIR-11</a:t>
            </a:r>
            <a:r>
              <a:rPr lang="en-US" altLang="zh-TW" sz="3400" b="1" dirty="0">
                <a:solidFill>
                  <a:schemeClr val="accent1">
                    <a:lumMod val="75000"/>
                  </a:schemeClr>
                </a:solidFill>
              </a:rPr>
              <a:t> RITE-VAL</a:t>
            </a:r>
            <a:br>
              <a:rPr lang="zh-TW" altLang="en-US" sz="3400" b="1" dirty="0">
                <a:solidFill>
                  <a:schemeClr val="accent1">
                    <a:lumMod val="75000"/>
                  </a:schemeClr>
                </a:solidFill>
              </a:rPr>
            </a:br>
            <a:r>
              <a:rPr lang="en-US" altLang="zh-TW" sz="8000" b="1" dirty="0">
                <a:solidFill>
                  <a:srgbClr val="C00000"/>
                </a:solidFill>
              </a:rPr>
              <a:t>2014</a:t>
            </a:r>
            <a:endParaRPr lang="zh-TW" altLang="en-US" sz="8000" b="1" dirty="0">
              <a:solidFill>
                <a:srgbClr val="C00000"/>
              </a:solidFill>
            </a:endParaRPr>
          </a:p>
        </p:txBody>
      </p:sp>
      <p:sp>
        <p:nvSpPr>
          <p:cNvPr id="25" name="副標題 2"/>
          <p:cNvSpPr txBox="1">
            <a:spLocks/>
          </p:cNvSpPr>
          <p:nvPr/>
        </p:nvSpPr>
        <p:spPr>
          <a:xfrm>
            <a:off x="5652120" y="6237312"/>
            <a:ext cx="1529451" cy="304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Yu-</a:t>
            </a:r>
            <a:r>
              <a:rPr lang="en-US" altLang="zh-TW" sz="2000" b="1" dirty="0" err="1"/>
              <a:t>Hsuan</a:t>
            </a:r>
            <a:r>
              <a:rPr lang="en-US" altLang="zh-TW" sz="2000" b="1" dirty="0"/>
              <a:t> Tai</a:t>
            </a:r>
          </a:p>
        </p:txBody>
      </p:sp>
      <p:sp>
        <p:nvSpPr>
          <p:cNvPr id="26" name="副標題 2"/>
          <p:cNvSpPr txBox="1">
            <a:spLocks/>
          </p:cNvSpPr>
          <p:nvPr/>
        </p:nvSpPr>
        <p:spPr>
          <a:xfrm>
            <a:off x="3851920" y="6215050"/>
            <a:ext cx="1529387" cy="38230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Shang-Yu Wu</a:t>
            </a:r>
          </a:p>
        </p:txBody>
      </p:sp>
      <p:sp>
        <p:nvSpPr>
          <p:cNvPr id="27" name="副標題 2"/>
          <p:cNvSpPr txBox="1">
            <a:spLocks/>
          </p:cNvSpPr>
          <p:nvPr/>
        </p:nvSpPr>
        <p:spPr>
          <a:xfrm>
            <a:off x="7181571" y="6219707"/>
            <a:ext cx="2016224" cy="3776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800" b="1" dirty="0"/>
              <a:t>Cheng-Chia Tsai</a:t>
            </a:r>
          </a:p>
        </p:txBody>
      </p:sp>
      <p:sp>
        <p:nvSpPr>
          <p:cNvPr id="28" name="副標題 2"/>
          <p:cNvSpPr txBox="1">
            <a:spLocks/>
          </p:cNvSpPr>
          <p:nvPr/>
        </p:nvSpPr>
        <p:spPr>
          <a:xfrm>
            <a:off x="359532" y="6597352"/>
            <a:ext cx="8496944" cy="238336"/>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latin typeface="+mn-lt"/>
                <a:ea typeface="+mn-ea"/>
                <a:cs typeface="+mn-cs"/>
              </a:rPr>
              <a:t>NTCIR-11 Conference, December 8-12, 2014, Tokyo, Japan</a:t>
            </a:r>
          </a:p>
        </p:txBody>
      </p:sp>
      <p:pic>
        <p:nvPicPr>
          <p:cNvPr id="29" name="Picture 5" descr="C:\Users\myday\Downloads\TKU-logo-12cm.jpg"/>
          <p:cNvPicPr>
            <a:picLocks noChangeAspect="1" noChangeArrowheads="1"/>
          </p:cNvPicPr>
          <p:nvPr/>
        </p:nvPicPr>
        <p:blipFill>
          <a:blip r:embed="rId11" cstate="print"/>
          <a:srcRect/>
          <a:stretch>
            <a:fillRect/>
          </a:stretch>
        </p:blipFill>
        <p:spPr bwMode="auto">
          <a:xfrm>
            <a:off x="6697622" y="764704"/>
            <a:ext cx="940184" cy="936104"/>
          </a:xfrm>
          <a:prstGeom prst="rect">
            <a:avLst/>
          </a:prstGeom>
          <a:noFill/>
          <a:ln w="9525">
            <a:noFill/>
            <a:miter lim="800000"/>
            <a:headEnd/>
            <a:tailEnd/>
          </a:ln>
        </p:spPr>
      </p:pic>
      <p:pic>
        <p:nvPicPr>
          <p:cNvPr id="30" name="Picture 6" descr="C:\Users\myday\Downloads\TKU-title15cm.jpg"/>
          <p:cNvPicPr>
            <a:picLocks noChangeAspect="1" noChangeArrowheads="1"/>
          </p:cNvPicPr>
          <p:nvPr/>
        </p:nvPicPr>
        <p:blipFill>
          <a:blip r:embed="rId12" cstate="print"/>
          <a:srcRect/>
          <a:stretch>
            <a:fillRect/>
          </a:stretch>
        </p:blipFill>
        <p:spPr bwMode="auto">
          <a:xfrm>
            <a:off x="974235" y="1174679"/>
            <a:ext cx="1997595" cy="526129"/>
          </a:xfrm>
          <a:prstGeom prst="rect">
            <a:avLst/>
          </a:prstGeom>
          <a:noFill/>
          <a:ln w="9525">
            <a:noFill/>
            <a:miter lim="800000"/>
            <a:headEnd/>
            <a:tailEnd/>
          </a:ln>
        </p:spPr>
      </p:pic>
      <p:sp>
        <p:nvSpPr>
          <p:cNvPr id="31" name="文字方塊 14"/>
          <p:cNvSpPr txBox="1">
            <a:spLocks noChangeArrowheads="1"/>
          </p:cNvSpPr>
          <p:nvPr/>
        </p:nvSpPr>
        <p:spPr bwMode="auto">
          <a:xfrm>
            <a:off x="598203" y="779433"/>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2" name="副標題 2"/>
          <p:cNvSpPr txBox="1">
            <a:spLocks/>
          </p:cNvSpPr>
          <p:nvPr/>
        </p:nvSpPr>
        <p:spPr>
          <a:xfrm>
            <a:off x="2057029" y="6237312"/>
            <a:ext cx="1633075" cy="341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Yu-An Lin</a:t>
            </a:r>
          </a:p>
        </p:txBody>
      </p:sp>
    </p:spTree>
    <p:extLst>
      <p:ext uri="{BB962C8B-B14F-4D97-AF65-F5344CB8AC3E}">
        <p14:creationId xmlns:p14="http://schemas.microsoft.com/office/powerpoint/2010/main" val="2796611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a:stretch>
            <a:fillRect/>
          </a:stretch>
        </p:blipFill>
        <p:spPr>
          <a:xfrm>
            <a:off x="35496" y="40087"/>
            <a:ext cx="963680" cy="436585"/>
          </a:xfrm>
          <a:prstGeom prst="rect">
            <a:avLst/>
          </a:prstGeom>
        </p:spPr>
      </p:pic>
      <p:pic>
        <p:nvPicPr>
          <p:cNvPr id="8" name="Picture 5" descr="C:\Users\myday\Downloads\TKU-logo-12cm.jpg"/>
          <p:cNvPicPr>
            <a:picLocks noChangeAspect="1" noChangeArrowheads="1"/>
          </p:cNvPicPr>
          <p:nvPr/>
        </p:nvPicPr>
        <p:blipFill>
          <a:blip r:embed="rId3" cstate="print"/>
          <a:srcRect/>
          <a:stretch>
            <a:fillRect/>
          </a:stretch>
        </p:blipFill>
        <p:spPr bwMode="auto">
          <a:xfrm>
            <a:off x="8253206" y="0"/>
            <a:ext cx="855298" cy="851587"/>
          </a:xfrm>
          <a:prstGeom prst="rect">
            <a:avLst/>
          </a:prstGeom>
          <a:noFill/>
          <a:ln w="9525">
            <a:noFill/>
            <a:miter lim="800000"/>
            <a:headEnd/>
            <a:tailEnd/>
          </a:ln>
        </p:spPr>
      </p:pic>
      <p:sp>
        <p:nvSpPr>
          <p:cNvPr id="2" name="標題 1"/>
          <p:cNvSpPr>
            <a:spLocks noGrp="1"/>
          </p:cNvSpPr>
          <p:nvPr>
            <p:ph type="ctrTitle"/>
          </p:nvPr>
        </p:nvSpPr>
        <p:spPr>
          <a:xfrm>
            <a:off x="-21904" y="788399"/>
            <a:ext cx="9289032" cy="1272449"/>
          </a:xfrm>
        </p:spPr>
        <p:txBody>
          <a:bodyPr>
            <a:normAutofit/>
          </a:bodyPr>
          <a:lstStyle/>
          <a:p>
            <a:r>
              <a:rPr lang="en-US" altLang="zh-TW" sz="3800" b="1" dirty="0">
                <a:solidFill>
                  <a:schemeClr val="accent1">
                    <a:lumMod val="75000"/>
                  </a:schemeClr>
                </a:solidFill>
              </a:rPr>
              <a:t>IMTKU Question Answering System for </a:t>
            </a:r>
            <a:br>
              <a:rPr lang="en-US" altLang="zh-TW" sz="3800" b="1" dirty="0">
                <a:solidFill>
                  <a:schemeClr val="accent1">
                    <a:lumMod val="75000"/>
                  </a:schemeClr>
                </a:solidFill>
              </a:rPr>
            </a:br>
            <a:r>
              <a:rPr lang="en-US" altLang="zh-TW" sz="3800" b="1" dirty="0">
                <a:solidFill>
                  <a:schemeClr val="accent1">
                    <a:lumMod val="75000"/>
                  </a:schemeClr>
                </a:solidFill>
              </a:rPr>
              <a:t>World History Exams at </a:t>
            </a:r>
            <a:r>
              <a:rPr lang="en-US" altLang="zh-TW" sz="3800" b="1" dirty="0">
                <a:solidFill>
                  <a:srgbClr val="C00000"/>
                </a:solidFill>
              </a:rPr>
              <a:t>NTCIR-12</a:t>
            </a:r>
            <a:r>
              <a:rPr lang="en-US" altLang="zh-TW" sz="3800" b="1" dirty="0">
                <a:solidFill>
                  <a:schemeClr val="accent1">
                    <a:lumMod val="75000"/>
                  </a:schemeClr>
                </a:solidFill>
              </a:rPr>
              <a:t> QA Lab2</a:t>
            </a:r>
            <a:endParaRPr lang="zh-TW" altLang="en-US" sz="3800" b="1" dirty="0">
              <a:solidFill>
                <a:srgbClr val="C00000"/>
              </a:solidFill>
            </a:endParaRPr>
          </a:p>
        </p:txBody>
      </p:sp>
      <p:pic>
        <p:nvPicPr>
          <p:cNvPr id="9" name="Picture 6" descr="C:\Users\myday\Downloads\TKU-title15cm.jpg"/>
          <p:cNvPicPr>
            <a:picLocks noChangeAspect="1" noChangeArrowheads="1"/>
          </p:cNvPicPr>
          <p:nvPr/>
        </p:nvPicPr>
        <p:blipFill>
          <a:blip r:embed="rId4" cstate="print"/>
          <a:srcRect/>
          <a:stretch>
            <a:fillRect/>
          </a:stretch>
        </p:blipFill>
        <p:spPr bwMode="auto">
          <a:xfrm>
            <a:off x="6372200" y="312911"/>
            <a:ext cx="1756343" cy="451793"/>
          </a:xfrm>
          <a:prstGeom prst="rect">
            <a:avLst/>
          </a:prstGeom>
          <a:noFill/>
          <a:ln w="9525">
            <a:noFill/>
            <a:miter lim="800000"/>
            <a:headEnd/>
            <a:tailEnd/>
          </a:ln>
        </p:spPr>
      </p:pic>
      <p:sp>
        <p:nvSpPr>
          <p:cNvPr id="15" name="副標題 2"/>
          <p:cNvSpPr txBox="1">
            <a:spLocks/>
          </p:cNvSpPr>
          <p:nvPr/>
        </p:nvSpPr>
        <p:spPr>
          <a:xfrm>
            <a:off x="119112" y="6380918"/>
            <a:ext cx="8496944"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hlinkClick r:id="rId5"/>
              </a:rPr>
              <a:t>myday@mail.tku.edu.tw</a:t>
            </a:r>
            <a:endParaRPr kumimoji="0" lang="en-US" altLang="zh-TW" sz="1400" b="0" i="0" u="none" strike="noStrike" kern="1200" cap="none" spc="0" normalizeH="0" baseline="0" noProof="0" dirty="0">
              <a:ln>
                <a:noFill/>
              </a:ln>
              <a:solidFill>
                <a:schemeClr val="tx1">
                  <a:tint val="75000"/>
                </a:schemeClr>
              </a:solidFill>
              <a:effectLst/>
              <a:uLnTx/>
              <a:uFillTx/>
            </a:endParaRPr>
          </a:p>
          <a:p>
            <a:pPr lvl="0" algn="ctr">
              <a:defRPr/>
            </a:pPr>
            <a:r>
              <a:rPr lang="en-US" altLang="zh-TW" sz="1400" dirty="0">
                <a:solidFill>
                  <a:schemeClr val="tx1">
                    <a:tint val="75000"/>
                  </a:schemeClr>
                </a:solidFill>
              </a:rPr>
              <a:t>NTCIR-12 Conference, June 7-10, 2016, Tokyo, Japan</a:t>
            </a:r>
          </a:p>
        </p:txBody>
      </p:sp>
      <p:sp>
        <p:nvSpPr>
          <p:cNvPr id="6" name="矩形 5"/>
          <p:cNvSpPr/>
          <p:nvPr/>
        </p:nvSpPr>
        <p:spPr>
          <a:xfrm>
            <a:off x="-16552" y="4379482"/>
            <a:ext cx="1204176" cy="323165"/>
          </a:xfrm>
          <a:prstGeom prst="rect">
            <a:avLst/>
          </a:prstGeom>
        </p:spPr>
        <p:txBody>
          <a:bodyPr wrap="none">
            <a:spAutoFit/>
          </a:bodyPr>
          <a:lstStyle/>
          <a:p>
            <a:pPr algn="ctr"/>
            <a:r>
              <a:rPr lang="en-US" altLang="zh-TW" sz="1500" b="1" dirty="0">
                <a:solidFill>
                  <a:schemeClr val="tx2"/>
                </a:solidFill>
                <a:latin typeface="+mj-lt"/>
                <a:ea typeface="Arial Unicode MS" pitchFamily="34" charset="-120"/>
                <a:cs typeface="Arial Unicode MS" pitchFamily="34" charset="-120"/>
              </a:rPr>
              <a:t>Min-</a:t>
            </a:r>
            <a:r>
              <a:rPr lang="en-US" altLang="zh-TW" sz="1500" b="1" dirty="0" err="1">
                <a:solidFill>
                  <a:schemeClr val="tx2"/>
                </a:solidFill>
                <a:latin typeface="+mj-lt"/>
                <a:ea typeface="Arial Unicode MS" pitchFamily="34" charset="-120"/>
                <a:cs typeface="Arial Unicode MS" pitchFamily="34" charset="-120"/>
              </a:rPr>
              <a:t>Yuh</a:t>
            </a:r>
            <a:r>
              <a:rPr lang="en-US" altLang="zh-TW" sz="1500" b="1" dirty="0">
                <a:solidFill>
                  <a:schemeClr val="tx2"/>
                </a:solidFill>
                <a:latin typeface="+mj-lt"/>
                <a:ea typeface="Arial Unicode MS" pitchFamily="34" charset="-120"/>
                <a:cs typeface="Arial Unicode MS" pitchFamily="34" charset="-120"/>
              </a:rPr>
              <a:t> Day</a:t>
            </a:r>
            <a:endParaRPr lang="zh-TW" altLang="en-US" sz="1500" b="1" dirty="0">
              <a:solidFill>
                <a:schemeClr val="tx2"/>
              </a:solidFill>
              <a:latin typeface="+mj-lt"/>
              <a:ea typeface="Arial Unicode MS" pitchFamily="34" charset="-120"/>
              <a:cs typeface="Arial Unicode MS" pitchFamily="34" charset="-120"/>
            </a:endParaRPr>
          </a:p>
        </p:txBody>
      </p:sp>
      <p:pic>
        <p:nvPicPr>
          <p:cNvPr id="7" name="圖片 6"/>
          <p:cNvPicPr>
            <a:picLocks/>
          </p:cNvPicPr>
          <p:nvPr/>
        </p:nvPicPr>
        <p:blipFill>
          <a:blip r:embed="rId6">
            <a:extLst>
              <a:ext uri="{28A0092B-C50C-407E-A947-70E740481C1C}">
                <a14:useLocalDpi xmlns:a14="http://schemas.microsoft.com/office/drawing/2010/main" val="0"/>
              </a:ext>
            </a:extLst>
          </a:blip>
          <a:stretch>
            <a:fillRect/>
          </a:stretch>
        </p:blipFill>
        <p:spPr>
          <a:xfrm>
            <a:off x="35496" y="2991515"/>
            <a:ext cx="1080000" cy="1440000"/>
          </a:xfrm>
          <a:prstGeom prst="rect">
            <a:avLst/>
          </a:prstGeom>
        </p:spPr>
      </p:pic>
      <p:sp>
        <p:nvSpPr>
          <p:cNvPr id="14" name="矩形 13"/>
          <p:cNvSpPr/>
          <p:nvPr/>
        </p:nvSpPr>
        <p:spPr>
          <a:xfrm>
            <a:off x="1043608" y="4379482"/>
            <a:ext cx="1265218"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Cheng-Chia Tsai</a:t>
            </a:r>
            <a:endParaRPr lang="zh-TW" altLang="en-US" sz="1300" b="1" dirty="0">
              <a:latin typeface="+mj-lt"/>
              <a:ea typeface="Arial Unicode MS" pitchFamily="34" charset="-120"/>
              <a:cs typeface="Arial Unicode MS" pitchFamily="34" charset="-120"/>
            </a:endParaRPr>
          </a:p>
        </p:txBody>
      </p:sp>
      <p:sp>
        <p:nvSpPr>
          <p:cNvPr id="18" name="矩形 17"/>
          <p:cNvSpPr/>
          <p:nvPr/>
        </p:nvSpPr>
        <p:spPr>
          <a:xfrm>
            <a:off x="2226728" y="4379482"/>
            <a:ext cx="1337674"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Wei-Chun Chung</a:t>
            </a:r>
            <a:endParaRPr lang="zh-TW" altLang="en-US" sz="1300" b="1" dirty="0">
              <a:latin typeface="+mj-lt"/>
              <a:ea typeface="Arial Unicode MS" pitchFamily="34" charset="-120"/>
              <a:cs typeface="Arial Unicode MS" pitchFamily="34" charset="-120"/>
            </a:endParaRPr>
          </a:p>
        </p:txBody>
      </p:sp>
      <p:sp>
        <p:nvSpPr>
          <p:cNvPr id="20" name="矩形 19"/>
          <p:cNvSpPr/>
          <p:nvPr/>
        </p:nvSpPr>
        <p:spPr>
          <a:xfrm>
            <a:off x="3491880" y="4379482"/>
            <a:ext cx="1345112" cy="292388"/>
          </a:xfrm>
          <a:prstGeom prst="rect">
            <a:avLst/>
          </a:prstGeom>
        </p:spPr>
        <p:txBody>
          <a:bodyPr wrap="none">
            <a:spAutoFit/>
          </a:bodyPr>
          <a:lstStyle/>
          <a:p>
            <a:r>
              <a:rPr lang="en-US" altLang="zh-TW" sz="1300" b="1" dirty="0" err="1">
                <a:latin typeface="+mj-lt"/>
                <a:ea typeface="Arial Unicode MS" panose="020B0604020202020204" pitchFamily="34" charset="-120"/>
                <a:cs typeface="Arial Unicode MS" panose="020B0604020202020204" pitchFamily="34" charset="-120"/>
              </a:rPr>
              <a:t>Hsiu</a:t>
            </a:r>
            <a:r>
              <a:rPr lang="en-US" altLang="zh-TW" sz="1300" b="1" dirty="0">
                <a:latin typeface="+mj-lt"/>
                <a:ea typeface="Arial Unicode MS" panose="020B0604020202020204" pitchFamily="34" charset="-120"/>
                <a:cs typeface="Arial Unicode MS" panose="020B0604020202020204" pitchFamily="34" charset="-120"/>
              </a:rPr>
              <a:t>-Yuan Chang</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22" name="矩形 21"/>
          <p:cNvSpPr/>
          <p:nvPr/>
        </p:nvSpPr>
        <p:spPr>
          <a:xfrm>
            <a:off x="5796136" y="4379482"/>
            <a:ext cx="1053494"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Yuan-</a:t>
            </a:r>
            <a:r>
              <a:rPr lang="en-US" altLang="zh-TW" sz="1300" b="1" dirty="0" err="1">
                <a:latin typeface="+mj-lt"/>
                <a:ea typeface="Arial Unicode MS" pitchFamily="34" charset="-120"/>
                <a:cs typeface="Arial Unicode MS" pitchFamily="34" charset="-120"/>
              </a:rPr>
              <a:t>Jie</a:t>
            </a:r>
            <a:r>
              <a:rPr lang="en-US" altLang="zh-TW" sz="1300" b="1" dirty="0">
                <a:latin typeface="+mj-lt"/>
                <a:ea typeface="Arial Unicode MS" pitchFamily="34" charset="-120"/>
                <a:cs typeface="Arial Unicode MS" pitchFamily="34" charset="-120"/>
              </a:rPr>
              <a:t> Tsai</a:t>
            </a:r>
            <a:endParaRPr lang="zh-TW" altLang="en-US" sz="1300" b="1" dirty="0">
              <a:latin typeface="+mj-lt"/>
              <a:ea typeface="Arial Unicode MS" pitchFamily="34" charset="-120"/>
              <a:cs typeface="Arial Unicode MS" pitchFamily="34" charset="-120"/>
            </a:endParaRPr>
          </a:p>
        </p:txBody>
      </p:sp>
      <p:sp>
        <p:nvSpPr>
          <p:cNvPr id="24" name="矩形 23"/>
          <p:cNvSpPr/>
          <p:nvPr/>
        </p:nvSpPr>
        <p:spPr>
          <a:xfrm>
            <a:off x="6952895" y="4379482"/>
            <a:ext cx="931473" cy="292388"/>
          </a:xfrm>
          <a:prstGeom prst="rect">
            <a:avLst/>
          </a:prstGeom>
        </p:spPr>
        <p:txBody>
          <a:bodyPr wrap="none">
            <a:spAutoFit/>
          </a:bodyPr>
          <a:lstStyle/>
          <a:p>
            <a:r>
              <a:rPr lang="en-US" altLang="zh-TW" sz="1300" b="1" dirty="0" err="1">
                <a:latin typeface="+mj-lt"/>
                <a:ea typeface="Arial Unicode MS" pitchFamily="34" charset="-120"/>
                <a:cs typeface="Arial Unicode MS" pitchFamily="34" charset="-120"/>
              </a:rPr>
              <a:t>Jin</a:t>
            </a:r>
            <a:r>
              <a:rPr lang="en-US" altLang="zh-TW" sz="1300" b="1" dirty="0">
                <a:latin typeface="+mj-lt"/>
                <a:ea typeface="Arial Unicode MS" pitchFamily="34" charset="-120"/>
                <a:cs typeface="Arial Unicode MS" pitchFamily="34" charset="-120"/>
              </a:rPr>
              <a:t>-Kun Lin</a:t>
            </a:r>
            <a:endParaRPr lang="zh-TW" altLang="en-US" sz="1300" b="1" dirty="0">
              <a:latin typeface="+mj-lt"/>
              <a:ea typeface="Arial Unicode MS" pitchFamily="34" charset="-120"/>
              <a:cs typeface="Arial Unicode MS" pitchFamily="34" charset="-120"/>
            </a:endParaRPr>
          </a:p>
        </p:txBody>
      </p:sp>
      <p:sp>
        <p:nvSpPr>
          <p:cNvPr id="4" name="矩形 3"/>
          <p:cNvSpPr/>
          <p:nvPr/>
        </p:nvSpPr>
        <p:spPr>
          <a:xfrm>
            <a:off x="1237607" y="6168188"/>
            <a:ext cx="989121" cy="292388"/>
          </a:xfrm>
          <a:prstGeom prst="rect">
            <a:avLst/>
          </a:prstGeom>
        </p:spPr>
        <p:txBody>
          <a:bodyPr wrap="square">
            <a:spAutoFit/>
          </a:bodyPr>
          <a:lstStyle/>
          <a:p>
            <a:r>
              <a:rPr lang="zh-TW" altLang="en-US" sz="1300" b="1" dirty="0">
                <a:latin typeface="+mj-lt"/>
                <a:ea typeface="Arial Unicode MS" panose="020B0604020202020204" pitchFamily="34" charset="-120"/>
                <a:cs typeface="Arial Unicode MS" panose="020B0604020202020204" pitchFamily="34" charset="-120"/>
              </a:rPr>
              <a:t>Yue-Da Lin </a:t>
            </a:r>
          </a:p>
        </p:txBody>
      </p:sp>
      <p:sp>
        <p:nvSpPr>
          <p:cNvPr id="11" name="矩形 10"/>
          <p:cNvSpPr/>
          <p:nvPr/>
        </p:nvSpPr>
        <p:spPr>
          <a:xfrm>
            <a:off x="2195736" y="6168188"/>
            <a:ext cx="1251112"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Wei-Ming Chen</a:t>
            </a:r>
          </a:p>
        </p:txBody>
      </p:sp>
      <p:sp>
        <p:nvSpPr>
          <p:cNvPr id="16" name="矩形 15"/>
          <p:cNvSpPr/>
          <p:nvPr/>
        </p:nvSpPr>
        <p:spPr>
          <a:xfrm>
            <a:off x="3532805" y="6168188"/>
            <a:ext cx="97975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Yun-Da Tsai</a:t>
            </a:r>
          </a:p>
        </p:txBody>
      </p:sp>
      <p:sp>
        <p:nvSpPr>
          <p:cNvPr id="26" name="矩形 25"/>
          <p:cNvSpPr/>
          <p:nvPr/>
        </p:nvSpPr>
        <p:spPr>
          <a:xfrm>
            <a:off x="4499992" y="6168188"/>
            <a:ext cx="125707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Cheng-Jhih Han</a:t>
            </a:r>
          </a:p>
        </p:txBody>
      </p:sp>
      <p:sp>
        <p:nvSpPr>
          <p:cNvPr id="28" name="矩形 27"/>
          <p:cNvSpPr/>
          <p:nvPr/>
        </p:nvSpPr>
        <p:spPr>
          <a:xfrm>
            <a:off x="5874458" y="6168188"/>
            <a:ext cx="866648"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Yi-Jing Lin</a:t>
            </a:r>
          </a:p>
        </p:txBody>
      </p:sp>
      <p:sp>
        <p:nvSpPr>
          <p:cNvPr id="30" name="矩形 29"/>
          <p:cNvSpPr/>
          <p:nvPr/>
        </p:nvSpPr>
        <p:spPr>
          <a:xfrm>
            <a:off x="46449" y="6168188"/>
            <a:ext cx="1083823"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Yu-Ming Guo</a:t>
            </a:r>
          </a:p>
        </p:txBody>
      </p:sp>
      <p:sp>
        <p:nvSpPr>
          <p:cNvPr id="32" name="矩形 31"/>
          <p:cNvSpPr/>
          <p:nvPr/>
        </p:nvSpPr>
        <p:spPr>
          <a:xfrm>
            <a:off x="4864984" y="4379482"/>
            <a:ext cx="946156"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Tzu-</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Jui</a:t>
            </a:r>
            <a:r>
              <a:rPr lang="en-US" altLang="zh-TW" sz="1300" b="1" dirty="0">
                <a:solidFill>
                  <a:srgbClr val="000000"/>
                </a:solidFill>
                <a:latin typeface="+mj-lt"/>
                <a:ea typeface="Arial Unicode MS" panose="020B0604020202020204" pitchFamily="34" charset="-120"/>
                <a:cs typeface="Arial Unicode MS" panose="020B0604020202020204" pitchFamily="34" charset="-120"/>
              </a:rPr>
              <a:t> Sun</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5" name="矩形 34"/>
          <p:cNvSpPr/>
          <p:nvPr/>
        </p:nvSpPr>
        <p:spPr>
          <a:xfrm>
            <a:off x="6690580" y="6168188"/>
            <a:ext cx="1265796" cy="292388"/>
          </a:xfrm>
          <a:prstGeom prst="rect">
            <a:avLst/>
          </a:prstGeom>
        </p:spPr>
        <p:txBody>
          <a:bodyPr wrap="none">
            <a:spAutoFit/>
          </a:bodyPr>
          <a:lstStyle/>
          <a:p>
            <a:r>
              <a:rPr lang="en-US" altLang="zh-TW" sz="1300" b="1" dirty="0">
                <a:latin typeface="+mj-lt"/>
                <a:ea typeface="Arial Unicode MS" panose="020B0604020202020204" pitchFamily="34" charset="-120"/>
                <a:cs typeface="Arial Unicode MS" panose="020B0604020202020204" pitchFamily="34" charset="-120"/>
              </a:rPr>
              <a:t>Yi-</a:t>
            </a:r>
            <a:r>
              <a:rPr lang="en-US" altLang="zh-TW" sz="1300" b="1" dirty="0" err="1">
                <a:latin typeface="+mj-lt"/>
                <a:ea typeface="Arial Unicode MS" panose="020B0604020202020204" pitchFamily="34" charset="-120"/>
                <a:cs typeface="Arial Unicode MS" panose="020B0604020202020204" pitchFamily="34" charset="-120"/>
              </a:rPr>
              <a:t>Heng</a:t>
            </a:r>
            <a:r>
              <a:rPr lang="en-US" altLang="zh-TW" sz="1300" b="1" dirty="0">
                <a:latin typeface="+mj-lt"/>
                <a:ea typeface="Arial Unicode MS" panose="020B0604020202020204" pitchFamily="34" charset="-120"/>
                <a:cs typeface="Arial Unicode MS" panose="020B0604020202020204" pitchFamily="34" charset="-120"/>
              </a:rPr>
              <a:t> Chiang </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7" name="矩形 36"/>
          <p:cNvSpPr/>
          <p:nvPr/>
        </p:nvSpPr>
        <p:spPr>
          <a:xfrm>
            <a:off x="7819568" y="6168188"/>
            <a:ext cx="1433277"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Ching-Yuan </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Chien</a:t>
            </a:r>
            <a:r>
              <a:rPr lang="en-US" altLang="zh-TW" sz="1300" b="1" dirty="0">
                <a:latin typeface="+mj-lt"/>
                <a:ea typeface="Arial Unicode MS" panose="020B0604020202020204" pitchFamily="34" charset="-120"/>
                <a:cs typeface="Arial Unicode MS" panose="020B0604020202020204" pitchFamily="34" charset="-120"/>
              </a:rPr>
              <a:t> </a:t>
            </a:r>
            <a:endParaRPr lang="zh-TW" altLang="en-US" sz="1300" b="1" dirty="0">
              <a:latin typeface="+mj-lt"/>
              <a:ea typeface="Arial Unicode MS" panose="020B0604020202020204" pitchFamily="34" charset="-120"/>
              <a:cs typeface="Arial Unicode MS" panose="020B0604020202020204" pitchFamily="34" charset="-120"/>
            </a:endParaRPr>
          </a:p>
        </p:txBody>
      </p:sp>
      <p:pic>
        <p:nvPicPr>
          <p:cNvPr id="39" name="圖片 38"/>
          <p:cNvPicPr>
            <a:picLocks/>
          </p:cNvPicPr>
          <p:nvPr/>
        </p:nvPicPr>
        <p:blipFill rotWithShape="1">
          <a:blip r:embed="rId7" cstate="print">
            <a:extLst>
              <a:ext uri="{28A0092B-C50C-407E-A947-70E740481C1C}">
                <a14:useLocalDpi xmlns:a14="http://schemas.microsoft.com/office/drawing/2010/main" val="0"/>
              </a:ext>
            </a:extLst>
          </a:blip>
          <a:srcRect l="18539" t="2262" r="19437" b="31720"/>
          <a:stretch/>
        </p:blipFill>
        <p:spPr>
          <a:xfrm>
            <a:off x="6948368" y="2991515"/>
            <a:ext cx="936000" cy="1425398"/>
          </a:xfrm>
          <a:prstGeom prst="rect">
            <a:avLst/>
          </a:prstGeom>
        </p:spPr>
      </p:pic>
      <p:pic>
        <p:nvPicPr>
          <p:cNvPr id="42" name="圖片 41"/>
          <p:cNvPicPr>
            <a:picLocks/>
          </p:cNvPicPr>
          <p:nvPr/>
        </p:nvPicPr>
        <p:blipFill rotWithShape="1">
          <a:blip r:embed="rId8" cstate="print">
            <a:extLst>
              <a:ext uri="{28A0092B-C50C-407E-A947-70E740481C1C}">
                <a14:useLocalDpi xmlns:a14="http://schemas.microsoft.com/office/drawing/2010/main" val="0"/>
              </a:ext>
            </a:extLst>
          </a:blip>
          <a:srcRect l="33143" t="28350" r="27030" b="39793"/>
          <a:stretch/>
        </p:blipFill>
        <p:spPr>
          <a:xfrm>
            <a:off x="79928" y="4763565"/>
            <a:ext cx="1080000" cy="1440000"/>
          </a:xfrm>
          <a:prstGeom prst="rect">
            <a:avLst/>
          </a:prstGeom>
        </p:spPr>
      </p:pic>
      <p:pic>
        <p:nvPicPr>
          <p:cNvPr id="43" name="圖片 42"/>
          <p:cNvPicPr>
            <a:picLocks/>
          </p:cNvPicPr>
          <p:nvPr/>
        </p:nvPicPr>
        <p:blipFill rotWithShape="1">
          <a:blip r:embed="rId9" cstate="print">
            <a:extLst>
              <a:ext uri="{28A0092B-C50C-407E-A947-70E740481C1C}">
                <a14:useLocalDpi xmlns:a14="http://schemas.microsoft.com/office/drawing/2010/main" val="0"/>
              </a:ext>
            </a:extLst>
          </a:blip>
          <a:srcRect l="32011" t="27451" r="29896" b="41915"/>
          <a:stretch/>
        </p:blipFill>
        <p:spPr>
          <a:xfrm>
            <a:off x="1203704" y="4763565"/>
            <a:ext cx="1080000" cy="1440000"/>
          </a:xfrm>
          <a:prstGeom prst="rect">
            <a:avLst/>
          </a:prstGeom>
        </p:spPr>
      </p:pic>
      <p:pic>
        <p:nvPicPr>
          <p:cNvPr id="45" name="圖片 44"/>
          <p:cNvPicPr>
            <a:picLocks/>
          </p:cNvPicPr>
          <p:nvPr/>
        </p:nvPicPr>
        <p:blipFill rotWithShape="1">
          <a:blip r:embed="rId10" cstate="print">
            <a:extLst>
              <a:ext uri="{28A0092B-C50C-407E-A947-70E740481C1C}">
                <a14:useLocalDpi xmlns:a14="http://schemas.microsoft.com/office/drawing/2010/main" val="0"/>
              </a:ext>
            </a:extLst>
          </a:blip>
          <a:srcRect l="28749" t="21997" r="26073" b="39618"/>
          <a:stretch/>
        </p:blipFill>
        <p:spPr>
          <a:xfrm>
            <a:off x="3442328" y="4763565"/>
            <a:ext cx="1080000" cy="1440000"/>
          </a:xfrm>
          <a:prstGeom prst="rect">
            <a:avLst/>
          </a:prstGeom>
        </p:spPr>
      </p:pic>
      <p:pic>
        <p:nvPicPr>
          <p:cNvPr id="46" name="圖片 45"/>
          <p:cNvPicPr>
            <a:picLocks/>
          </p:cNvPicPr>
          <p:nvPr/>
        </p:nvPicPr>
        <p:blipFill rotWithShape="1">
          <a:blip r:embed="rId11" cstate="print">
            <a:extLst>
              <a:ext uri="{28A0092B-C50C-407E-A947-70E740481C1C}">
                <a14:useLocalDpi xmlns:a14="http://schemas.microsoft.com/office/drawing/2010/main" val="0"/>
              </a:ext>
            </a:extLst>
          </a:blip>
          <a:srcRect l="31322" t="17850" r="21758" b="43124"/>
          <a:stretch/>
        </p:blipFill>
        <p:spPr>
          <a:xfrm>
            <a:off x="4571334" y="4763565"/>
            <a:ext cx="1080000" cy="1440000"/>
          </a:xfrm>
          <a:prstGeom prst="rect">
            <a:avLst/>
          </a:prstGeom>
        </p:spPr>
      </p:pic>
      <p:pic>
        <p:nvPicPr>
          <p:cNvPr id="47" name="圖片 46"/>
          <p:cNvPicPr>
            <a:picLocks/>
          </p:cNvPicPr>
          <p:nvPr/>
        </p:nvPicPr>
        <p:blipFill rotWithShape="1">
          <a:blip r:embed="rId12" cstate="print">
            <a:extLst>
              <a:ext uri="{28A0092B-C50C-407E-A947-70E740481C1C}">
                <a14:useLocalDpi xmlns:a14="http://schemas.microsoft.com/office/drawing/2010/main" val="0"/>
              </a:ext>
            </a:extLst>
          </a:blip>
          <a:srcRect l="32760" t="25874" r="31091" b="43856"/>
          <a:stretch/>
        </p:blipFill>
        <p:spPr>
          <a:xfrm>
            <a:off x="5724128" y="4763565"/>
            <a:ext cx="1080000" cy="1440000"/>
          </a:xfrm>
          <a:prstGeom prst="rect">
            <a:avLst/>
          </a:prstGeom>
        </p:spPr>
      </p:pic>
      <p:pic>
        <p:nvPicPr>
          <p:cNvPr id="48" name="圖片 47"/>
          <p:cNvPicPr>
            <a:picLocks/>
          </p:cNvPicPr>
          <p:nvPr/>
        </p:nvPicPr>
        <p:blipFill rotWithShape="1">
          <a:blip r:embed="rId13" cstate="print">
            <a:extLst>
              <a:ext uri="{28A0092B-C50C-407E-A947-70E740481C1C}">
                <a14:useLocalDpi xmlns:a14="http://schemas.microsoft.com/office/drawing/2010/main" val="0"/>
              </a:ext>
            </a:extLst>
          </a:blip>
          <a:srcRect l="20003" r="13323" b="20705"/>
          <a:stretch/>
        </p:blipFill>
        <p:spPr>
          <a:xfrm>
            <a:off x="6898492" y="4763565"/>
            <a:ext cx="933134" cy="1440000"/>
          </a:xfrm>
          <a:prstGeom prst="rect">
            <a:avLst/>
          </a:prstGeom>
        </p:spPr>
      </p:pic>
      <p:pic>
        <p:nvPicPr>
          <p:cNvPr id="49" name="圖片 48"/>
          <p:cNvPicPr>
            <a:picLocks/>
          </p:cNvPicPr>
          <p:nvPr/>
        </p:nvPicPr>
        <p:blipFill rotWithShape="1">
          <a:blip r:embed="rId14" cstate="print">
            <a:extLst>
              <a:ext uri="{28A0092B-C50C-407E-A947-70E740481C1C}">
                <a14:useLocalDpi xmlns:a14="http://schemas.microsoft.com/office/drawing/2010/main" val="0"/>
              </a:ext>
            </a:extLst>
          </a:blip>
          <a:srcRect l="18995" t="5605" r="16592" b="14385"/>
          <a:stretch/>
        </p:blipFill>
        <p:spPr>
          <a:xfrm>
            <a:off x="8061661" y="4763565"/>
            <a:ext cx="946445" cy="1440000"/>
          </a:xfrm>
          <a:prstGeom prst="rect">
            <a:avLst/>
          </a:prstGeom>
        </p:spPr>
      </p:pic>
      <p:pic>
        <p:nvPicPr>
          <p:cNvPr id="50" name="圖片 49"/>
          <p:cNvPicPr>
            <a:picLocks/>
          </p:cNvPicPr>
          <p:nvPr/>
        </p:nvPicPr>
        <p:blipFill rotWithShape="1">
          <a:blip r:embed="rId15" cstate="print">
            <a:extLst>
              <a:ext uri="{28A0092B-C50C-407E-A947-70E740481C1C}">
                <a14:useLocalDpi xmlns:a14="http://schemas.microsoft.com/office/drawing/2010/main" val="0"/>
              </a:ext>
            </a:extLst>
          </a:blip>
          <a:srcRect l="31668" t="21651" r="25090" b="42903"/>
          <a:stretch/>
        </p:blipFill>
        <p:spPr>
          <a:xfrm>
            <a:off x="2321143" y="4763565"/>
            <a:ext cx="1080000" cy="1440000"/>
          </a:xfrm>
          <a:prstGeom prst="rect">
            <a:avLst/>
          </a:prstGeom>
        </p:spPr>
      </p:pic>
      <p:pic>
        <p:nvPicPr>
          <p:cNvPr id="51" name="圖片 50"/>
          <p:cNvPicPr>
            <a:picLocks/>
          </p:cNvPicPr>
          <p:nvPr/>
        </p:nvPicPr>
        <p:blipFill rotWithShape="1">
          <a:blip r:embed="rId16">
            <a:extLst>
              <a:ext uri="{28A0092B-C50C-407E-A947-70E740481C1C}">
                <a14:useLocalDpi xmlns:a14="http://schemas.microsoft.com/office/drawing/2010/main" val="0"/>
              </a:ext>
            </a:extLst>
          </a:blip>
          <a:srcRect l="33201" t="5900" r="31800" b="55250"/>
          <a:stretch/>
        </p:blipFill>
        <p:spPr>
          <a:xfrm>
            <a:off x="2339752" y="2991515"/>
            <a:ext cx="1080000" cy="1440000"/>
          </a:xfrm>
          <a:prstGeom prst="rect">
            <a:avLst/>
          </a:prstGeom>
        </p:spPr>
      </p:pic>
      <p:pic>
        <p:nvPicPr>
          <p:cNvPr id="53" name="圖片 52"/>
          <p:cNvPicPr>
            <a:picLocks noChangeAspect="1"/>
          </p:cNvPicPr>
          <p:nvPr/>
        </p:nvPicPr>
        <p:blipFill rotWithShape="1">
          <a:blip r:embed="rId17" cstate="print">
            <a:extLst>
              <a:ext uri="{28A0092B-C50C-407E-A947-70E740481C1C}">
                <a14:useLocalDpi xmlns:a14="http://schemas.microsoft.com/office/drawing/2010/main" val="0"/>
              </a:ext>
            </a:extLst>
          </a:blip>
          <a:srcRect l="7876" t="21581" r="76442" b="62623"/>
          <a:stretch/>
        </p:blipFill>
        <p:spPr>
          <a:xfrm>
            <a:off x="1187624" y="2991515"/>
            <a:ext cx="1080000" cy="1450496"/>
          </a:xfrm>
          <a:prstGeom prst="rect">
            <a:avLst/>
          </a:prstGeom>
        </p:spPr>
      </p:pic>
      <p:pic>
        <p:nvPicPr>
          <p:cNvPr id="54" name="圖片 53"/>
          <p:cNvPicPr>
            <a:picLocks/>
          </p:cNvPicPr>
          <p:nvPr/>
        </p:nvPicPr>
        <p:blipFill rotWithShape="1">
          <a:blip r:embed="rId18">
            <a:extLst>
              <a:ext uri="{28A0092B-C50C-407E-A947-70E740481C1C}">
                <a14:useLocalDpi xmlns:a14="http://schemas.microsoft.com/office/drawing/2010/main" val="0"/>
              </a:ext>
            </a:extLst>
          </a:blip>
          <a:srcRect l="28626" t="26806" r="34161" b="42823"/>
          <a:stretch/>
        </p:blipFill>
        <p:spPr>
          <a:xfrm>
            <a:off x="5797371" y="2991515"/>
            <a:ext cx="1080000" cy="1440000"/>
          </a:xfrm>
          <a:prstGeom prst="rect">
            <a:avLst/>
          </a:prstGeom>
        </p:spPr>
      </p:pic>
      <p:pic>
        <p:nvPicPr>
          <p:cNvPr id="5" name="圖片 4"/>
          <p:cNvPicPr>
            <a:picLocks/>
          </p:cNvPicPr>
          <p:nvPr/>
        </p:nvPicPr>
        <p:blipFill rotWithShape="1">
          <a:blip r:embed="rId19" cstate="print">
            <a:extLst>
              <a:ext uri="{28A0092B-C50C-407E-A947-70E740481C1C}">
                <a14:useLocalDpi xmlns:a14="http://schemas.microsoft.com/office/drawing/2010/main" val="0"/>
              </a:ext>
            </a:extLst>
          </a:blip>
          <a:srcRect l="36980" t="6246" r="42849" b="71122"/>
          <a:stretch/>
        </p:blipFill>
        <p:spPr>
          <a:xfrm>
            <a:off x="3491880" y="2991515"/>
            <a:ext cx="1080000" cy="1440000"/>
          </a:xfrm>
          <a:prstGeom prst="rect">
            <a:avLst/>
          </a:prstGeom>
        </p:spPr>
      </p:pic>
      <p:pic>
        <p:nvPicPr>
          <p:cNvPr id="12" name="圖片 11"/>
          <p:cNvPicPr>
            <a:picLocks/>
          </p:cNvPicPr>
          <p:nvPr/>
        </p:nvPicPr>
        <p:blipFill rotWithShape="1">
          <a:blip r:embed="rId20" cstate="print">
            <a:extLst>
              <a:ext uri="{28A0092B-C50C-407E-A947-70E740481C1C}">
                <a14:useLocalDpi xmlns:a14="http://schemas.microsoft.com/office/drawing/2010/main" val="0"/>
              </a:ext>
            </a:extLst>
          </a:blip>
          <a:srcRect l="35416" t="4450" r="45266" b="74641"/>
          <a:stretch/>
        </p:blipFill>
        <p:spPr>
          <a:xfrm>
            <a:off x="4680449" y="2991515"/>
            <a:ext cx="1080000" cy="1440000"/>
          </a:xfrm>
          <a:prstGeom prst="rect">
            <a:avLst/>
          </a:prstGeom>
        </p:spPr>
      </p:pic>
      <p:sp>
        <p:nvSpPr>
          <p:cNvPr id="3" name="矩形 2"/>
          <p:cNvSpPr/>
          <p:nvPr/>
        </p:nvSpPr>
        <p:spPr>
          <a:xfrm>
            <a:off x="1107322"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pic>
        <p:nvPicPr>
          <p:cNvPr id="10" name="圖片 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956376" y="2991515"/>
            <a:ext cx="1065600" cy="1440000"/>
          </a:xfrm>
          <a:prstGeom prst="rect">
            <a:avLst/>
          </a:prstGeom>
        </p:spPr>
      </p:pic>
      <p:sp>
        <p:nvSpPr>
          <p:cNvPr id="13" name="矩形 12"/>
          <p:cNvSpPr/>
          <p:nvPr/>
        </p:nvSpPr>
        <p:spPr>
          <a:xfrm>
            <a:off x="7865927" y="4379482"/>
            <a:ext cx="1305165" cy="292388"/>
          </a:xfrm>
          <a:prstGeom prst="rect">
            <a:avLst/>
          </a:prstGeom>
        </p:spPr>
        <p:txBody>
          <a:bodyPr wrap="none">
            <a:spAutoFit/>
          </a:bodyPr>
          <a:lstStyle/>
          <a:p>
            <a:r>
              <a:rPr lang="zh-TW" altLang="en-US" sz="1300" b="1" dirty="0">
                <a:latin typeface="+mj-lt"/>
                <a:ea typeface="Arial Unicode MS" pitchFamily="34" charset="-120"/>
                <a:cs typeface="Arial Unicode MS" pitchFamily="34" charset="-120"/>
              </a:rPr>
              <a:t>Cheng-Hung Lee</a:t>
            </a:r>
          </a:p>
        </p:txBody>
      </p:sp>
      <p:sp>
        <p:nvSpPr>
          <p:cNvPr id="40" name="文字方塊 14"/>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sp>
        <p:nvSpPr>
          <p:cNvPr id="41" name="矩形 40"/>
          <p:cNvSpPr/>
          <p:nvPr/>
        </p:nvSpPr>
        <p:spPr>
          <a:xfrm>
            <a:off x="3563888" y="81035"/>
            <a:ext cx="1742785" cy="1015663"/>
          </a:xfrm>
          <a:prstGeom prst="rect">
            <a:avLst/>
          </a:prstGeom>
        </p:spPr>
        <p:txBody>
          <a:bodyPr wrap="none">
            <a:spAutoFit/>
          </a:bodyPr>
          <a:lstStyle/>
          <a:p>
            <a:r>
              <a:rPr lang="en-US" altLang="zh-TW" sz="6000" b="1" dirty="0">
                <a:solidFill>
                  <a:srgbClr val="C00000"/>
                </a:solidFill>
              </a:rPr>
              <a:t>2016</a:t>
            </a:r>
            <a:endParaRPr lang="zh-TW" altLang="en-US" sz="6000" b="1" dirty="0">
              <a:solidFill>
                <a:srgbClr val="C00000"/>
              </a:solidFill>
            </a:endParaRPr>
          </a:p>
        </p:txBody>
      </p:sp>
      <p:sp>
        <p:nvSpPr>
          <p:cNvPr id="44" name="矩形 43"/>
          <p:cNvSpPr/>
          <p:nvPr/>
        </p:nvSpPr>
        <p:spPr>
          <a:xfrm>
            <a:off x="7846620" y="2678723"/>
            <a:ext cx="1261884" cy="246221"/>
          </a:xfrm>
          <a:prstGeom prst="rect">
            <a:avLst/>
          </a:prstGeom>
        </p:spPr>
        <p:txBody>
          <a:bodyPr wrap="none">
            <a:spAutoFit/>
          </a:bodyPr>
          <a:lstStyle/>
          <a:p>
            <a:r>
              <a:rPr lang="en-US" altLang="zh-TW" sz="1000" b="1" dirty="0"/>
              <a:t>Sagacity Technology</a:t>
            </a:r>
            <a:endParaRPr lang="zh-TW" altLang="en-US" sz="1000" b="1" dirty="0"/>
          </a:p>
        </p:txBody>
      </p:sp>
    </p:spTree>
    <p:extLst>
      <p:ext uri="{BB962C8B-B14F-4D97-AF65-F5344CB8AC3E}">
        <p14:creationId xmlns:p14="http://schemas.microsoft.com/office/powerpoint/2010/main" val="1893036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a:stretch>
            <a:fillRect/>
          </a:stretch>
        </p:blipFill>
        <p:spPr>
          <a:xfrm>
            <a:off x="35496" y="40087"/>
            <a:ext cx="963680" cy="436585"/>
          </a:xfrm>
          <a:prstGeom prst="rect">
            <a:avLst/>
          </a:prstGeom>
        </p:spPr>
      </p:pic>
      <p:pic>
        <p:nvPicPr>
          <p:cNvPr id="8" name="Picture 5" descr="C:\Users\myday\Downloads\TKU-logo-12cm.jpg"/>
          <p:cNvPicPr>
            <a:picLocks noChangeAspect="1" noChangeArrowheads="1"/>
          </p:cNvPicPr>
          <p:nvPr/>
        </p:nvPicPr>
        <p:blipFill>
          <a:blip r:embed="rId3" cstate="print"/>
          <a:srcRect/>
          <a:stretch>
            <a:fillRect/>
          </a:stretch>
        </p:blipFill>
        <p:spPr bwMode="auto">
          <a:xfrm>
            <a:off x="8253206" y="0"/>
            <a:ext cx="855298" cy="851587"/>
          </a:xfrm>
          <a:prstGeom prst="rect">
            <a:avLst/>
          </a:prstGeom>
          <a:noFill/>
          <a:ln w="9525">
            <a:noFill/>
            <a:miter lim="800000"/>
            <a:headEnd/>
            <a:tailEnd/>
          </a:ln>
        </p:spPr>
      </p:pic>
      <p:sp>
        <p:nvSpPr>
          <p:cNvPr id="2" name="標題 1"/>
          <p:cNvSpPr>
            <a:spLocks noGrp="1"/>
          </p:cNvSpPr>
          <p:nvPr>
            <p:ph type="ctrTitle"/>
          </p:nvPr>
        </p:nvSpPr>
        <p:spPr>
          <a:xfrm>
            <a:off x="-21904" y="788399"/>
            <a:ext cx="9130408" cy="1272449"/>
          </a:xfrm>
        </p:spPr>
        <p:txBody>
          <a:bodyPr>
            <a:normAutofit/>
          </a:bodyPr>
          <a:lstStyle/>
          <a:p>
            <a:r>
              <a:rPr lang="en-US" altLang="zh-TW" sz="3800" b="1" dirty="0">
                <a:solidFill>
                  <a:schemeClr val="accent1">
                    <a:lumMod val="75000"/>
                  </a:schemeClr>
                </a:solidFill>
              </a:rPr>
              <a:t>IMTKU Question Answering System for </a:t>
            </a:r>
            <a:br>
              <a:rPr lang="en-US" altLang="zh-TW" sz="3800" b="1" dirty="0">
                <a:solidFill>
                  <a:schemeClr val="accent1">
                    <a:lumMod val="75000"/>
                  </a:schemeClr>
                </a:solidFill>
              </a:rPr>
            </a:br>
            <a:r>
              <a:rPr lang="en-US" altLang="zh-TW" sz="3800" b="1" dirty="0">
                <a:solidFill>
                  <a:schemeClr val="accent1">
                    <a:lumMod val="75000"/>
                  </a:schemeClr>
                </a:solidFill>
              </a:rPr>
              <a:t>World History Exams at </a:t>
            </a:r>
            <a:r>
              <a:rPr lang="en-US" altLang="zh-TW" sz="3800" b="1" dirty="0">
                <a:solidFill>
                  <a:srgbClr val="C00000"/>
                </a:solidFill>
              </a:rPr>
              <a:t>NTCIR-13</a:t>
            </a:r>
            <a:r>
              <a:rPr lang="en-US" altLang="zh-TW" sz="3800" b="1" dirty="0">
                <a:solidFill>
                  <a:schemeClr val="accent1">
                    <a:lumMod val="75000"/>
                  </a:schemeClr>
                </a:solidFill>
              </a:rPr>
              <a:t> QALab-3</a:t>
            </a:r>
            <a:endParaRPr lang="zh-TW" altLang="en-US" sz="3800" b="1" dirty="0">
              <a:solidFill>
                <a:srgbClr val="C00000"/>
              </a:solidFill>
            </a:endParaRPr>
          </a:p>
        </p:txBody>
      </p:sp>
      <p:pic>
        <p:nvPicPr>
          <p:cNvPr id="9" name="Picture 6" descr="C:\Users\myday\Downloads\TKU-title15cm.jpg"/>
          <p:cNvPicPr>
            <a:picLocks noChangeAspect="1" noChangeArrowheads="1"/>
          </p:cNvPicPr>
          <p:nvPr/>
        </p:nvPicPr>
        <p:blipFill>
          <a:blip r:embed="rId4" cstate="print"/>
          <a:srcRect/>
          <a:stretch>
            <a:fillRect/>
          </a:stretch>
        </p:blipFill>
        <p:spPr bwMode="auto">
          <a:xfrm>
            <a:off x="6372200" y="312911"/>
            <a:ext cx="1756343" cy="451793"/>
          </a:xfrm>
          <a:prstGeom prst="rect">
            <a:avLst/>
          </a:prstGeom>
          <a:noFill/>
          <a:ln w="9525">
            <a:noFill/>
            <a:miter lim="800000"/>
            <a:headEnd/>
            <a:tailEnd/>
          </a:ln>
        </p:spPr>
      </p:pic>
      <p:sp>
        <p:nvSpPr>
          <p:cNvPr id="15" name="副標題 2"/>
          <p:cNvSpPr txBox="1">
            <a:spLocks/>
          </p:cNvSpPr>
          <p:nvPr/>
        </p:nvSpPr>
        <p:spPr>
          <a:xfrm>
            <a:off x="119112" y="6380918"/>
            <a:ext cx="8496944"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hlinkClick r:id="rId5"/>
              </a:rPr>
              <a:t>myday@mail.tku.edu.tw</a:t>
            </a:r>
            <a:endParaRPr kumimoji="0" lang="en-US" altLang="zh-TW" sz="1400" b="0" i="0" u="none" strike="noStrike" kern="1200" cap="none" spc="0" normalizeH="0" baseline="0" noProof="0" dirty="0">
              <a:ln>
                <a:noFill/>
              </a:ln>
              <a:solidFill>
                <a:schemeClr val="tx1">
                  <a:tint val="75000"/>
                </a:schemeClr>
              </a:solidFill>
              <a:effectLst/>
              <a:uLnTx/>
              <a:uFillTx/>
            </a:endParaRPr>
          </a:p>
          <a:p>
            <a:pPr lvl="0" algn="ctr">
              <a:defRPr/>
            </a:pPr>
            <a:r>
              <a:rPr lang="en-US" altLang="zh-TW" sz="1400" dirty="0">
                <a:solidFill>
                  <a:schemeClr val="tx1">
                    <a:tint val="75000"/>
                  </a:schemeClr>
                </a:solidFill>
              </a:rPr>
              <a:t>NTCIR-13 Conference, December 5-8, 2017, Tokyo, Japan</a:t>
            </a:r>
          </a:p>
        </p:txBody>
      </p:sp>
      <p:sp>
        <p:nvSpPr>
          <p:cNvPr id="3" name="矩形 2"/>
          <p:cNvSpPr/>
          <p:nvPr/>
        </p:nvSpPr>
        <p:spPr>
          <a:xfrm>
            <a:off x="1107322"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sp>
        <p:nvSpPr>
          <p:cNvPr id="40" name="文字方塊 14"/>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52" name="圖片 6"/>
          <p:cNvPicPr>
            <a:picLocks/>
          </p:cNvPicPr>
          <p:nvPr/>
        </p:nvPicPr>
        <p:blipFill>
          <a:blip r:embed="rId6">
            <a:extLst>
              <a:ext uri="{28A0092B-C50C-407E-A947-70E740481C1C}">
                <a14:useLocalDpi xmlns:a14="http://schemas.microsoft.com/office/drawing/2010/main" val="0"/>
              </a:ext>
            </a:extLst>
          </a:blip>
          <a:stretch>
            <a:fillRect/>
          </a:stretch>
        </p:blipFill>
        <p:spPr>
          <a:xfrm>
            <a:off x="3518273" y="2935745"/>
            <a:ext cx="1080000" cy="1440000"/>
          </a:xfrm>
          <a:prstGeom prst="rect">
            <a:avLst/>
          </a:prstGeom>
        </p:spPr>
      </p:pic>
      <p:sp>
        <p:nvSpPr>
          <p:cNvPr id="55" name="矩形 3"/>
          <p:cNvSpPr/>
          <p:nvPr/>
        </p:nvSpPr>
        <p:spPr>
          <a:xfrm>
            <a:off x="6639383" y="6154642"/>
            <a:ext cx="989121" cy="292388"/>
          </a:xfrm>
          <a:prstGeom prst="rect">
            <a:avLst/>
          </a:prstGeom>
        </p:spPr>
        <p:txBody>
          <a:bodyPr wrap="square">
            <a:spAutoFit/>
          </a:bodyPr>
          <a:lstStyle/>
          <a:p>
            <a:pPr algn="ctr" defTabSz="914400" fontAlgn="base">
              <a:spcBef>
                <a:spcPct val="0"/>
              </a:spcBef>
              <a:spcAft>
                <a:spcPct val="0"/>
              </a:spcAft>
            </a:pPr>
            <a:r>
              <a:rPr kumimoji="1" lang="zh-TW" altLang="en-US" sz="1300" b="1" dirty="0">
                <a:solidFill>
                  <a:prstClr val="black"/>
                </a:solidFill>
                <a:latin typeface="Calibri"/>
                <a:ea typeface="Arial Unicode MS" panose="020B0604020202020204" pitchFamily="34" charset="-120"/>
                <a:cs typeface="Arial Unicode MS" panose="020B0604020202020204" pitchFamily="34" charset="-120"/>
              </a:rPr>
              <a:t>Yue-Da Lin </a:t>
            </a:r>
          </a:p>
        </p:txBody>
      </p:sp>
      <p:pic>
        <p:nvPicPr>
          <p:cNvPr id="56" name="圖片 42"/>
          <p:cNvPicPr>
            <a:picLocks/>
          </p:cNvPicPr>
          <p:nvPr/>
        </p:nvPicPr>
        <p:blipFill rotWithShape="1">
          <a:blip r:embed="rId7" cstate="print">
            <a:extLst>
              <a:ext uri="{28A0092B-C50C-407E-A947-70E740481C1C}">
                <a14:useLocalDpi xmlns:a14="http://schemas.microsoft.com/office/drawing/2010/main" val="0"/>
              </a:ext>
            </a:extLst>
          </a:blip>
          <a:srcRect l="32011" t="27451" r="29896" b="41915"/>
          <a:stretch/>
        </p:blipFill>
        <p:spPr>
          <a:xfrm>
            <a:off x="6581548" y="4700563"/>
            <a:ext cx="1046956" cy="1454079"/>
          </a:xfrm>
          <a:prstGeom prst="rect">
            <a:avLst/>
          </a:prstGeom>
        </p:spPr>
      </p:pic>
      <p:pic>
        <p:nvPicPr>
          <p:cNvPr id="57" name="Picture 56" descr="https://scontent-tpe1-1.xx.fbcdn.net/v/t34.0-12/14937969_1521447074536256_1679985479_n.jpg?oh=e7bdcdc277a989856b7f9284f715baf2&amp;oe=582181D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4865" y="2935745"/>
            <a:ext cx="1030560" cy="1403047"/>
          </a:xfrm>
          <a:prstGeom prst="rect">
            <a:avLst/>
          </a:prstGeom>
          <a:noFill/>
          <a:extLst>
            <a:ext uri="{909E8E84-426E-40DD-AFC4-6F175D3DCCD1}">
              <a14:hiddenFill xmlns:a14="http://schemas.microsoft.com/office/drawing/2010/main">
                <a:solidFill>
                  <a:srgbClr val="FFFFFF"/>
                </a:solidFill>
              </a14:hiddenFill>
            </a:ext>
          </a:extLst>
        </p:spPr>
      </p:pic>
      <p:pic>
        <p:nvPicPr>
          <p:cNvPr id="59" name="image08.jpg" title="圖片"/>
          <p:cNvPicPr preferRelativeResize="0"/>
          <p:nvPr/>
        </p:nvPicPr>
        <p:blipFill rotWithShape="1">
          <a:blip r:embed="rId9" cstate="print"/>
          <a:srcRect l="17600" t="2154" r="12201" b="34167"/>
          <a:stretch/>
        </p:blipFill>
        <p:spPr>
          <a:xfrm>
            <a:off x="2695402" y="4708271"/>
            <a:ext cx="1152128" cy="1439402"/>
          </a:xfrm>
          <a:prstGeom prst="rect">
            <a:avLst/>
          </a:prstGeom>
          <a:noFill/>
        </p:spPr>
      </p:pic>
      <p:sp>
        <p:nvSpPr>
          <p:cNvPr id="60" name="矩形 3"/>
          <p:cNvSpPr/>
          <p:nvPr/>
        </p:nvSpPr>
        <p:spPr>
          <a:xfrm>
            <a:off x="2630830" y="6147512"/>
            <a:ext cx="1216700" cy="292388"/>
          </a:xfrm>
          <a:prstGeom prst="rect">
            <a:avLst/>
          </a:prstGeom>
        </p:spPr>
        <p:txBody>
          <a:bodyPr wrap="square">
            <a:spAutoFit/>
          </a:bodyPr>
          <a:lstStyle/>
          <a:p>
            <a:pPr algn="ctr" defTabSz="914400"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I-</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Hsuan</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Huang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1" name="image09.jpg" title="圖片"/>
          <p:cNvPicPr preferRelativeResize="0"/>
          <p:nvPr/>
        </p:nvPicPr>
        <p:blipFill>
          <a:blip r:embed="rId10" cstate="print"/>
          <a:stretch>
            <a:fillRect/>
          </a:stretch>
        </p:blipFill>
        <p:spPr>
          <a:xfrm>
            <a:off x="311130" y="4721735"/>
            <a:ext cx="1065949" cy="1447163"/>
          </a:xfrm>
          <a:prstGeom prst="rect">
            <a:avLst/>
          </a:prstGeom>
          <a:noFill/>
        </p:spPr>
      </p:pic>
      <p:sp>
        <p:nvSpPr>
          <p:cNvPr id="62" name="矩形 3"/>
          <p:cNvSpPr/>
          <p:nvPr/>
        </p:nvSpPr>
        <p:spPr>
          <a:xfrm>
            <a:off x="180008" y="6166318"/>
            <a:ext cx="1250295" cy="292388"/>
          </a:xfrm>
          <a:prstGeom prst="rect">
            <a:avLst/>
          </a:prstGeom>
        </p:spPr>
        <p:txBody>
          <a:bodyPr wrap="square">
            <a:spAutoFit/>
          </a:bodyPr>
          <a:lstStyle/>
          <a:p>
            <a:pPr algn="ctr" defTabSz="914400" fontAlgn="base">
              <a:spcBef>
                <a:spcPct val="0"/>
              </a:spcBef>
              <a:spcAft>
                <a:spcPct val="0"/>
              </a:spcAft>
            </a:pP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Wanchu</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Huang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3" name="image07.jpg" title="圖片"/>
          <p:cNvPicPr preferRelativeResize="0"/>
          <p:nvPr/>
        </p:nvPicPr>
        <p:blipFill rotWithShape="1">
          <a:blip r:embed="rId11" cstate="print"/>
          <a:srcRect b="5256"/>
          <a:stretch/>
        </p:blipFill>
        <p:spPr>
          <a:xfrm>
            <a:off x="1484716" y="4709538"/>
            <a:ext cx="1061712" cy="1453089"/>
          </a:xfrm>
          <a:prstGeom prst="rect">
            <a:avLst/>
          </a:prstGeom>
          <a:noFill/>
        </p:spPr>
      </p:pic>
      <p:sp>
        <p:nvSpPr>
          <p:cNvPr id="64" name="矩形 3"/>
          <p:cNvSpPr/>
          <p:nvPr/>
        </p:nvSpPr>
        <p:spPr>
          <a:xfrm>
            <a:off x="1443140" y="6192544"/>
            <a:ext cx="1174852" cy="292388"/>
          </a:xfrm>
          <a:prstGeom prst="rect">
            <a:avLst/>
          </a:prstGeom>
        </p:spPr>
        <p:txBody>
          <a:bodyPr wrap="square">
            <a:spAutoFit/>
          </a:bodyPr>
          <a:lstStyle/>
          <a:p>
            <a:pPr algn="ctr" defTabSz="914400"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Shi-</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Ya</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Zheng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5" name="image06.jpg" title="圖片"/>
          <p:cNvPicPr preferRelativeResize="0"/>
          <p:nvPr/>
        </p:nvPicPr>
        <p:blipFill>
          <a:blip r:embed="rId12" cstate="print"/>
          <a:stretch>
            <a:fillRect/>
          </a:stretch>
        </p:blipFill>
        <p:spPr>
          <a:xfrm>
            <a:off x="4039527" y="4700563"/>
            <a:ext cx="1117492" cy="1462064"/>
          </a:xfrm>
          <a:prstGeom prst="rect">
            <a:avLst/>
          </a:prstGeom>
          <a:noFill/>
        </p:spPr>
      </p:pic>
      <p:sp>
        <p:nvSpPr>
          <p:cNvPr id="66" name="矩形 3"/>
          <p:cNvSpPr/>
          <p:nvPr/>
        </p:nvSpPr>
        <p:spPr>
          <a:xfrm>
            <a:off x="4018449" y="6153059"/>
            <a:ext cx="1174852" cy="292388"/>
          </a:xfrm>
          <a:prstGeom prst="rect">
            <a:avLst/>
          </a:prstGeom>
        </p:spPr>
        <p:txBody>
          <a:bodyPr wrap="square">
            <a:spAutoFit/>
          </a:bodyPr>
          <a:lstStyle/>
          <a:p>
            <a:pPr algn="ctr" defTabSz="914400" fontAlgn="base">
              <a:spcBef>
                <a:spcPct val="0"/>
              </a:spcBef>
              <a:spcAft>
                <a:spcPct val="0"/>
              </a:spcAft>
            </a:pP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Tz</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-Rung Chen</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7" name="圖片 25"/>
          <p:cNvPicPr>
            <a:picLocks noChangeAspect="1"/>
          </p:cNvPicPr>
          <p:nvPr/>
        </p:nvPicPr>
        <p:blipFill rotWithShape="1">
          <a:blip r:embed="rId13" cstate="print">
            <a:extLst>
              <a:ext uri="{28A0092B-C50C-407E-A947-70E740481C1C}">
                <a14:useLocalDpi xmlns:a14="http://schemas.microsoft.com/office/drawing/2010/main" val="0"/>
              </a:ext>
            </a:extLst>
          </a:blip>
          <a:srcRect r="9095"/>
          <a:stretch/>
        </p:blipFill>
        <p:spPr>
          <a:xfrm>
            <a:off x="5328431" y="4702770"/>
            <a:ext cx="1050534" cy="1444742"/>
          </a:xfrm>
          <a:prstGeom prst="rect">
            <a:avLst/>
          </a:prstGeom>
        </p:spPr>
      </p:pic>
      <p:sp>
        <p:nvSpPr>
          <p:cNvPr id="68" name="矩形 26"/>
          <p:cNvSpPr/>
          <p:nvPr/>
        </p:nvSpPr>
        <p:spPr>
          <a:xfrm>
            <a:off x="5250321" y="6153059"/>
            <a:ext cx="1244674" cy="292388"/>
          </a:xfrm>
          <a:prstGeom prst="rect">
            <a:avLst/>
          </a:prstGeom>
        </p:spPr>
        <p:txBody>
          <a:bodyPr wrap="square">
            <a:spAutoFit/>
          </a:bodyPr>
          <a:lstStyle/>
          <a:p>
            <a:pPr algn="ctr" defTabSz="914400"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Min-Chun </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Kuo</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69" name="矩形 27"/>
          <p:cNvSpPr/>
          <p:nvPr/>
        </p:nvSpPr>
        <p:spPr>
          <a:xfrm>
            <a:off x="7810852" y="6144208"/>
            <a:ext cx="1002261" cy="261610"/>
          </a:xfrm>
          <a:prstGeom prst="rect">
            <a:avLst/>
          </a:prstGeom>
        </p:spPr>
        <p:txBody>
          <a:bodyPr wrap="square">
            <a:spAutoFit/>
          </a:bodyPr>
          <a:lstStyle/>
          <a:p>
            <a:pPr algn="ctr"/>
            <a:r>
              <a:rPr lang="zh-TW" altLang="en-US" sz="1100" b="1" dirty="0">
                <a:latin typeface="Arial" charset="0"/>
                <a:ea typeface="Arial" charset="0"/>
                <a:cs typeface="Arial" charset="0"/>
              </a:rPr>
              <a:t>Yi-Jing Lin</a:t>
            </a:r>
          </a:p>
        </p:txBody>
      </p:sp>
      <p:pic>
        <p:nvPicPr>
          <p:cNvPr id="70" name="圖片 28"/>
          <p:cNvPicPr>
            <a:picLocks/>
          </p:cNvPicPr>
          <p:nvPr/>
        </p:nvPicPr>
        <p:blipFill rotWithShape="1">
          <a:blip r:embed="rId14" cstate="print">
            <a:extLst>
              <a:ext uri="{28A0092B-C50C-407E-A947-70E740481C1C}">
                <a14:useLocalDpi xmlns:a14="http://schemas.microsoft.com/office/drawing/2010/main" val="0"/>
              </a:ext>
            </a:extLst>
          </a:blip>
          <a:srcRect l="32760" t="25874" r="31091" b="43856"/>
          <a:stretch/>
        </p:blipFill>
        <p:spPr>
          <a:xfrm>
            <a:off x="7803494" y="4715678"/>
            <a:ext cx="1016978" cy="1446949"/>
          </a:xfrm>
          <a:prstGeom prst="rect">
            <a:avLst/>
          </a:prstGeom>
        </p:spPr>
      </p:pic>
      <p:sp>
        <p:nvSpPr>
          <p:cNvPr id="27" name="矩形 40"/>
          <p:cNvSpPr/>
          <p:nvPr/>
        </p:nvSpPr>
        <p:spPr>
          <a:xfrm>
            <a:off x="3563888" y="-27384"/>
            <a:ext cx="1742785" cy="1015663"/>
          </a:xfrm>
          <a:prstGeom prst="rect">
            <a:avLst/>
          </a:prstGeom>
        </p:spPr>
        <p:txBody>
          <a:bodyPr wrap="none">
            <a:spAutoFit/>
          </a:bodyPr>
          <a:lstStyle/>
          <a:p>
            <a:r>
              <a:rPr lang="en-US" altLang="zh-TW" sz="6000" b="1">
                <a:solidFill>
                  <a:srgbClr val="C00000"/>
                </a:solidFill>
              </a:rPr>
              <a:t>2017</a:t>
            </a:r>
            <a:endParaRPr lang="zh-TW" altLang="en-US" sz="6000" b="1" dirty="0">
              <a:solidFill>
                <a:srgbClr val="C00000"/>
              </a:solidFill>
            </a:endParaRPr>
          </a:p>
        </p:txBody>
      </p:sp>
      <p:sp>
        <p:nvSpPr>
          <p:cNvPr id="28" name="矩形 5"/>
          <p:cNvSpPr/>
          <p:nvPr/>
        </p:nvSpPr>
        <p:spPr>
          <a:xfrm>
            <a:off x="3466225" y="4326842"/>
            <a:ext cx="1204176" cy="323165"/>
          </a:xfrm>
          <a:prstGeom prst="rect">
            <a:avLst/>
          </a:prstGeom>
        </p:spPr>
        <p:txBody>
          <a:bodyPr wrap="none">
            <a:spAutoFit/>
          </a:bodyPr>
          <a:lstStyle/>
          <a:p>
            <a:pPr algn="ctr" defTabSz="914400" fontAlgn="base">
              <a:spcBef>
                <a:spcPct val="0"/>
              </a:spcBef>
              <a:spcAft>
                <a:spcPct val="0"/>
              </a:spcAft>
            </a:pPr>
            <a:r>
              <a:rPr kumimoji="1" lang="en-US" altLang="zh-TW" sz="1500" b="1" dirty="0">
                <a:solidFill>
                  <a:srgbClr val="1F497D"/>
                </a:solidFill>
                <a:latin typeface="Calibri"/>
                <a:ea typeface="Arial Unicode MS" pitchFamily="34" charset="-120"/>
                <a:cs typeface="Arial Unicode MS" pitchFamily="34" charset="-120"/>
              </a:rPr>
              <a:t>Min-</a:t>
            </a:r>
            <a:r>
              <a:rPr kumimoji="1" lang="en-US" altLang="zh-TW" sz="1500" b="1" dirty="0" err="1">
                <a:solidFill>
                  <a:srgbClr val="1F497D"/>
                </a:solidFill>
                <a:latin typeface="Calibri"/>
                <a:ea typeface="Arial Unicode MS" pitchFamily="34" charset="-120"/>
                <a:cs typeface="Arial Unicode MS" pitchFamily="34" charset="-120"/>
              </a:rPr>
              <a:t>Yuh</a:t>
            </a:r>
            <a:r>
              <a:rPr kumimoji="1" lang="en-US" altLang="zh-TW" sz="1500" b="1" dirty="0">
                <a:solidFill>
                  <a:srgbClr val="1F497D"/>
                </a:solidFill>
                <a:latin typeface="Calibri"/>
                <a:ea typeface="Arial Unicode MS" pitchFamily="34" charset="-120"/>
                <a:cs typeface="Arial Unicode MS" pitchFamily="34" charset="-120"/>
              </a:rPr>
              <a:t> Day</a:t>
            </a:r>
            <a:endParaRPr kumimoji="1" lang="zh-TW" altLang="en-US" sz="1500" b="1" dirty="0">
              <a:solidFill>
                <a:srgbClr val="1F497D"/>
              </a:solidFill>
              <a:latin typeface="Calibri"/>
              <a:ea typeface="Arial Unicode MS" pitchFamily="34" charset="-120"/>
              <a:cs typeface="Arial Unicode MS" pitchFamily="34" charset="-120"/>
            </a:endParaRPr>
          </a:p>
        </p:txBody>
      </p:sp>
      <p:sp>
        <p:nvSpPr>
          <p:cNvPr id="29" name="矩形 3"/>
          <p:cNvSpPr/>
          <p:nvPr/>
        </p:nvSpPr>
        <p:spPr>
          <a:xfrm>
            <a:off x="4675961" y="4334536"/>
            <a:ext cx="1336199" cy="307777"/>
          </a:xfrm>
          <a:prstGeom prst="rect">
            <a:avLst/>
          </a:prstGeom>
        </p:spPr>
        <p:txBody>
          <a:bodyPr wrap="square">
            <a:spAutoFit/>
          </a:bodyPr>
          <a:lstStyle/>
          <a:p>
            <a:pPr algn="ctr" defTabSz="914400" fontAlgn="base">
              <a:spcBef>
                <a:spcPct val="0"/>
              </a:spcBef>
              <a:spcAft>
                <a:spcPct val="0"/>
              </a:spcAft>
            </a:pPr>
            <a:r>
              <a:rPr kumimoji="1" lang="en-US" altLang="zh-TW" sz="1400" b="1" dirty="0">
                <a:solidFill>
                  <a:prstClr val="black"/>
                </a:solidFill>
                <a:latin typeface="Calibri"/>
                <a:ea typeface="Arial Unicode MS" panose="020B0604020202020204" pitchFamily="34" charset="-120"/>
                <a:cs typeface="Arial Unicode MS" panose="020B0604020202020204" pitchFamily="34" charset="-120"/>
              </a:rPr>
              <a:t>Chao-Yu Chen</a:t>
            </a:r>
            <a:endParaRPr kumimoji="1" lang="zh-TW" altLang="en-US" sz="1400" b="1" dirty="0">
              <a:solidFill>
                <a:prstClr val="black"/>
              </a:solidFill>
              <a:latin typeface="Calibri"/>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1553577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a:stretch>
            <a:fillRect/>
          </a:stretch>
        </p:blipFill>
        <p:spPr>
          <a:xfrm>
            <a:off x="35496" y="40087"/>
            <a:ext cx="963680" cy="436585"/>
          </a:xfrm>
          <a:prstGeom prst="rect">
            <a:avLst/>
          </a:prstGeom>
        </p:spPr>
      </p:pic>
      <p:pic>
        <p:nvPicPr>
          <p:cNvPr id="8" name="Picture 5" descr="C:\Users\myday\Downloads\TKU-logo-12cm.jpg"/>
          <p:cNvPicPr>
            <a:picLocks noChangeAspect="1" noChangeArrowheads="1"/>
          </p:cNvPicPr>
          <p:nvPr/>
        </p:nvPicPr>
        <p:blipFill>
          <a:blip r:embed="rId3" cstate="print"/>
          <a:srcRect/>
          <a:stretch>
            <a:fillRect/>
          </a:stretch>
        </p:blipFill>
        <p:spPr bwMode="auto">
          <a:xfrm>
            <a:off x="8253206" y="0"/>
            <a:ext cx="855298" cy="851587"/>
          </a:xfrm>
          <a:prstGeom prst="rect">
            <a:avLst/>
          </a:prstGeom>
          <a:noFill/>
          <a:ln w="9525">
            <a:noFill/>
            <a:miter lim="800000"/>
            <a:headEnd/>
            <a:tailEnd/>
          </a:ln>
        </p:spPr>
      </p:pic>
      <p:sp>
        <p:nvSpPr>
          <p:cNvPr id="2" name="標題 1"/>
          <p:cNvSpPr>
            <a:spLocks noGrp="1"/>
          </p:cNvSpPr>
          <p:nvPr>
            <p:ph type="ctrTitle"/>
          </p:nvPr>
        </p:nvSpPr>
        <p:spPr>
          <a:xfrm>
            <a:off x="119112" y="1235741"/>
            <a:ext cx="8773368" cy="1545187"/>
          </a:xfrm>
        </p:spPr>
        <p:txBody>
          <a:bodyPr>
            <a:noAutofit/>
          </a:bodyPr>
          <a:lstStyle/>
          <a:p>
            <a:r>
              <a:rPr lang="en-US" altLang="zh-TW" sz="3600" b="1" dirty="0">
                <a:solidFill>
                  <a:schemeClr val="accent1">
                    <a:lumMod val="75000"/>
                  </a:schemeClr>
                </a:solidFill>
              </a:rPr>
              <a:t>IMTKU Emotional Dialogue System for </a:t>
            </a:r>
            <a:br>
              <a:rPr lang="en-US" altLang="zh-TW" sz="3600" b="1" dirty="0">
                <a:solidFill>
                  <a:schemeClr val="accent1">
                    <a:lumMod val="75000"/>
                  </a:schemeClr>
                </a:solidFill>
              </a:rPr>
            </a:br>
            <a:r>
              <a:rPr lang="en-US" altLang="zh-TW" sz="3600" b="1" dirty="0">
                <a:solidFill>
                  <a:schemeClr val="accent1">
                    <a:lumMod val="75000"/>
                  </a:schemeClr>
                </a:solidFill>
              </a:rPr>
              <a:t>Short Text Conversation at </a:t>
            </a:r>
            <a:r>
              <a:rPr lang="en-US" altLang="zh-TW" sz="3600" b="1" dirty="0">
                <a:solidFill>
                  <a:srgbClr val="C00000"/>
                </a:solidFill>
              </a:rPr>
              <a:t>NTCIR-14</a:t>
            </a:r>
            <a:r>
              <a:rPr lang="en-US" altLang="zh-TW" sz="3600" b="1" dirty="0">
                <a:solidFill>
                  <a:schemeClr val="accent1">
                    <a:lumMod val="75000"/>
                  </a:schemeClr>
                </a:solidFill>
              </a:rPr>
              <a:t> STC-3 (CECG) Task</a:t>
            </a:r>
            <a:endParaRPr lang="zh-TW" altLang="en-US" sz="3600" b="1" dirty="0">
              <a:solidFill>
                <a:srgbClr val="C00000"/>
              </a:solidFill>
            </a:endParaRPr>
          </a:p>
        </p:txBody>
      </p:sp>
      <p:pic>
        <p:nvPicPr>
          <p:cNvPr id="9" name="Picture 6" descr="C:\Users\myday\Downloads\TKU-title15cm.jpg"/>
          <p:cNvPicPr>
            <a:picLocks noChangeAspect="1" noChangeArrowheads="1"/>
          </p:cNvPicPr>
          <p:nvPr/>
        </p:nvPicPr>
        <p:blipFill>
          <a:blip r:embed="rId4" cstate="print"/>
          <a:srcRect/>
          <a:stretch>
            <a:fillRect/>
          </a:stretch>
        </p:blipFill>
        <p:spPr bwMode="auto">
          <a:xfrm>
            <a:off x="6372200" y="312911"/>
            <a:ext cx="1756343" cy="451793"/>
          </a:xfrm>
          <a:prstGeom prst="rect">
            <a:avLst/>
          </a:prstGeom>
          <a:noFill/>
          <a:ln w="9525">
            <a:noFill/>
            <a:miter lim="800000"/>
            <a:headEnd/>
            <a:tailEnd/>
          </a:ln>
        </p:spPr>
      </p:pic>
      <p:sp>
        <p:nvSpPr>
          <p:cNvPr id="15" name="副標題 2"/>
          <p:cNvSpPr txBox="1">
            <a:spLocks/>
          </p:cNvSpPr>
          <p:nvPr/>
        </p:nvSpPr>
        <p:spPr>
          <a:xfrm>
            <a:off x="323528" y="6380918"/>
            <a:ext cx="8496944" cy="216434"/>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hlinkClick r:id="rId5"/>
              </a:rPr>
              <a:t>myday@mail.tku.edu.tw</a:t>
            </a:r>
            <a:endParaRPr kumimoji="0" lang="en-US" altLang="zh-TW" sz="1400" b="0" i="0" u="none" strike="noStrike" kern="1200" cap="none" spc="0" normalizeH="0" baseline="0" noProof="0" dirty="0">
              <a:ln>
                <a:noFill/>
              </a:ln>
              <a:solidFill>
                <a:schemeClr val="tx1">
                  <a:tint val="75000"/>
                </a:schemeClr>
              </a:solidFill>
              <a:effectLst/>
              <a:uLnTx/>
              <a:uFillTx/>
            </a:endParaRPr>
          </a:p>
        </p:txBody>
      </p:sp>
      <p:sp>
        <p:nvSpPr>
          <p:cNvPr id="3" name="矩形 2"/>
          <p:cNvSpPr/>
          <p:nvPr/>
        </p:nvSpPr>
        <p:spPr>
          <a:xfrm>
            <a:off x="1078622" y="3040504"/>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sp>
        <p:nvSpPr>
          <p:cNvPr id="40" name="文字方塊 14"/>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52" name="圖片 6"/>
          <p:cNvPicPr>
            <a:picLocks/>
          </p:cNvPicPr>
          <p:nvPr/>
        </p:nvPicPr>
        <p:blipFill>
          <a:blip r:embed="rId6">
            <a:extLst>
              <a:ext uri="{28A0092B-C50C-407E-A947-70E740481C1C}">
                <a14:useLocalDpi xmlns:a14="http://schemas.microsoft.com/office/drawing/2010/main" val="0"/>
              </a:ext>
            </a:extLst>
          </a:blip>
          <a:stretch>
            <a:fillRect/>
          </a:stretch>
        </p:blipFill>
        <p:spPr>
          <a:xfrm>
            <a:off x="481572" y="4376531"/>
            <a:ext cx="1080000" cy="1440000"/>
          </a:xfrm>
          <a:prstGeom prst="rect">
            <a:avLst/>
          </a:prstGeom>
        </p:spPr>
      </p:pic>
      <p:sp>
        <p:nvSpPr>
          <p:cNvPr id="27" name="矩形 40"/>
          <p:cNvSpPr/>
          <p:nvPr/>
        </p:nvSpPr>
        <p:spPr>
          <a:xfrm>
            <a:off x="3563888" y="-27384"/>
            <a:ext cx="1896673" cy="1015663"/>
          </a:xfrm>
          <a:prstGeom prst="rect">
            <a:avLst/>
          </a:prstGeom>
        </p:spPr>
        <p:txBody>
          <a:bodyPr wrap="none">
            <a:spAutoFit/>
          </a:bodyPr>
          <a:lstStyle/>
          <a:p>
            <a:r>
              <a:rPr lang="en-US" altLang="zh-TW" sz="6000" b="1" dirty="0">
                <a:solidFill>
                  <a:srgbClr val="C00000"/>
                </a:solidFill>
              </a:rPr>
              <a:t>2019</a:t>
            </a:r>
            <a:endParaRPr lang="zh-TW" altLang="en-US" sz="6000" b="1" dirty="0">
              <a:solidFill>
                <a:srgbClr val="C00000"/>
              </a:solidFill>
            </a:endParaRPr>
          </a:p>
        </p:txBody>
      </p:sp>
      <p:pic>
        <p:nvPicPr>
          <p:cNvPr id="35" name="圖片 32">
            <a:extLst>
              <a:ext uri="{FF2B5EF4-FFF2-40B4-BE49-F238E27FC236}">
                <a16:creationId xmlns:a16="http://schemas.microsoft.com/office/drawing/2014/main" id="{9CADA433-F556-5340-8420-98931157DD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48" t="6721" r="17942" b="40478"/>
          <a:stretch/>
        </p:blipFill>
        <p:spPr>
          <a:xfrm rot="10800000" flipV="1">
            <a:off x="3173506" y="4376530"/>
            <a:ext cx="1159583" cy="1440000"/>
          </a:xfrm>
          <a:prstGeom prst="rect">
            <a:avLst/>
          </a:prstGeom>
        </p:spPr>
      </p:pic>
      <p:pic>
        <p:nvPicPr>
          <p:cNvPr id="36" name="圖片 4">
            <a:extLst>
              <a:ext uri="{FF2B5EF4-FFF2-40B4-BE49-F238E27FC236}">
                <a16:creationId xmlns:a16="http://schemas.microsoft.com/office/drawing/2014/main" id="{D1F9A45E-9604-B742-AD03-38041EA5A4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205" b="36289"/>
          <a:stretch/>
        </p:blipFill>
        <p:spPr>
          <a:xfrm>
            <a:off x="4599056" y="4358715"/>
            <a:ext cx="1159584" cy="1446550"/>
          </a:xfrm>
          <a:prstGeom prst="rect">
            <a:avLst/>
          </a:prstGeom>
        </p:spPr>
      </p:pic>
      <p:pic>
        <p:nvPicPr>
          <p:cNvPr id="38" name="Picture 2" descr="C:\Users\AskaHung\Downloads\0910197708.jpg">
            <a:extLst>
              <a:ext uri="{FF2B5EF4-FFF2-40B4-BE49-F238E27FC236}">
                <a16:creationId xmlns:a16="http://schemas.microsoft.com/office/drawing/2014/main" id="{C27C5A03-D127-DB4B-9699-3DD59884F75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324" t="10764" r="13016" b="26098"/>
          <a:stretch/>
        </p:blipFill>
        <p:spPr bwMode="auto">
          <a:xfrm>
            <a:off x="1827539" y="4358195"/>
            <a:ext cx="1080000" cy="1458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E7AF7FB7-BF5F-0649-983B-8354831CBA56}"/>
              </a:ext>
            </a:extLst>
          </p:cNvPr>
          <p:cNvPicPr>
            <a:picLocks noChangeAspect="1"/>
          </p:cNvPicPr>
          <p:nvPr/>
        </p:nvPicPr>
        <p:blipFill rotWithShape="1">
          <a:blip r:embed="rId10"/>
          <a:srcRect b="3406"/>
          <a:stretch/>
        </p:blipFill>
        <p:spPr>
          <a:xfrm>
            <a:off x="7514083" y="4358195"/>
            <a:ext cx="1228920" cy="1447069"/>
          </a:xfrm>
          <a:prstGeom prst="rect">
            <a:avLst/>
          </a:prstGeom>
        </p:spPr>
      </p:pic>
      <p:pic>
        <p:nvPicPr>
          <p:cNvPr id="5" name="圖片 4"/>
          <p:cNvPicPr>
            <a:picLocks noChangeAspect="1"/>
          </p:cNvPicPr>
          <p:nvPr/>
        </p:nvPicPr>
        <p:blipFill rotWithShape="1">
          <a:blip r:embed="rId11"/>
          <a:srcRect l="1948" t="4181" r="4991" b="33683"/>
          <a:stretch/>
        </p:blipFill>
        <p:spPr>
          <a:xfrm>
            <a:off x="6024606" y="4382597"/>
            <a:ext cx="1199036" cy="1422667"/>
          </a:xfrm>
          <a:prstGeom prst="rect">
            <a:avLst/>
          </a:prstGeom>
        </p:spPr>
      </p:pic>
      <p:sp>
        <p:nvSpPr>
          <p:cNvPr id="23" name="副標題 2">
            <a:extLst>
              <a:ext uri="{FF2B5EF4-FFF2-40B4-BE49-F238E27FC236}">
                <a16:creationId xmlns:a16="http://schemas.microsoft.com/office/drawing/2014/main" id="{6191F7F8-EBA4-054E-931A-04B71C744497}"/>
              </a:ext>
            </a:extLst>
          </p:cNvPr>
          <p:cNvSpPr txBox="1">
            <a:spLocks/>
          </p:cNvSpPr>
          <p:nvPr/>
        </p:nvSpPr>
        <p:spPr>
          <a:xfrm>
            <a:off x="1412892"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41" name="矩形 3">
            <a:extLst>
              <a:ext uri="{FF2B5EF4-FFF2-40B4-BE49-F238E27FC236}">
                <a16:creationId xmlns:a16="http://schemas.microsoft.com/office/drawing/2014/main" id="{CB5F97E0-57DE-844E-9C79-78D09F8944D8}"/>
              </a:ext>
            </a:extLst>
          </p:cNvPr>
          <p:cNvSpPr/>
          <p:nvPr/>
        </p:nvSpPr>
        <p:spPr>
          <a:xfrm>
            <a:off x="1688900" y="5842139"/>
            <a:ext cx="144294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Chi-Sheng Hung</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2" name="矩形 5">
            <a:extLst>
              <a:ext uri="{FF2B5EF4-FFF2-40B4-BE49-F238E27FC236}">
                <a16:creationId xmlns:a16="http://schemas.microsoft.com/office/drawing/2014/main" id="{743E4ED4-D648-9145-9FAA-93D69515E5C4}"/>
              </a:ext>
            </a:extLst>
          </p:cNvPr>
          <p:cNvSpPr/>
          <p:nvPr/>
        </p:nvSpPr>
        <p:spPr>
          <a:xfrm>
            <a:off x="395536" y="5842139"/>
            <a:ext cx="1204176" cy="323165"/>
          </a:xfrm>
          <a:prstGeom prst="rect">
            <a:avLst/>
          </a:prstGeom>
        </p:spPr>
        <p:txBody>
          <a:bodyPr wrap="none">
            <a:spAutoFit/>
          </a:bodyPr>
          <a:lstStyle/>
          <a:p>
            <a:pPr algn="ctr" defTabSz="914400" fontAlgn="base">
              <a:spcBef>
                <a:spcPct val="0"/>
              </a:spcBef>
              <a:spcAft>
                <a:spcPct val="0"/>
              </a:spcAft>
            </a:pPr>
            <a:r>
              <a:rPr kumimoji="1" lang="en-US" altLang="zh-TW" sz="1500" b="1" dirty="0">
                <a:solidFill>
                  <a:srgbClr val="1F497D"/>
                </a:solidFill>
                <a:latin typeface="Calibri"/>
                <a:ea typeface="Arial Unicode MS" pitchFamily="34" charset="-120"/>
                <a:cs typeface="Arial Unicode MS" pitchFamily="34" charset="-120"/>
              </a:rPr>
              <a:t>Min-</a:t>
            </a:r>
            <a:r>
              <a:rPr kumimoji="1" lang="en-US" altLang="zh-TW" sz="1500" b="1" dirty="0" err="1">
                <a:solidFill>
                  <a:srgbClr val="1F497D"/>
                </a:solidFill>
                <a:latin typeface="Calibri"/>
                <a:ea typeface="Arial Unicode MS" pitchFamily="34" charset="-120"/>
                <a:cs typeface="Arial Unicode MS" pitchFamily="34" charset="-120"/>
              </a:rPr>
              <a:t>Yuh</a:t>
            </a:r>
            <a:r>
              <a:rPr kumimoji="1" lang="en-US" altLang="zh-TW" sz="1500" b="1" dirty="0">
                <a:solidFill>
                  <a:srgbClr val="1F497D"/>
                </a:solidFill>
                <a:latin typeface="Calibri"/>
                <a:ea typeface="Arial Unicode MS" pitchFamily="34" charset="-120"/>
                <a:cs typeface="Arial Unicode MS" pitchFamily="34" charset="-120"/>
              </a:rPr>
              <a:t> Day</a:t>
            </a:r>
            <a:endParaRPr kumimoji="1" lang="zh-TW" altLang="en-US" sz="1500" b="1" dirty="0">
              <a:solidFill>
                <a:srgbClr val="1F497D"/>
              </a:solidFill>
              <a:latin typeface="Calibri"/>
              <a:ea typeface="Arial Unicode MS" pitchFamily="34" charset="-120"/>
              <a:cs typeface="Arial Unicode MS" pitchFamily="34" charset="-120"/>
            </a:endParaRPr>
          </a:p>
        </p:txBody>
      </p:sp>
      <p:sp>
        <p:nvSpPr>
          <p:cNvPr id="43" name="矩形 3">
            <a:extLst>
              <a:ext uri="{FF2B5EF4-FFF2-40B4-BE49-F238E27FC236}">
                <a16:creationId xmlns:a16="http://schemas.microsoft.com/office/drawing/2014/main" id="{51E2AB3B-D05E-6E49-94B4-F3C0ECBA4E84}"/>
              </a:ext>
            </a:extLst>
          </p:cNvPr>
          <p:cNvSpPr/>
          <p:nvPr/>
        </p:nvSpPr>
        <p:spPr>
          <a:xfrm>
            <a:off x="3059832" y="5842139"/>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Yi-Jun </a:t>
            </a: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Xie</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4" name="矩形 3">
            <a:extLst>
              <a:ext uri="{FF2B5EF4-FFF2-40B4-BE49-F238E27FC236}">
                <a16:creationId xmlns:a16="http://schemas.microsoft.com/office/drawing/2014/main" id="{1746E83F-66C6-9447-BAFB-3A052F84C36B}"/>
              </a:ext>
            </a:extLst>
          </p:cNvPr>
          <p:cNvSpPr/>
          <p:nvPr/>
        </p:nvSpPr>
        <p:spPr>
          <a:xfrm>
            <a:off x="4487741" y="5842139"/>
            <a:ext cx="1328660" cy="323165"/>
          </a:xfrm>
          <a:prstGeom prst="rect">
            <a:avLst/>
          </a:prstGeom>
        </p:spPr>
        <p:txBody>
          <a:bodyPr wrap="square">
            <a:spAutoFit/>
          </a:bodyPr>
          <a:lstStyle/>
          <a:p>
            <a:pPr algn="ct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Jhih</a:t>
            </a: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-Yi Chen</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5" name="矩形 3">
            <a:extLst>
              <a:ext uri="{FF2B5EF4-FFF2-40B4-BE49-F238E27FC236}">
                <a16:creationId xmlns:a16="http://schemas.microsoft.com/office/drawing/2014/main" id="{2FFD6F10-D89E-8647-B866-B079EA37825F}"/>
              </a:ext>
            </a:extLst>
          </p:cNvPr>
          <p:cNvSpPr/>
          <p:nvPr/>
        </p:nvSpPr>
        <p:spPr>
          <a:xfrm>
            <a:off x="5976239" y="5842139"/>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Yu-Ling </a:t>
            </a: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Kuo</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6" name="矩形 3">
            <a:extLst>
              <a:ext uri="{FF2B5EF4-FFF2-40B4-BE49-F238E27FC236}">
                <a16:creationId xmlns:a16="http://schemas.microsoft.com/office/drawing/2014/main" id="{72972B2C-4C4E-544D-924C-4D9731569640}"/>
              </a:ext>
            </a:extLst>
          </p:cNvPr>
          <p:cNvSpPr/>
          <p:nvPr/>
        </p:nvSpPr>
        <p:spPr>
          <a:xfrm>
            <a:off x="7414343" y="5842139"/>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Jian-Ting Lin</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722527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D58F-4D50-2C47-AA2F-97FEEFE82C2C}"/>
              </a:ext>
            </a:extLst>
          </p:cNvPr>
          <p:cNvSpPr>
            <a:spLocks noGrp="1"/>
          </p:cNvSpPr>
          <p:nvPr>
            <p:ph type="title"/>
          </p:nvPr>
        </p:nvSpPr>
        <p:spPr>
          <a:xfrm>
            <a:off x="457200" y="0"/>
            <a:ext cx="8229600" cy="1452226"/>
          </a:xfrm>
        </p:spPr>
        <p:txBody>
          <a:bodyPr/>
          <a:lstStyle/>
          <a:p>
            <a:r>
              <a:rPr lang="en-US" sz="3000" dirty="0">
                <a:solidFill>
                  <a:schemeClr val="accent1"/>
                </a:solidFill>
              </a:rPr>
              <a:t>NTCIR-15 Dialogue Evaluation (DialEval-1) Task</a:t>
            </a:r>
            <a:br>
              <a:rPr lang="en-US" sz="3000" dirty="0">
                <a:solidFill>
                  <a:schemeClr val="accent1"/>
                </a:solidFill>
              </a:rPr>
            </a:br>
            <a:r>
              <a:rPr lang="en-US" sz="3000" dirty="0">
                <a:solidFill>
                  <a:schemeClr val="accent1"/>
                </a:solidFill>
              </a:rPr>
              <a:t>Dialogue Quality (DQ) and Nugget Detection (ND)</a:t>
            </a:r>
            <a:br>
              <a:rPr lang="en-US" sz="2400" dirty="0"/>
            </a:br>
            <a:r>
              <a:rPr lang="en-US" sz="2400" dirty="0"/>
              <a:t>Chinese Dialogue Quality (S-score) Results </a:t>
            </a:r>
            <a:r>
              <a:rPr lang="en-US" sz="1800" dirty="0">
                <a:solidFill>
                  <a:schemeClr val="bg1">
                    <a:lumMod val="65000"/>
                  </a:schemeClr>
                </a:solidFill>
              </a:rPr>
              <a:t>(Zeng et al., 2020)</a:t>
            </a:r>
          </a:p>
        </p:txBody>
      </p:sp>
      <p:sp>
        <p:nvSpPr>
          <p:cNvPr id="4" name="Slide Number Placeholder 3">
            <a:extLst>
              <a:ext uri="{FF2B5EF4-FFF2-40B4-BE49-F238E27FC236}">
                <a16:creationId xmlns:a16="http://schemas.microsoft.com/office/drawing/2014/main" id="{7CFCBE6F-6344-114F-BA0D-F41F3627E252}"/>
              </a:ext>
            </a:extLst>
          </p:cNvPr>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pic>
        <p:nvPicPr>
          <p:cNvPr id="6" name="Picture 5">
            <a:extLst>
              <a:ext uri="{FF2B5EF4-FFF2-40B4-BE49-F238E27FC236}">
                <a16:creationId xmlns:a16="http://schemas.microsoft.com/office/drawing/2014/main" id="{918CBA95-F16B-1B45-BE65-EDBE4CCC7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465" y="1484784"/>
            <a:ext cx="7326935" cy="4891682"/>
          </a:xfrm>
          <a:prstGeom prst="rect">
            <a:avLst/>
          </a:prstGeom>
        </p:spPr>
      </p:pic>
      <p:sp>
        <p:nvSpPr>
          <p:cNvPr id="7" name="Rectangle 6">
            <a:extLst>
              <a:ext uri="{FF2B5EF4-FFF2-40B4-BE49-F238E27FC236}">
                <a16:creationId xmlns:a16="http://schemas.microsoft.com/office/drawing/2014/main" id="{8C909665-2EF9-7140-A89C-790BAD82AABB}"/>
              </a:ext>
            </a:extLst>
          </p:cNvPr>
          <p:cNvSpPr/>
          <p:nvPr/>
        </p:nvSpPr>
        <p:spPr>
          <a:xfrm>
            <a:off x="216024" y="6485274"/>
            <a:ext cx="8460432" cy="400110"/>
          </a:xfrm>
          <a:prstGeom prst="rect">
            <a:avLst/>
          </a:prstGeom>
        </p:spPr>
        <p:txBody>
          <a:bodyPr wrap="square">
            <a:spAutoFit/>
          </a:bodyPr>
          <a:lstStyle/>
          <a:p>
            <a:pPr algn="ctr"/>
            <a:r>
              <a:rPr lang="en-US" sz="1000" dirty="0">
                <a:solidFill>
                  <a:schemeClr val="bg1">
                    <a:lumMod val="75000"/>
                  </a:schemeClr>
                </a:solidFill>
              </a:rPr>
              <a:t>Source: Zeng, </a:t>
            </a:r>
            <a:r>
              <a:rPr lang="en-US" sz="1000" dirty="0" err="1">
                <a:solidFill>
                  <a:schemeClr val="bg1">
                    <a:lumMod val="75000"/>
                  </a:schemeClr>
                </a:solidFill>
              </a:rPr>
              <a:t>Zhaohao</a:t>
            </a:r>
            <a:r>
              <a:rPr lang="en-US" sz="1000" dirty="0">
                <a:solidFill>
                  <a:schemeClr val="bg1">
                    <a:lumMod val="75000"/>
                  </a:schemeClr>
                </a:solidFill>
              </a:rPr>
              <a:t>, </a:t>
            </a:r>
            <a:r>
              <a:rPr lang="en-US" sz="1000" dirty="0" err="1">
                <a:solidFill>
                  <a:schemeClr val="bg1">
                    <a:lumMod val="75000"/>
                  </a:schemeClr>
                </a:solidFill>
              </a:rPr>
              <a:t>Sosuke</a:t>
            </a:r>
            <a:r>
              <a:rPr lang="en-US" sz="1000" dirty="0">
                <a:solidFill>
                  <a:schemeClr val="bg1">
                    <a:lumMod val="75000"/>
                  </a:schemeClr>
                </a:solidFill>
              </a:rPr>
              <a:t> Kato, Tetsuya Sakai, and </a:t>
            </a:r>
            <a:r>
              <a:rPr lang="en-US" sz="1000" dirty="0" err="1">
                <a:solidFill>
                  <a:schemeClr val="bg1">
                    <a:lumMod val="75000"/>
                  </a:schemeClr>
                </a:solidFill>
              </a:rPr>
              <a:t>Inho</a:t>
            </a:r>
            <a:r>
              <a:rPr lang="en-US" sz="1000" dirty="0">
                <a:solidFill>
                  <a:schemeClr val="bg1">
                    <a:lumMod val="75000"/>
                  </a:schemeClr>
                </a:solidFill>
              </a:rPr>
              <a:t> Kang (2020), “Overview of the NTCIR-15 Dialogue Evaluation (DialEval-1) Task”, Proceedings of NTCIR-15, 2020</a:t>
            </a:r>
          </a:p>
        </p:txBody>
      </p:sp>
      <p:sp>
        <p:nvSpPr>
          <p:cNvPr id="8" name="矩形 40">
            <a:extLst>
              <a:ext uri="{FF2B5EF4-FFF2-40B4-BE49-F238E27FC236}">
                <a16:creationId xmlns:a16="http://schemas.microsoft.com/office/drawing/2014/main" id="{50C3165A-1821-1A4E-9DE2-CDE8639113B3}"/>
              </a:ext>
            </a:extLst>
          </p:cNvPr>
          <p:cNvSpPr/>
          <p:nvPr/>
        </p:nvSpPr>
        <p:spPr>
          <a:xfrm>
            <a:off x="-36512" y="44624"/>
            <a:ext cx="986167" cy="523220"/>
          </a:xfrm>
          <a:prstGeom prst="rect">
            <a:avLst/>
          </a:prstGeom>
        </p:spPr>
        <p:txBody>
          <a:bodyPr wrap="none">
            <a:spAutoFit/>
          </a:bodyPr>
          <a:lstStyle/>
          <a:p>
            <a:r>
              <a:rPr lang="en-US" altLang="zh-TW" sz="2800" b="1" dirty="0">
                <a:solidFill>
                  <a:srgbClr val="C00000"/>
                </a:solidFill>
              </a:rPr>
              <a:t>2020</a:t>
            </a:r>
            <a:endParaRPr lang="zh-TW" altLang="en-US" sz="2800" b="1" dirty="0">
              <a:solidFill>
                <a:srgbClr val="C00000"/>
              </a:solidFill>
            </a:endParaRPr>
          </a:p>
        </p:txBody>
      </p:sp>
      <p:sp>
        <p:nvSpPr>
          <p:cNvPr id="9" name="圓角矩形 134">
            <a:extLst>
              <a:ext uri="{FF2B5EF4-FFF2-40B4-BE49-F238E27FC236}">
                <a16:creationId xmlns:a16="http://schemas.microsoft.com/office/drawing/2014/main" id="{836E3C5B-5F1B-8348-BD79-55267DF7B8BA}"/>
              </a:ext>
            </a:extLst>
          </p:cNvPr>
          <p:cNvSpPr/>
          <p:nvPr/>
        </p:nvSpPr>
        <p:spPr>
          <a:xfrm>
            <a:off x="827584" y="2036011"/>
            <a:ext cx="3694353" cy="1008113"/>
          </a:xfrm>
          <a:prstGeom prst="roundRect">
            <a:avLst>
              <a:gd name="adj" fmla="val 556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
        <p:nvSpPr>
          <p:cNvPr id="10" name="圓角矩形 134">
            <a:extLst>
              <a:ext uri="{FF2B5EF4-FFF2-40B4-BE49-F238E27FC236}">
                <a16:creationId xmlns:a16="http://schemas.microsoft.com/office/drawing/2014/main" id="{F45F97CA-38F4-0E41-B4DC-CDAB2A32041F}"/>
              </a:ext>
            </a:extLst>
          </p:cNvPr>
          <p:cNvSpPr/>
          <p:nvPr/>
        </p:nvSpPr>
        <p:spPr>
          <a:xfrm>
            <a:off x="4737962" y="2036011"/>
            <a:ext cx="3447443" cy="1008113"/>
          </a:xfrm>
          <a:prstGeom prst="roundRect">
            <a:avLst>
              <a:gd name="adj" fmla="val 556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Tree>
    <p:extLst>
      <p:ext uri="{BB962C8B-B14F-4D97-AF65-F5344CB8AC3E}">
        <p14:creationId xmlns:p14="http://schemas.microsoft.com/office/powerpoint/2010/main" val="3185415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3672" y="24722"/>
            <a:ext cx="8400776" cy="519393"/>
          </a:xfrm>
        </p:spPr>
        <p:txBody>
          <a:bodyPr>
            <a:noAutofit/>
          </a:bodyPr>
          <a:lstStyle/>
          <a:p>
            <a:r>
              <a:rPr lang="en-US" altLang="zh-TW" sz="3000" b="1" dirty="0">
                <a:solidFill>
                  <a:schemeClr val="accent1"/>
                </a:solidFill>
              </a:rPr>
              <a:t>IMTKU System Architecture </a:t>
            </a:r>
            <a:r>
              <a:rPr lang="en-US" altLang="zh-TW" sz="3000" b="1">
                <a:solidFill>
                  <a:schemeClr val="accent1"/>
                </a:solidFill>
              </a:rPr>
              <a:t>for NTCIR-13 QALab-3 </a:t>
            </a:r>
            <a:endParaRPr lang="zh-TW" altLang="en-US" sz="30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25</a:t>
            </a:fld>
            <a:endParaRPr lang="zh-TW" altLang="en-US"/>
          </a:p>
        </p:txBody>
      </p:sp>
      <p:sp>
        <p:nvSpPr>
          <p:cNvPr id="102" name="流程圖: 文件 101"/>
          <p:cNvSpPr/>
          <p:nvPr/>
        </p:nvSpPr>
        <p:spPr>
          <a:xfrm>
            <a:off x="3011050" y="593956"/>
            <a:ext cx="2830686" cy="593122"/>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a:ln w="0"/>
                <a:solidFill>
                  <a:schemeClr val="tx1"/>
                </a:solidFill>
              </a:rPr>
              <a:t>Question </a:t>
            </a:r>
            <a:br>
              <a:rPr lang="en-US" altLang="zh-TW" dirty="0">
                <a:ln w="0"/>
                <a:solidFill>
                  <a:schemeClr val="tx1"/>
                </a:solidFill>
              </a:rPr>
            </a:br>
            <a:r>
              <a:rPr lang="en-US" altLang="zh-TW" dirty="0">
                <a:ln w="0"/>
                <a:solidFill>
                  <a:schemeClr val="tx1"/>
                </a:solidFill>
              </a:rPr>
              <a:t>(XML)</a:t>
            </a:r>
            <a:endParaRPr lang="zh-TW" altLang="en-US" dirty="0">
              <a:ln w="0"/>
              <a:solidFill>
                <a:schemeClr val="tx1"/>
              </a:solidFill>
            </a:endParaRPr>
          </a:p>
        </p:txBody>
      </p:sp>
      <p:sp>
        <p:nvSpPr>
          <p:cNvPr id="103" name="圓角矩形 102"/>
          <p:cNvSpPr/>
          <p:nvPr/>
        </p:nvSpPr>
        <p:spPr>
          <a:xfrm>
            <a:off x="3116041" y="1686704"/>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Question Analysis</a:t>
            </a:r>
            <a:endParaRPr lang="zh-TW" altLang="en-US" sz="2000" dirty="0">
              <a:ln w="0"/>
              <a:solidFill>
                <a:schemeClr val="tx1"/>
              </a:solidFill>
            </a:endParaRPr>
          </a:p>
        </p:txBody>
      </p:sp>
      <p:sp>
        <p:nvSpPr>
          <p:cNvPr id="104" name="圓角矩形 103"/>
          <p:cNvSpPr/>
          <p:nvPr/>
        </p:nvSpPr>
        <p:spPr>
          <a:xfrm>
            <a:off x="3116041" y="2850093"/>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Document Retrieval</a:t>
            </a:r>
            <a:endParaRPr lang="zh-TW" altLang="en-US" sz="2000" dirty="0">
              <a:ln w="0"/>
              <a:solidFill>
                <a:schemeClr val="tx1"/>
              </a:solidFill>
            </a:endParaRPr>
          </a:p>
        </p:txBody>
      </p:sp>
      <p:sp>
        <p:nvSpPr>
          <p:cNvPr id="105" name="圓角矩形 104"/>
          <p:cNvSpPr/>
          <p:nvPr/>
        </p:nvSpPr>
        <p:spPr>
          <a:xfrm>
            <a:off x="3116041" y="3881621"/>
            <a:ext cx="2620704" cy="507750"/>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Extraction</a:t>
            </a:r>
            <a:endParaRPr lang="zh-TW" altLang="en-US" sz="2000" dirty="0">
              <a:ln w="0"/>
              <a:solidFill>
                <a:schemeClr val="tx1"/>
              </a:solidFill>
            </a:endParaRPr>
          </a:p>
        </p:txBody>
      </p:sp>
      <p:sp>
        <p:nvSpPr>
          <p:cNvPr id="106" name="圓角矩形 105"/>
          <p:cNvSpPr/>
          <p:nvPr/>
        </p:nvSpPr>
        <p:spPr>
          <a:xfrm>
            <a:off x="3116040" y="4978977"/>
            <a:ext cx="2620703" cy="578449"/>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Generation</a:t>
            </a:r>
            <a:endParaRPr lang="zh-TW" altLang="en-US" sz="2000" dirty="0">
              <a:ln w="0"/>
              <a:solidFill>
                <a:schemeClr val="tx1"/>
              </a:solidFill>
            </a:endParaRPr>
          </a:p>
        </p:txBody>
      </p:sp>
      <p:sp>
        <p:nvSpPr>
          <p:cNvPr id="108" name="圓角矩形 107"/>
          <p:cNvSpPr/>
          <p:nvPr/>
        </p:nvSpPr>
        <p:spPr>
          <a:xfrm>
            <a:off x="6954779" y="2062957"/>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Stanford </a:t>
            </a:r>
            <a:r>
              <a:rPr lang="en-US" altLang="zh-TW" dirty="0" err="1">
                <a:ln w="0"/>
                <a:solidFill>
                  <a:schemeClr val="tx1"/>
                </a:solidFill>
              </a:rPr>
              <a:t>CoreNLP</a:t>
            </a:r>
            <a:endParaRPr lang="zh-TW" altLang="en-US" dirty="0">
              <a:ln w="0"/>
              <a:solidFill>
                <a:schemeClr val="tx1"/>
              </a:solidFill>
            </a:endParaRPr>
          </a:p>
        </p:txBody>
      </p:sp>
      <p:sp>
        <p:nvSpPr>
          <p:cNvPr id="109" name="圓角矩形 108"/>
          <p:cNvSpPr/>
          <p:nvPr/>
        </p:nvSpPr>
        <p:spPr>
          <a:xfrm>
            <a:off x="6954779" y="1291606"/>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JA&amp;EN Translator</a:t>
            </a:r>
            <a:endParaRPr lang="zh-TW" altLang="en-US" dirty="0">
              <a:ln w="0"/>
              <a:solidFill>
                <a:schemeClr val="tx1"/>
              </a:solidFill>
            </a:endParaRPr>
          </a:p>
        </p:txBody>
      </p:sp>
      <p:sp>
        <p:nvSpPr>
          <p:cNvPr id="111" name="圓柱 110"/>
          <p:cNvSpPr/>
          <p:nvPr/>
        </p:nvSpPr>
        <p:spPr>
          <a:xfrm>
            <a:off x="6954779" y="2752009"/>
            <a:ext cx="1375122" cy="748999"/>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Wikipedia</a:t>
            </a:r>
            <a:endParaRPr lang="zh-TW" altLang="en-US" sz="2000" dirty="0">
              <a:solidFill>
                <a:schemeClr val="tx1"/>
              </a:solidFill>
            </a:endParaRPr>
          </a:p>
        </p:txBody>
      </p:sp>
      <p:sp>
        <p:nvSpPr>
          <p:cNvPr id="113" name="流程圖: 文件 112"/>
          <p:cNvSpPr/>
          <p:nvPr/>
        </p:nvSpPr>
        <p:spPr>
          <a:xfrm>
            <a:off x="3011050" y="5993416"/>
            <a:ext cx="2830686" cy="593122"/>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a:ln w="0"/>
                <a:solidFill>
                  <a:schemeClr val="tx1"/>
                </a:solidFill>
              </a:rPr>
              <a:t>Answer</a:t>
            </a:r>
            <a:br>
              <a:rPr lang="en-US" altLang="zh-TW" dirty="0">
                <a:ln w="0"/>
                <a:solidFill>
                  <a:schemeClr val="tx1"/>
                </a:solidFill>
              </a:rPr>
            </a:br>
            <a:r>
              <a:rPr lang="en-US" altLang="zh-TW" dirty="0">
                <a:ln w="0"/>
                <a:solidFill>
                  <a:schemeClr val="tx1"/>
                </a:solidFill>
              </a:rPr>
              <a:t>(XML)</a:t>
            </a:r>
            <a:endParaRPr lang="zh-TW" altLang="en-US" dirty="0">
              <a:ln w="0"/>
              <a:solidFill>
                <a:schemeClr val="tx1"/>
              </a:solidFill>
            </a:endParaRPr>
          </a:p>
        </p:txBody>
      </p:sp>
      <p:cxnSp>
        <p:nvCxnSpPr>
          <p:cNvPr id="114" name="直線單箭頭接點 113"/>
          <p:cNvCxnSpPr/>
          <p:nvPr/>
        </p:nvCxnSpPr>
        <p:spPr>
          <a:xfrm>
            <a:off x="5147140" y="4386434"/>
            <a:ext cx="0" cy="592544"/>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15" name="直線單箭頭接點 114"/>
          <p:cNvCxnSpPr>
            <a:stCxn id="103" idx="3"/>
            <a:endCxn id="109" idx="1"/>
          </p:cNvCxnSpPr>
          <p:nvPr/>
        </p:nvCxnSpPr>
        <p:spPr>
          <a:xfrm flipV="1">
            <a:off x="5736744" y="1553435"/>
            <a:ext cx="1218035" cy="387206"/>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6" name="直線單箭頭接點 115"/>
          <p:cNvCxnSpPr>
            <a:endCxn id="108" idx="1"/>
          </p:cNvCxnSpPr>
          <p:nvPr/>
        </p:nvCxnSpPr>
        <p:spPr>
          <a:xfrm>
            <a:off x="5736744" y="2062957"/>
            <a:ext cx="1218035" cy="261829"/>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120" name="圓角矩形 119"/>
          <p:cNvSpPr/>
          <p:nvPr/>
        </p:nvSpPr>
        <p:spPr>
          <a:xfrm>
            <a:off x="801316" y="1458341"/>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Complex Essay</a:t>
            </a:r>
            <a:endParaRPr lang="zh-TW" altLang="en-US" sz="2000" dirty="0">
              <a:ln w="0"/>
              <a:solidFill>
                <a:schemeClr val="tx1"/>
              </a:solidFill>
            </a:endParaRPr>
          </a:p>
        </p:txBody>
      </p:sp>
      <p:sp>
        <p:nvSpPr>
          <p:cNvPr id="121" name="圓角矩形 120"/>
          <p:cNvSpPr/>
          <p:nvPr/>
        </p:nvSpPr>
        <p:spPr>
          <a:xfrm>
            <a:off x="801316" y="1863627"/>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Simple Essay</a:t>
            </a:r>
            <a:endParaRPr lang="zh-TW" altLang="en-US" sz="2000" dirty="0">
              <a:ln w="0"/>
              <a:solidFill>
                <a:schemeClr val="tx1"/>
              </a:solidFill>
            </a:endParaRPr>
          </a:p>
        </p:txBody>
      </p:sp>
      <p:sp>
        <p:nvSpPr>
          <p:cNvPr id="122" name="圓角矩形 121"/>
          <p:cNvSpPr/>
          <p:nvPr/>
        </p:nvSpPr>
        <p:spPr>
          <a:xfrm>
            <a:off x="801316" y="2268913"/>
            <a:ext cx="1735551" cy="332572"/>
          </a:xfrm>
          <a:prstGeom prst="roundRect">
            <a:avLst/>
          </a:prstGeom>
          <a:solidFill>
            <a:schemeClr val="tx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True-or-False</a:t>
            </a:r>
            <a:endParaRPr lang="zh-TW" altLang="en-US" sz="2000" dirty="0">
              <a:ln w="0"/>
              <a:solidFill>
                <a:schemeClr val="tx1"/>
              </a:solidFill>
            </a:endParaRPr>
          </a:p>
        </p:txBody>
      </p:sp>
      <p:sp>
        <p:nvSpPr>
          <p:cNvPr id="123" name="圓角矩形 122"/>
          <p:cNvSpPr/>
          <p:nvPr/>
        </p:nvSpPr>
        <p:spPr>
          <a:xfrm>
            <a:off x="801316" y="2674199"/>
            <a:ext cx="1735551" cy="332572"/>
          </a:xfrm>
          <a:prstGeom prst="roundRect">
            <a:avLst/>
          </a:prstGeom>
          <a:solidFill>
            <a:schemeClr val="tx2">
              <a:lumMod val="20000"/>
              <a:lumOff val="80000"/>
            </a:schemeClr>
          </a:solidFill>
          <a:ln w="285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Factoid</a:t>
            </a:r>
            <a:endParaRPr lang="zh-TW" altLang="en-US" sz="2000" dirty="0">
              <a:ln w="0"/>
              <a:solidFill>
                <a:schemeClr val="tx1"/>
              </a:solidFill>
            </a:endParaRPr>
          </a:p>
        </p:txBody>
      </p:sp>
      <p:sp>
        <p:nvSpPr>
          <p:cNvPr id="124" name="圓角矩形 123"/>
          <p:cNvSpPr/>
          <p:nvPr/>
        </p:nvSpPr>
        <p:spPr>
          <a:xfrm>
            <a:off x="801316" y="3079485"/>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lumMod val="50000"/>
                    <a:lumOff val="50000"/>
                  </a:schemeClr>
                </a:solidFill>
              </a:rPr>
              <a:t>Slot-Filling</a:t>
            </a:r>
            <a:endParaRPr lang="zh-TW" altLang="en-US" sz="2000" dirty="0">
              <a:ln w="0"/>
              <a:solidFill>
                <a:schemeClr val="tx1">
                  <a:lumMod val="50000"/>
                  <a:lumOff val="50000"/>
                </a:schemeClr>
              </a:solidFill>
            </a:endParaRPr>
          </a:p>
        </p:txBody>
      </p:sp>
      <p:sp>
        <p:nvSpPr>
          <p:cNvPr id="125" name="圓角矩形 124"/>
          <p:cNvSpPr/>
          <p:nvPr/>
        </p:nvSpPr>
        <p:spPr>
          <a:xfrm>
            <a:off x="801316" y="3484771"/>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lumMod val="50000"/>
                    <a:lumOff val="50000"/>
                  </a:schemeClr>
                </a:solidFill>
              </a:rPr>
              <a:t>Unique</a:t>
            </a:r>
            <a:endParaRPr lang="zh-TW" altLang="en-US" sz="2000" dirty="0">
              <a:ln w="0"/>
              <a:solidFill>
                <a:schemeClr val="tx1">
                  <a:lumMod val="50000"/>
                  <a:lumOff val="50000"/>
                </a:schemeClr>
              </a:solidFill>
            </a:endParaRPr>
          </a:p>
        </p:txBody>
      </p:sp>
      <p:cxnSp>
        <p:nvCxnSpPr>
          <p:cNvPr id="126" name="直線單箭頭接點 125"/>
          <p:cNvCxnSpPr>
            <a:endCxn id="103" idx="1"/>
          </p:cNvCxnSpPr>
          <p:nvPr/>
        </p:nvCxnSpPr>
        <p:spPr>
          <a:xfrm>
            <a:off x="2649939" y="1940640"/>
            <a:ext cx="466102"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7" name="直線單箭頭接點 126"/>
          <p:cNvCxnSpPr/>
          <p:nvPr/>
        </p:nvCxnSpPr>
        <p:spPr>
          <a:xfrm flipH="1">
            <a:off x="5146215" y="2194576"/>
            <a:ext cx="1849" cy="645908"/>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8" name="直線單箭頭接點 127"/>
          <p:cNvCxnSpPr/>
          <p:nvPr/>
        </p:nvCxnSpPr>
        <p:spPr>
          <a:xfrm>
            <a:off x="5147140" y="3373749"/>
            <a:ext cx="0" cy="507872"/>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9" name="直線單箭頭接點 128"/>
          <p:cNvCxnSpPr/>
          <p:nvPr/>
        </p:nvCxnSpPr>
        <p:spPr>
          <a:xfrm>
            <a:off x="3779913" y="2196199"/>
            <a:ext cx="0" cy="65389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0" name="直線單箭頭接點 129"/>
          <p:cNvCxnSpPr/>
          <p:nvPr/>
        </p:nvCxnSpPr>
        <p:spPr>
          <a:xfrm>
            <a:off x="3779913" y="3357965"/>
            <a:ext cx="0" cy="523656"/>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1" name="直線單箭頭接點 130"/>
          <p:cNvCxnSpPr/>
          <p:nvPr/>
        </p:nvCxnSpPr>
        <p:spPr>
          <a:xfrm>
            <a:off x="3779913" y="4386434"/>
            <a:ext cx="0" cy="57851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2" name="直線單箭頭接點 131"/>
          <p:cNvCxnSpPr>
            <a:stCxn id="102" idx="2"/>
            <a:endCxn id="103" idx="0"/>
          </p:cNvCxnSpPr>
          <p:nvPr/>
        </p:nvCxnSpPr>
        <p:spPr>
          <a:xfrm flipH="1">
            <a:off x="4426393" y="1147866"/>
            <a:ext cx="1" cy="538838"/>
          </a:xfrm>
          <a:prstGeom prst="straightConnector1">
            <a:avLst/>
          </a:prstGeom>
          <a:ln w="57150">
            <a:solidFill>
              <a:schemeClr val="tx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3" name="直線單箭頭接點 132"/>
          <p:cNvCxnSpPr/>
          <p:nvPr/>
        </p:nvCxnSpPr>
        <p:spPr>
          <a:xfrm flipH="1">
            <a:off x="5147140" y="5557426"/>
            <a:ext cx="924" cy="435990"/>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4" name="直線單箭頭接點 133"/>
          <p:cNvCxnSpPr/>
          <p:nvPr/>
        </p:nvCxnSpPr>
        <p:spPr>
          <a:xfrm flipH="1">
            <a:off x="3779912" y="5538749"/>
            <a:ext cx="3" cy="454667"/>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135" name="圓角矩形 134"/>
          <p:cNvSpPr/>
          <p:nvPr/>
        </p:nvSpPr>
        <p:spPr>
          <a:xfrm>
            <a:off x="683568" y="1365307"/>
            <a:ext cx="1984960" cy="2516314"/>
          </a:xfrm>
          <a:prstGeom prst="roundRect">
            <a:avLst>
              <a:gd name="adj" fmla="val 451"/>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pic>
        <p:nvPicPr>
          <p:cNvPr id="42"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41" name="圓角矩形 179"/>
          <p:cNvSpPr/>
          <p:nvPr/>
        </p:nvSpPr>
        <p:spPr>
          <a:xfrm>
            <a:off x="6566675" y="4990185"/>
            <a:ext cx="2168469" cy="556032"/>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zh-TW" sz="2000" dirty="0"/>
              <a:t>Word Embedding</a:t>
            </a:r>
          </a:p>
          <a:p>
            <a:pPr algn="ctr"/>
            <a:r>
              <a:rPr kumimoji="1" lang="en-US" altLang="zh-TW" sz="2000" dirty="0">
                <a:solidFill>
                  <a:schemeClr val="dk1"/>
                </a:solidFill>
              </a:rPr>
              <a:t>Wiki Word2Vec</a:t>
            </a:r>
          </a:p>
        </p:txBody>
      </p:sp>
      <p:cxnSp>
        <p:nvCxnSpPr>
          <p:cNvPr id="43" name="直線單箭頭接點 116"/>
          <p:cNvCxnSpPr>
            <a:stCxn id="106" idx="3"/>
            <a:endCxn id="41" idx="1"/>
          </p:cNvCxnSpPr>
          <p:nvPr/>
        </p:nvCxnSpPr>
        <p:spPr>
          <a:xfrm flipV="1">
            <a:off x="5736743" y="5268201"/>
            <a:ext cx="829932" cy="1"/>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NTCIR-13 Conference, December 5-8, 2017, Tokyo, Japan</a:t>
            </a:r>
          </a:p>
        </p:txBody>
      </p:sp>
      <p:cxnSp>
        <p:nvCxnSpPr>
          <p:cNvPr id="50" name="直線單箭頭接點 116"/>
          <p:cNvCxnSpPr>
            <a:stCxn id="104" idx="3"/>
            <a:endCxn id="111" idx="2"/>
          </p:cNvCxnSpPr>
          <p:nvPr/>
        </p:nvCxnSpPr>
        <p:spPr>
          <a:xfrm>
            <a:off x="5736745" y="3104029"/>
            <a:ext cx="1218034" cy="22480"/>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45355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5048" y="11345"/>
            <a:ext cx="8547432" cy="841419"/>
          </a:xfrm>
        </p:spPr>
        <p:txBody>
          <a:bodyPr>
            <a:noAutofit/>
          </a:bodyPr>
          <a:lstStyle/>
          <a:p>
            <a:r>
              <a:rPr lang="en-US" altLang="zh-TW" sz="3000" dirty="0">
                <a:solidFill>
                  <a:schemeClr val="accent1"/>
                </a:solidFill>
              </a:rPr>
              <a:t>System Architecture of </a:t>
            </a:r>
            <a:br>
              <a:rPr lang="en-US" altLang="zh-TW" sz="3000" dirty="0">
                <a:solidFill>
                  <a:schemeClr val="accent1"/>
                </a:solidFill>
              </a:rPr>
            </a:br>
            <a:r>
              <a:rPr lang="en-US" altLang="zh-TW" sz="3000" dirty="0">
                <a:solidFill>
                  <a:schemeClr val="accent1"/>
                </a:solidFill>
              </a:rPr>
              <a:t>Intelligent </a:t>
            </a:r>
            <a:r>
              <a:rPr lang="en-US" altLang="zh-TW" sz="3000">
                <a:solidFill>
                  <a:schemeClr val="accent1"/>
                </a:solidFill>
              </a:rPr>
              <a:t>Dialogue and Question </a:t>
            </a:r>
            <a:r>
              <a:rPr lang="en-US" altLang="zh-TW" sz="3000" dirty="0">
                <a:solidFill>
                  <a:schemeClr val="accent1"/>
                </a:solidFill>
              </a:rPr>
              <a:t>Answering System</a:t>
            </a:r>
            <a:endParaRPr lang="zh-TW" altLang="en-US" sz="30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26</a:t>
            </a:fld>
            <a:endParaRPr lang="zh-TW" altLang="en-US"/>
          </a:p>
        </p:txBody>
      </p:sp>
      <p:sp>
        <p:nvSpPr>
          <p:cNvPr id="103" name="圓角矩形 102"/>
          <p:cNvSpPr/>
          <p:nvPr/>
        </p:nvSpPr>
        <p:spPr>
          <a:xfrm>
            <a:off x="4057169" y="1785444"/>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Question Analysis</a:t>
            </a:r>
            <a:endParaRPr lang="zh-TW" altLang="en-US" sz="2000" dirty="0">
              <a:ln w="0"/>
              <a:solidFill>
                <a:schemeClr val="tx1"/>
              </a:solidFill>
            </a:endParaRPr>
          </a:p>
        </p:txBody>
      </p:sp>
      <p:sp>
        <p:nvSpPr>
          <p:cNvPr id="104" name="圓角矩形 103"/>
          <p:cNvSpPr/>
          <p:nvPr/>
        </p:nvSpPr>
        <p:spPr>
          <a:xfrm>
            <a:off x="4057169" y="2948833"/>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Document Retrieval</a:t>
            </a:r>
            <a:endParaRPr lang="zh-TW" altLang="en-US" sz="2000" dirty="0">
              <a:ln w="0"/>
              <a:solidFill>
                <a:schemeClr val="tx1"/>
              </a:solidFill>
            </a:endParaRPr>
          </a:p>
        </p:txBody>
      </p:sp>
      <p:sp>
        <p:nvSpPr>
          <p:cNvPr id="105" name="圓角矩形 104"/>
          <p:cNvSpPr/>
          <p:nvPr/>
        </p:nvSpPr>
        <p:spPr>
          <a:xfrm>
            <a:off x="4057169" y="3980361"/>
            <a:ext cx="2620704" cy="507750"/>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Extraction</a:t>
            </a:r>
            <a:endParaRPr lang="zh-TW" altLang="en-US" sz="2000" dirty="0">
              <a:ln w="0"/>
              <a:solidFill>
                <a:schemeClr val="tx1"/>
              </a:solidFill>
            </a:endParaRPr>
          </a:p>
        </p:txBody>
      </p:sp>
      <p:sp>
        <p:nvSpPr>
          <p:cNvPr id="106" name="圓角矩形 105"/>
          <p:cNvSpPr/>
          <p:nvPr/>
        </p:nvSpPr>
        <p:spPr>
          <a:xfrm>
            <a:off x="3952178" y="5077717"/>
            <a:ext cx="1434885" cy="578449"/>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Generation</a:t>
            </a:r>
            <a:endParaRPr lang="zh-TW" altLang="en-US" sz="2000" dirty="0">
              <a:ln w="0"/>
              <a:solidFill>
                <a:schemeClr val="tx1"/>
              </a:solidFill>
            </a:endParaRPr>
          </a:p>
        </p:txBody>
      </p:sp>
      <p:sp>
        <p:nvSpPr>
          <p:cNvPr id="107" name="圓角矩形 106"/>
          <p:cNvSpPr/>
          <p:nvPr/>
        </p:nvSpPr>
        <p:spPr>
          <a:xfrm>
            <a:off x="5518724" y="5063687"/>
            <a:ext cx="1456752" cy="579787"/>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Validation</a:t>
            </a:r>
            <a:endParaRPr lang="zh-TW" altLang="en-US" sz="2000" dirty="0">
              <a:ln w="0"/>
              <a:solidFill>
                <a:schemeClr val="tx1"/>
              </a:solidFill>
            </a:endParaRPr>
          </a:p>
        </p:txBody>
      </p:sp>
      <p:sp>
        <p:nvSpPr>
          <p:cNvPr id="108" name="圓角矩形 107"/>
          <p:cNvSpPr/>
          <p:nvPr/>
        </p:nvSpPr>
        <p:spPr>
          <a:xfrm>
            <a:off x="7308304" y="2092678"/>
            <a:ext cx="1650240" cy="592675"/>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Python</a:t>
            </a:r>
          </a:p>
          <a:p>
            <a:pPr algn="ctr"/>
            <a:r>
              <a:rPr lang="en-US" altLang="zh-TW" dirty="0">
                <a:ln w="0"/>
                <a:solidFill>
                  <a:schemeClr val="tx1"/>
                </a:solidFill>
              </a:rPr>
              <a:t>NLTK</a:t>
            </a:r>
            <a:endParaRPr lang="zh-TW" altLang="en-US" dirty="0">
              <a:ln w="0"/>
              <a:solidFill>
                <a:schemeClr val="tx1"/>
              </a:solidFill>
            </a:endParaRPr>
          </a:p>
        </p:txBody>
      </p:sp>
      <p:sp>
        <p:nvSpPr>
          <p:cNvPr id="109" name="圓角矩形 108"/>
          <p:cNvSpPr/>
          <p:nvPr/>
        </p:nvSpPr>
        <p:spPr>
          <a:xfrm>
            <a:off x="7308304" y="1390346"/>
            <a:ext cx="1650240" cy="572510"/>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Deep Learning</a:t>
            </a:r>
          </a:p>
          <a:p>
            <a:pPr algn="ctr"/>
            <a:r>
              <a:rPr lang="en-US" altLang="zh-TW" dirty="0" err="1">
                <a:ln w="0"/>
                <a:solidFill>
                  <a:schemeClr val="tx1"/>
                </a:solidFill>
              </a:rPr>
              <a:t>TensorFlow</a:t>
            </a:r>
            <a:endParaRPr lang="zh-TW" altLang="en-US" dirty="0">
              <a:ln w="0"/>
              <a:solidFill>
                <a:schemeClr val="tx1"/>
              </a:solidFill>
            </a:endParaRPr>
          </a:p>
        </p:txBody>
      </p:sp>
      <p:sp>
        <p:nvSpPr>
          <p:cNvPr id="110" name="圓角矩形 109"/>
          <p:cNvSpPr/>
          <p:nvPr/>
        </p:nvSpPr>
        <p:spPr>
          <a:xfrm>
            <a:off x="7308304" y="3699662"/>
            <a:ext cx="1650240" cy="550273"/>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IR</a:t>
            </a:r>
            <a:endParaRPr lang="zh-TW" altLang="en-US" dirty="0">
              <a:ln w="0"/>
              <a:solidFill>
                <a:schemeClr val="tx1"/>
              </a:solidFill>
            </a:endParaRPr>
          </a:p>
        </p:txBody>
      </p:sp>
      <p:sp>
        <p:nvSpPr>
          <p:cNvPr id="111" name="圓柱 110"/>
          <p:cNvSpPr/>
          <p:nvPr/>
        </p:nvSpPr>
        <p:spPr>
          <a:xfrm>
            <a:off x="7445862" y="2789646"/>
            <a:ext cx="1375122" cy="748999"/>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Dialogue KB</a:t>
            </a:r>
            <a:endParaRPr lang="zh-TW" altLang="en-US" sz="2000" dirty="0">
              <a:solidFill>
                <a:schemeClr val="tx1"/>
              </a:solidFill>
            </a:endParaRPr>
          </a:p>
        </p:txBody>
      </p:sp>
      <p:sp>
        <p:nvSpPr>
          <p:cNvPr id="112" name="圓角矩形 111"/>
          <p:cNvSpPr/>
          <p:nvPr/>
        </p:nvSpPr>
        <p:spPr>
          <a:xfrm>
            <a:off x="7308304" y="5063688"/>
            <a:ext cx="1650239" cy="573800"/>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Deep Learning</a:t>
            </a:r>
            <a:endParaRPr lang="zh-TW" altLang="en-US" dirty="0">
              <a:ln w="0"/>
              <a:solidFill>
                <a:schemeClr val="tx1"/>
              </a:solidFill>
            </a:endParaRPr>
          </a:p>
        </p:txBody>
      </p:sp>
      <p:sp>
        <p:nvSpPr>
          <p:cNvPr id="113" name="流程圖: 文件 112"/>
          <p:cNvSpPr/>
          <p:nvPr/>
        </p:nvSpPr>
        <p:spPr>
          <a:xfrm>
            <a:off x="3952178" y="6076238"/>
            <a:ext cx="2830686" cy="443625"/>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a:ln w="0"/>
                <a:solidFill>
                  <a:schemeClr val="tx1"/>
                </a:solidFill>
              </a:rPr>
              <a:t>Answer</a:t>
            </a:r>
            <a:endParaRPr lang="zh-TW" altLang="en-US" dirty="0">
              <a:ln w="0"/>
              <a:solidFill>
                <a:schemeClr val="tx1"/>
              </a:solidFill>
            </a:endParaRPr>
          </a:p>
        </p:txBody>
      </p:sp>
      <p:cxnSp>
        <p:nvCxnSpPr>
          <p:cNvPr id="114" name="直線單箭頭接點 113"/>
          <p:cNvCxnSpPr/>
          <p:nvPr/>
        </p:nvCxnSpPr>
        <p:spPr>
          <a:xfrm>
            <a:off x="4649581" y="4485174"/>
            <a:ext cx="0" cy="592544"/>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15" name="直線單箭頭接點 114"/>
          <p:cNvCxnSpPr>
            <a:stCxn id="103" idx="3"/>
            <a:endCxn id="109" idx="1"/>
          </p:cNvCxnSpPr>
          <p:nvPr/>
        </p:nvCxnSpPr>
        <p:spPr>
          <a:xfrm flipV="1">
            <a:off x="6677873" y="1676601"/>
            <a:ext cx="630431" cy="362779"/>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6" name="直線單箭頭接點 115"/>
          <p:cNvCxnSpPr>
            <a:stCxn id="103" idx="3"/>
            <a:endCxn id="108" idx="1"/>
          </p:cNvCxnSpPr>
          <p:nvPr/>
        </p:nvCxnSpPr>
        <p:spPr>
          <a:xfrm>
            <a:off x="6677873" y="2039380"/>
            <a:ext cx="630431" cy="349636"/>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7" name="直線單箭頭接點 116"/>
          <p:cNvCxnSpPr>
            <a:stCxn id="104" idx="3"/>
            <a:endCxn id="110" idx="1"/>
          </p:cNvCxnSpPr>
          <p:nvPr/>
        </p:nvCxnSpPr>
        <p:spPr>
          <a:xfrm>
            <a:off x="6677873" y="3202769"/>
            <a:ext cx="630431" cy="772030"/>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8" name="直線單箭頭接點 117"/>
          <p:cNvCxnSpPr>
            <a:stCxn id="104" idx="3"/>
            <a:endCxn id="111" idx="2"/>
          </p:cNvCxnSpPr>
          <p:nvPr/>
        </p:nvCxnSpPr>
        <p:spPr>
          <a:xfrm flipV="1">
            <a:off x="6677873" y="3164146"/>
            <a:ext cx="767989" cy="38623"/>
          </a:xfrm>
          <a:prstGeom prst="straightConnector1">
            <a:avLst/>
          </a:prstGeom>
          <a:ln w="28575">
            <a:solidFill>
              <a:schemeClr val="tx1"/>
            </a:solidFill>
            <a:headEnd type="triangle" w="med" len="med"/>
            <a:tailEnd type="none" w="med" len="med"/>
          </a:ln>
          <a:effectLst/>
        </p:spPr>
        <p:style>
          <a:lnRef idx="3">
            <a:schemeClr val="accent6"/>
          </a:lnRef>
          <a:fillRef idx="0">
            <a:schemeClr val="accent6"/>
          </a:fillRef>
          <a:effectRef idx="2">
            <a:schemeClr val="accent6"/>
          </a:effectRef>
          <a:fontRef idx="minor">
            <a:schemeClr val="tx1"/>
          </a:fontRef>
        </p:style>
      </p:cxnSp>
      <p:cxnSp>
        <p:nvCxnSpPr>
          <p:cNvPr id="119" name="直線單箭頭接點 118"/>
          <p:cNvCxnSpPr>
            <a:stCxn id="107" idx="3"/>
            <a:endCxn id="112" idx="1"/>
          </p:cNvCxnSpPr>
          <p:nvPr/>
        </p:nvCxnSpPr>
        <p:spPr>
          <a:xfrm flipV="1">
            <a:off x="6975476" y="5350588"/>
            <a:ext cx="332828" cy="2993"/>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6" name="直線單箭頭接點 125"/>
          <p:cNvCxnSpPr>
            <a:endCxn id="103" idx="1"/>
          </p:cNvCxnSpPr>
          <p:nvPr/>
        </p:nvCxnSpPr>
        <p:spPr>
          <a:xfrm>
            <a:off x="3591067" y="2039380"/>
            <a:ext cx="466102"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7" name="直線單箭頭接點 126"/>
          <p:cNvCxnSpPr/>
          <p:nvPr/>
        </p:nvCxnSpPr>
        <p:spPr>
          <a:xfrm flipH="1">
            <a:off x="4648656" y="2293316"/>
            <a:ext cx="1849" cy="645908"/>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8" name="直線單箭頭接點 127"/>
          <p:cNvCxnSpPr/>
          <p:nvPr/>
        </p:nvCxnSpPr>
        <p:spPr>
          <a:xfrm>
            <a:off x="4649581" y="3472489"/>
            <a:ext cx="0" cy="507872"/>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9" name="直線單箭頭接點 128"/>
          <p:cNvCxnSpPr/>
          <p:nvPr/>
        </p:nvCxnSpPr>
        <p:spPr>
          <a:xfrm>
            <a:off x="6242854" y="2294939"/>
            <a:ext cx="0" cy="65389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0" name="直線單箭頭接點 129"/>
          <p:cNvCxnSpPr/>
          <p:nvPr/>
        </p:nvCxnSpPr>
        <p:spPr>
          <a:xfrm>
            <a:off x="6242854" y="3456705"/>
            <a:ext cx="0" cy="523656"/>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1" name="直線單箭頭接點 130"/>
          <p:cNvCxnSpPr/>
          <p:nvPr/>
        </p:nvCxnSpPr>
        <p:spPr>
          <a:xfrm>
            <a:off x="6242854" y="4485174"/>
            <a:ext cx="0" cy="57851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3" name="直線單箭頭接點 132"/>
          <p:cNvCxnSpPr/>
          <p:nvPr/>
        </p:nvCxnSpPr>
        <p:spPr>
          <a:xfrm flipH="1">
            <a:off x="4649581" y="5656166"/>
            <a:ext cx="924" cy="435990"/>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4" name="直線單箭頭接點 133"/>
          <p:cNvCxnSpPr/>
          <p:nvPr/>
        </p:nvCxnSpPr>
        <p:spPr>
          <a:xfrm flipH="1">
            <a:off x="6242853" y="5637489"/>
            <a:ext cx="3" cy="454667"/>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50" name="圓角矩形 102"/>
          <p:cNvSpPr/>
          <p:nvPr/>
        </p:nvSpPr>
        <p:spPr>
          <a:xfrm>
            <a:off x="1231216" y="1676601"/>
            <a:ext cx="2620704" cy="7124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ln w="0"/>
                <a:solidFill>
                  <a:schemeClr val="tx1"/>
                </a:solidFill>
              </a:rPr>
              <a:t>Dialogue Intention Detection</a:t>
            </a:r>
            <a:endParaRPr lang="zh-TW" altLang="en-US" sz="2000" dirty="0">
              <a:ln w="0"/>
              <a:solidFill>
                <a:schemeClr val="tx1"/>
              </a:solidFill>
            </a:endParaRPr>
          </a:p>
        </p:txBody>
      </p:sp>
      <p:sp>
        <p:nvSpPr>
          <p:cNvPr id="58" name="圓角矩形 102"/>
          <p:cNvSpPr/>
          <p:nvPr/>
        </p:nvSpPr>
        <p:spPr>
          <a:xfrm>
            <a:off x="1229814" y="908475"/>
            <a:ext cx="2620704" cy="537097"/>
          </a:xfrm>
          <a:prstGeom prst="roundRect">
            <a:avLst/>
          </a:prstGeom>
          <a:solidFill>
            <a:schemeClr val="accent5">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ln w="0"/>
                <a:solidFill>
                  <a:schemeClr val="tx1"/>
                </a:solidFill>
              </a:rPr>
              <a:t>User Question Input</a:t>
            </a:r>
            <a:endParaRPr lang="zh-TW" altLang="en-US" sz="2000" dirty="0">
              <a:ln w="0"/>
              <a:solidFill>
                <a:schemeClr val="tx1"/>
              </a:solidFill>
            </a:endParaRPr>
          </a:p>
        </p:txBody>
      </p:sp>
      <p:cxnSp>
        <p:nvCxnSpPr>
          <p:cNvPr id="59" name="直線單箭頭接點 128"/>
          <p:cNvCxnSpPr>
            <a:stCxn id="58" idx="2"/>
            <a:endCxn id="50" idx="0"/>
          </p:cNvCxnSpPr>
          <p:nvPr/>
        </p:nvCxnSpPr>
        <p:spPr>
          <a:xfrm>
            <a:off x="2540166" y="1445572"/>
            <a:ext cx="1402" cy="231029"/>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63" name="圓角矩形 102"/>
          <p:cNvSpPr/>
          <p:nvPr/>
        </p:nvSpPr>
        <p:spPr>
          <a:xfrm>
            <a:off x="1619672" y="5637488"/>
            <a:ext cx="1800200" cy="1135184"/>
          </a:xfrm>
          <a:prstGeom prst="roundRect">
            <a:avLst/>
          </a:prstGeom>
          <a:solidFill>
            <a:schemeClr val="accent5">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System Response Generator</a:t>
            </a:r>
            <a:endParaRPr lang="zh-TW" altLang="en-US" sz="2000" dirty="0">
              <a:ln w="0"/>
              <a:solidFill>
                <a:schemeClr val="tx1"/>
              </a:solidFill>
            </a:endParaRPr>
          </a:p>
        </p:txBody>
      </p:sp>
      <p:cxnSp>
        <p:nvCxnSpPr>
          <p:cNvPr id="64" name="直線單箭頭接點 128"/>
          <p:cNvCxnSpPr>
            <a:stCxn id="113" idx="1"/>
            <a:endCxn id="63" idx="3"/>
          </p:cNvCxnSpPr>
          <p:nvPr/>
        </p:nvCxnSpPr>
        <p:spPr>
          <a:xfrm flipH="1" flipV="1">
            <a:off x="3419872" y="6205080"/>
            <a:ext cx="532306" cy="92971"/>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68" name="圓柱 110"/>
          <p:cNvSpPr/>
          <p:nvPr/>
        </p:nvSpPr>
        <p:spPr>
          <a:xfrm>
            <a:off x="97026" y="2841349"/>
            <a:ext cx="1090598" cy="977847"/>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AIML KB</a:t>
            </a:r>
            <a:endParaRPr lang="zh-TW" altLang="en-US" sz="2000" dirty="0">
              <a:solidFill>
                <a:schemeClr val="tx1"/>
              </a:solidFill>
            </a:endParaRPr>
          </a:p>
        </p:txBody>
      </p:sp>
      <p:sp>
        <p:nvSpPr>
          <p:cNvPr id="70" name="圓角矩形 102"/>
          <p:cNvSpPr/>
          <p:nvPr/>
        </p:nvSpPr>
        <p:spPr>
          <a:xfrm>
            <a:off x="1819319" y="2769914"/>
            <a:ext cx="1452089" cy="11111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AIML</a:t>
            </a:r>
          </a:p>
          <a:p>
            <a:pPr algn="ctr"/>
            <a:r>
              <a:rPr lang="en-US" altLang="zh-TW" sz="2000" dirty="0">
                <a:ln w="0"/>
                <a:solidFill>
                  <a:schemeClr val="tx1"/>
                </a:solidFill>
              </a:rPr>
              <a:t>Dialogue </a:t>
            </a:r>
            <a:br>
              <a:rPr lang="en-US" altLang="zh-TW" sz="2000" dirty="0">
                <a:ln w="0"/>
                <a:solidFill>
                  <a:schemeClr val="tx1"/>
                </a:solidFill>
              </a:rPr>
            </a:br>
            <a:r>
              <a:rPr lang="en-US" altLang="zh-TW" sz="2000" dirty="0">
                <a:ln w="0"/>
                <a:solidFill>
                  <a:schemeClr val="tx1"/>
                </a:solidFill>
              </a:rPr>
              <a:t>Engine</a:t>
            </a:r>
            <a:endParaRPr lang="zh-TW" altLang="en-US" sz="2000" dirty="0">
              <a:ln w="0"/>
              <a:solidFill>
                <a:schemeClr val="tx1"/>
              </a:solidFill>
            </a:endParaRPr>
          </a:p>
        </p:txBody>
      </p:sp>
      <p:cxnSp>
        <p:nvCxnSpPr>
          <p:cNvPr id="71" name="直線單箭頭接點 128"/>
          <p:cNvCxnSpPr>
            <a:stCxn id="50" idx="2"/>
            <a:endCxn id="70" idx="0"/>
          </p:cNvCxnSpPr>
          <p:nvPr/>
        </p:nvCxnSpPr>
        <p:spPr>
          <a:xfrm>
            <a:off x="2541568" y="2389016"/>
            <a:ext cx="3796" cy="380898"/>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79" name="直線單箭頭接點 118"/>
          <p:cNvCxnSpPr>
            <a:stCxn id="68" idx="4"/>
            <a:endCxn id="70" idx="1"/>
          </p:cNvCxnSpPr>
          <p:nvPr/>
        </p:nvCxnSpPr>
        <p:spPr>
          <a:xfrm flipV="1">
            <a:off x="1187624" y="3325472"/>
            <a:ext cx="631695" cy="4801"/>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91" name="直線單箭頭接點 128"/>
          <p:cNvCxnSpPr>
            <a:stCxn id="70" idx="2"/>
            <a:endCxn id="94" idx="0"/>
          </p:cNvCxnSpPr>
          <p:nvPr/>
        </p:nvCxnSpPr>
        <p:spPr>
          <a:xfrm>
            <a:off x="2545364" y="3881029"/>
            <a:ext cx="0" cy="399691"/>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94" name="圓角矩形 102"/>
          <p:cNvSpPr/>
          <p:nvPr/>
        </p:nvSpPr>
        <p:spPr>
          <a:xfrm>
            <a:off x="1819319" y="4280720"/>
            <a:ext cx="1452089" cy="11111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Real Time </a:t>
            </a:r>
          </a:p>
          <a:p>
            <a:pPr algn="ctr"/>
            <a:r>
              <a:rPr lang="en-US" altLang="zh-TW" sz="2000" dirty="0">
                <a:ln w="0"/>
                <a:solidFill>
                  <a:schemeClr val="tx1"/>
                </a:solidFill>
              </a:rPr>
              <a:t>Dialogue</a:t>
            </a:r>
          </a:p>
          <a:p>
            <a:pPr algn="ctr"/>
            <a:r>
              <a:rPr lang="en-US" altLang="zh-TW" sz="2000" dirty="0">
                <a:ln w="0"/>
                <a:solidFill>
                  <a:schemeClr val="tx1"/>
                </a:solidFill>
              </a:rPr>
              <a:t>API</a:t>
            </a:r>
            <a:endParaRPr lang="zh-TW" altLang="en-US" sz="2000" dirty="0">
              <a:ln w="0"/>
              <a:solidFill>
                <a:schemeClr val="tx1"/>
              </a:solidFill>
            </a:endParaRPr>
          </a:p>
        </p:txBody>
      </p:sp>
      <p:cxnSp>
        <p:nvCxnSpPr>
          <p:cNvPr id="97" name="直線單箭頭接點 128"/>
          <p:cNvCxnSpPr>
            <a:stCxn id="94" idx="2"/>
            <a:endCxn id="63" idx="0"/>
          </p:cNvCxnSpPr>
          <p:nvPr/>
        </p:nvCxnSpPr>
        <p:spPr>
          <a:xfrm flipH="1">
            <a:off x="2519772" y="5391835"/>
            <a:ext cx="25592" cy="245653"/>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136" name="圓柱 110"/>
          <p:cNvSpPr/>
          <p:nvPr/>
        </p:nvSpPr>
        <p:spPr>
          <a:xfrm>
            <a:off x="119911" y="4361116"/>
            <a:ext cx="1150556" cy="977847"/>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Cloud</a:t>
            </a:r>
          </a:p>
          <a:p>
            <a:pPr algn="ctr">
              <a:defRPr/>
            </a:pPr>
            <a:r>
              <a:rPr lang="en-US" altLang="zh-TW" sz="2000" dirty="0">
                <a:solidFill>
                  <a:schemeClr val="tx1"/>
                </a:solidFill>
              </a:rPr>
              <a:t>Resource</a:t>
            </a:r>
            <a:endParaRPr lang="zh-TW" altLang="en-US" sz="2000" dirty="0">
              <a:solidFill>
                <a:schemeClr val="tx1"/>
              </a:solidFill>
            </a:endParaRPr>
          </a:p>
        </p:txBody>
      </p:sp>
      <p:cxnSp>
        <p:nvCxnSpPr>
          <p:cNvPr id="137" name="直線單箭頭接點 118"/>
          <p:cNvCxnSpPr>
            <a:stCxn id="136" idx="4"/>
            <a:endCxn id="94" idx="1"/>
          </p:cNvCxnSpPr>
          <p:nvPr/>
        </p:nvCxnSpPr>
        <p:spPr>
          <a:xfrm flipV="1">
            <a:off x="1270467" y="4836278"/>
            <a:ext cx="548852" cy="13762"/>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138" name="圓角矩形 108"/>
          <p:cNvSpPr/>
          <p:nvPr/>
        </p:nvSpPr>
        <p:spPr>
          <a:xfrm>
            <a:off x="124936" y="1486836"/>
            <a:ext cx="774656" cy="1078067"/>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RNN</a:t>
            </a:r>
          </a:p>
          <a:p>
            <a:pPr algn="ctr"/>
            <a:r>
              <a:rPr lang="en-US" altLang="zh-TW" dirty="0">
                <a:ln w="0"/>
                <a:solidFill>
                  <a:schemeClr val="tx1"/>
                </a:solidFill>
              </a:rPr>
              <a:t>LSTM</a:t>
            </a:r>
          </a:p>
          <a:p>
            <a:pPr algn="ctr"/>
            <a:r>
              <a:rPr lang="en-US" altLang="zh-TW" dirty="0">
                <a:ln w="0"/>
                <a:solidFill>
                  <a:schemeClr val="tx1"/>
                </a:solidFill>
              </a:rPr>
              <a:t>GRU</a:t>
            </a:r>
            <a:endParaRPr lang="zh-TW" altLang="en-US" dirty="0">
              <a:ln w="0"/>
              <a:solidFill>
                <a:schemeClr val="tx1"/>
              </a:solidFill>
            </a:endParaRPr>
          </a:p>
        </p:txBody>
      </p:sp>
      <p:cxnSp>
        <p:nvCxnSpPr>
          <p:cNvPr id="139" name="直線單箭頭接點 125"/>
          <p:cNvCxnSpPr>
            <a:stCxn id="138" idx="3"/>
            <a:endCxn id="50" idx="1"/>
          </p:cNvCxnSpPr>
          <p:nvPr/>
        </p:nvCxnSpPr>
        <p:spPr>
          <a:xfrm>
            <a:off x="899592" y="2025870"/>
            <a:ext cx="331624" cy="6939"/>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68499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D17B-4055-584E-AC62-6E24BF3CE415}"/>
              </a:ext>
            </a:extLst>
          </p:cNvPr>
          <p:cNvSpPr>
            <a:spLocks noGrp="1"/>
          </p:cNvSpPr>
          <p:nvPr>
            <p:ph type="title"/>
          </p:nvPr>
        </p:nvSpPr>
        <p:spPr>
          <a:xfrm>
            <a:off x="251520" y="274638"/>
            <a:ext cx="8712968" cy="1143000"/>
          </a:xfrm>
        </p:spPr>
        <p:txBody>
          <a:bodyPr>
            <a:noAutofit/>
          </a:bodyPr>
          <a:lstStyle/>
          <a:p>
            <a:r>
              <a:rPr lang="en-US" sz="5000" b="1" dirty="0">
                <a:solidFill>
                  <a:schemeClr val="accent1"/>
                </a:solidFill>
              </a:rPr>
              <a:t>IMTKU Emotional Dialogue System Architecture</a:t>
            </a:r>
          </a:p>
        </p:txBody>
      </p:sp>
      <p:sp>
        <p:nvSpPr>
          <p:cNvPr id="4" name="Slide Number Placeholder 3">
            <a:extLst>
              <a:ext uri="{FF2B5EF4-FFF2-40B4-BE49-F238E27FC236}">
                <a16:creationId xmlns:a16="http://schemas.microsoft.com/office/drawing/2014/main" id="{3F47B367-C242-AA46-9BEC-B3B00B22909E}"/>
              </a:ext>
            </a:extLst>
          </p:cNvPr>
          <p:cNvSpPr>
            <a:spLocks noGrp="1"/>
          </p:cNvSpPr>
          <p:nvPr>
            <p:ph type="sldNum" sz="quarter" idx="12"/>
          </p:nvPr>
        </p:nvSpPr>
        <p:spPr/>
        <p:txBody>
          <a:bodyPr/>
          <a:lstStyle/>
          <a:p>
            <a:fld id="{97AE402F-9171-4F92-A403-4FC7DED30397}" type="slidenum">
              <a:rPr lang="zh-TW" altLang="en-US" smtClean="0"/>
              <a:t>27</a:t>
            </a:fld>
            <a:endParaRPr lang="zh-TW" altLang="en-US"/>
          </a:p>
        </p:txBody>
      </p:sp>
      <p:cxnSp>
        <p:nvCxnSpPr>
          <p:cNvPr id="6" name="直線接點 189">
            <a:extLst>
              <a:ext uri="{FF2B5EF4-FFF2-40B4-BE49-F238E27FC236}">
                <a16:creationId xmlns:a16="http://schemas.microsoft.com/office/drawing/2014/main" id="{F0B6DB87-5FD1-F844-8DA3-11BB1D18D597}"/>
              </a:ext>
            </a:extLst>
          </p:cNvPr>
          <p:cNvCxnSpPr>
            <a:cxnSpLocks/>
            <a:stCxn id="9" idx="3"/>
            <a:endCxn id="10" idx="1"/>
          </p:cNvCxnSpPr>
          <p:nvPr/>
        </p:nvCxnSpPr>
        <p:spPr>
          <a:xfrm flipV="1">
            <a:off x="6430045" y="4009014"/>
            <a:ext cx="628017"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圓角矩形 190">
            <a:extLst>
              <a:ext uri="{FF2B5EF4-FFF2-40B4-BE49-F238E27FC236}">
                <a16:creationId xmlns:a16="http://schemas.microsoft.com/office/drawing/2014/main" id="{0697120B-0DD6-D04A-8A47-23A3DAB98A01}"/>
              </a:ext>
            </a:extLst>
          </p:cNvPr>
          <p:cNvSpPr/>
          <p:nvPr/>
        </p:nvSpPr>
        <p:spPr>
          <a:xfrm>
            <a:off x="251520" y="1916832"/>
            <a:ext cx="3116399" cy="186054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Retrieval-Based Model</a:t>
            </a:r>
            <a:endParaRPr kumimoji="1" lang="zh-TW" altLang="en-US" sz="3200" b="1" dirty="0">
              <a:solidFill>
                <a:schemeClr val="tx1"/>
              </a:solidFill>
            </a:endParaRPr>
          </a:p>
        </p:txBody>
      </p:sp>
      <p:sp>
        <p:nvSpPr>
          <p:cNvPr id="8" name="圓角矩形 191">
            <a:extLst>
              <a:ext uri="{FF2B5EF4-FFF2-40B4-BE49-F238E27FC236}">
                <a16:creationId xmlns:a16="http://schemas.microsoft.com/office/drawing/2014/main" id="{CF65E2D9-F7A1-3E40-8F69-F77ADFC26A5F}"/>
              </a:ext>
            </a:extLst>
          </p:cNvPr>
          <p:cNvSpPr/>
          <p:nvPr/>
        </p:nvSpPr>
        <p:spPr>
          <a:xfrm>
            <a:off x="251521" y="4110165"/>
            <a:ext cx="3116398" cy="186054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Generation-Based Model</a:t>
            </a:r>
            <a:endParaRPr kumimoji="1" lang="zh-TW" altLang="en-US" sz="3200" b="1" dirty="0">
              <a:solidFill>
                <a:schemeClr val="tx1"/>
              </a:solidFill>
            </a:endParaRPr>
          </a:p>
        </p:txBody>
      </p:sp>
      <p:sp>
        <p:nvSpPr>
          <p:cNvPr id="9" name="圓角矩形 192">
            <a:extLst>
              <a:ext uri="{FF2B5EF4-FFF2-40B4-BE49-F238E27FC236}">
                <a16:creationId xmlns:a16="http://schemas.microsoft.com/office/drawing/2014/main" id="{5BC3F19E-751B-444E-BF50-A0B3E0DF719C}"/>
              </a:ext>
            </a:extLst>
          </p:cNvPr>
          <p:cNvSpPr/>
          <p:nvPr/>
        </p:nvSpPr>
        <p:spPr>
          <a:xfrm>
            <a:off x="3995936" y="2491119"/>
            <a:ext cx="2434109" cy="3035791"/>
          </a:xfrm>
          <a:prstGeom prst="roundRect">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Emotion </a:t>
            </a:r>
            <a:r>
              <a:rPr kumimoji="1" lang="en-US" altLang="zh-TW" sz="3000" b="1" dirty="0">
                <a:solidFill>
                  <a:schemeClr val="tx1"/>
                </a:solidFill>
              </a:rPr>
              <a:t>Classification</a:t>
            </a:r>
            <a:r>
              <a:rPr kumimoji="1" lang="en-US" altLang="zh-TW" sz="3200" b="1" dirty="0">
                <a:solidFill>
                  <a:schemeClr val="tx1"/>
                </a:solidFill>
              </a:rPr>
              <a:t> </a:t>
            </a:r>
            <a:br>
              <a:rPr kumimoji="1" lang="en-US" altLang="zh-TW" sz="3200" b="1" dirty="0">
                <a:solidFill>
                  <a:schemeClr val="tx1"/>
                </a:solidFill>
              </a:rPr>
            </a:br>
            <a:r>
              <a:rPr kumimoji="1" lang="en-US" altLang="zh-TW" sz="3200" b="1" dirty="0">
                <a:solidFill>
                  <a:schemeClr val="tx1"/>
                </a:solidFill>
              </a:rPr>
              <a:t>Model</a:t>
            </a:r>
            <a:endParaRPr kumimoji="1" lang="zh-TW" altLang="en-US" sz="3200" b="1" dirty="0">
              <a:solidFill>
                <a:schemeClr val="tx1"/>
              </a:solidFill>
            </a:endParaRPr>
          </a:p>
        </p:txBody>
      </p:sp>
      <p:sp>
        <p:nvSpPr>
          <p:cNvPr id="10" name="圓角矩形 195">
            <a:extLst>
              <a:ext uri="{FF2B5EF4-FFF2-40B4-BE49-F238E27FC236}">
                <a16:creationId xmlns:a16="http://schemas.microsoft.com/office/drawing/2014/main" id="{060CBDDD-FBD1-BE40-B3D9-422027425552}"/>
              </a:ext>
            </a:extLst>
          </p:cNvPr>
          <p:cNvSpPr/>
          <p:nvPr/>
        </p:nvSpPr>
        <p:spPr>
          <a:xfrm>
            <a:off x="7058062" y="2491119"/>
            <a:ext cx="1906426" cy="3035790"/>
          </a:xfrm>
          <a:prstGeom prst="roundRect">
            <a:avLst/>
          </a:prstGeom>
          <a:solidFill>
            <a:srgbClr val="D589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Response</a:t>
            </a:r>
          </a:p>
          <a:p>
            <a:pPr algn="ctr"/>
            <a:r>
              <a:rPr kumimoji="1" lang="en-US" altLang="zh-TW" sz="3200" b="1" dirty="0">
                <a:solidFill>
                  <a:schemeClr val="tx1"/>
                </a:solidFill>
              </a:rPr>
              <a:t>Ranking</a:t>
            </a:r>
            <a:endParaRPr kumimoji="1" lang="zh-TW" altLang="en-US" sz="3200" b="1" dirty="0">
              <a:solidFill>
                <a:schemeClr val="tx1"/>
              </a:solidFill>
            </a:endParaRPr>
          </a:p>
        </p:txBody>
      </p:sp>
      <p:cxnSp>
        <p:nvCxnSpPr>
          <p:cNvPr id="11" name="Elbow Connector 10">
            <a:extLst>
              <a:ext uri="{FF2B5EF4-FFF2-40B4-BE49-F238E27FC236}">
                <a16:creationId xmlns:a16="http://schemas.microsoft.com/office/drawing/2014/main" id="{E7890090-8E16-7543-91B5-C601EBA5A121}"/>
              </a:ext>
            </a:extLst>
          </p:cNvPr>
          <p:cNvCxnSpPr>
            <a:cxnSpLocks/>
            <a:stCxn id="7" idx="3"/>
            <a:endCxn id="9" idx="1"/>
          </p:cNvCxnSpPr>
          <p:nvPr/>
        </p:nvCxnSpPr>
        <p:spPr>
          <a:xfrm>
            <a:off x="3367919" y="2847107"/>
            <a:ext cx="628017" cy="1161908"/>
          </a:xfrm>
          <a:prstGeom prst="bentConnector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33088CFE-7087-8242-93EB-1FDBACAFCD07}"/>
              </a:ext>
            </a:extLst>
          </p:cNvPr>
          <p:cNvCxnSpPr>
            <a:cxnSpLocks/>
            <a:stCxn id="8" idx="3"/>
            <a:endCxn id="9" idx="1"/>
          </p:cNvCxnSpPr>
          <p:nvPr/>
        </p:nvCxnSpPr>
        <p:spPr>
          <a:xfrm flipV="1">
            <a:off x="3367919" y="4009015"/>
            <a:ext cx="628017" cy="1031425"/>
          </a:xfrm>
          <a:prstGeom prst="bentConnector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副標題 2">
            <a:extLst>
              <a:ext uri="{FF2B5EF4-FFF2-40B4-BE49-F238E27FC236}">
                <a16:creationId xmlns:a16="http://schemas.microsoft.com/office/drawing/2014/main" id="{50E19E93-54B5-764B-8E15-837C68BDAA33}"/>
              </a:ext>
            </a:extLst>
          </p:cNvPr>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19" name="文字方塊 25">
            <a:extLst>
              <a:ext uri="{FF2B5EF4-FFF2-40B4-BE49-F238E27FC236}">
                <a16:creationId xmlns:a16="http://schemas.microsoft.com/office/drawing/2014/main" id="{7C5BD87C-ACBE-3741-907B-199285B3CBB3}"/>
              </a:ext>
            </a:extLst>
          </p:cNvPr>
          <p:cNvSpPr txBox="1"/>
          <p:nvPr/>
        </p:nvSpPr>
        <p:spPr>
          <a:xfrm>
            <a:off x="6943593" y="1580599"/>
            <a:ext cx="652743" cy="1200329"/>
          </a:xfrm>
          <a:prstGeom prst="rect">
            <a:avLst/>
          </a:prstGeom>
          <a:noFill/>
        </p:spPr>
        <p:txBody>
          <a:bodyPr wrap="none" rtlCol="0">
            <a:spAutoFit/>
          </a:bodyPr>
          <a:lstStyle/>
          <a:p>
            <a:r>
              <a:rPr lang="en-US" altLang="zh-TW" sz="7200" b="1" dirty="0">
                <a:solidFill>
                  <a:schemeClr val="accent6">
                    <a:lumMod val="50000"/>
                  </a:schemeClr>
                </a:solidFill>
              </a:rPr>
              <a:t>4</a:t>
            </a:r>
            <a:endParaRPr lang="zh-TW" altLang="en-US" sz="7200" b="1" dirty="0">
              <a:solidFill>
                <a:schemeClr val="accent6">
                  <a:lumMod val="50000"/>
                </a:schemeClr>
              </a:solidFill>
            </a:endParaRPr>
          </a:p>
        </p:txBody>
      </p:sp>
      <p:sp>
        <p:nvSpPr>
          <p:cNvPr id="20" name="文字方塊 25">
            <a:extLst>
              <a:ext uri="{FF2B5EF4-FFF2-40B4-BE49-F238E27FC236}">
                <a16:creationId xmlns:a16="http://schemas.microsoft.com/office/drawing/2014/main" id="{91B07ECB-B1B4-2D40-9E48-7836800834A3}"/>
              </a:ext>
            </a:extLst>
          </p:cNvPr>
          <p:cNvSpPr txBox="1"/>
          <p:nvPr/>
        </p:nvSpPr>
        <p:spPr>
          <a:xfrm>
            <a:off x="3971210" y="1556792"/>
            <a:ext cx="652743" cy="1200329"/>
          </a:xfrm>
          <a:prstGeom prst="rect">
            <a:avLst/>
          </a:prstGeom>
          <a:noFill/>
        </p:spPr>
        <p:txBody>
          <a:bodyPr wrap="none" rtlCol="0">
            <a:spAutoFit/>
          </a:bodyPr>
          <a:lstStyle/>
          <a:p>
            <a:r>
              <a:rPr lang="en-US" altLang="zh-TW" sz="7200" b="1" dirty="0">
                <a:solidFill>
                  <a:schemeClr val="accent6">
                    <a:lumMod val="50000"/>
                  </a:schemeClr>
                </a:solidFill>
              </a:rPr>
              <a:t>3</a:t>
            </a:r>
            <a:endParaRPr lang="zh-TW" altLang="en-US" sz="7200" b="1" dirty="0">
              <a:solidFill>
                <a:schemeClr val="accent6">
                  <a:lumMod val="50000"/>
                </a:schemeClr>
              </a:solidFill>
            </a:endParaRPr>
          </a:p>
        </p:txBody>
      </p:sp>
      <p:sp>
        <p:nvSpPr>
          <p:cNvPr id="21" name="文字方塊 25">
            <a:extLst>
              <a:ext uri="{FF2B5EF4-FFF2-40B4-BE49-F238E27FC236}">
                <a16:creationId xmlns:a16="http://schemas.microsoft.com/office/drawing/2014/main" id="{9810BDA7-564A-FE41-A7C7-7A65624B526D}"/>
              </a:ext>
            </a:extLst>
          </p:cNvPr>
          <p:cNvSpPr txBox="1"/>
          <p:nvPr/>
        </p:nvSpPr>
        <p:spPr>
          <a:xfrm>
            <a:off x="251520" y="1007730"/>
            <a:ext cx="652743" cy="1200329"/>
          </a:xfrm>
          <a:prstGeom prst="rect">
            <a:avLst/>
          </a:prstGeom>
          <a:noFill/>
        </p:spPr>
        <p:txBody>
          <a:bodyPr wrap="none" rtlCol="0">
            <a:spAutoFit/>
          </a:bodyPr>
          <a:lstStyle/>
          <a:p>
            <a:r>
              <a:rPr lang="en-US" altLang="zh-TW" sz="7200" b="1" dirty="0">
                <a:solidFill>
                  <a:schemeClr val="accent6">
                    <a:lumMod val="50000"/>
                  </a:schemeClr>
                </a:solidFill>
              </a:rPr>
              <a:t>1</a:t>
            </a:r>
            <a:endParaRPr lang="zh-TW" altLang="en-US" sz="7200" b="1" dirty="0">
              <a:solidFill>
                <a:schemeClr val="accent6">
                  <a:lumMod val="50000"/>
                </a:schemeClr>
              </a:solidFill>
            </a:endParaRPr>
          </a:p>
        </p:txBody>
      </p:sp>
      <p:sp>
        <p:nvSpPr>
          <p:cNvPr id="22" name="文字方塊 25">
            <a:extLst>
              <a:ext uri="{FF2B5EF4-FFF2-40B4-BE49-F238E27FC236}">
                <a16:creationId xmlns:a16="http://schemas.microsoft.com/office/drawing/2014/main" id="{958D9EDD-AB8C-C049-881B-28C70E7526CE}"/>
              </a:ext>
            </a:extLst>
          </p:cNvPr>
          <p:cNvSpPr txBox="1"/>
          <p:nvPr/>
        </p:nvSpPr>
        <p:spPr>
          <a:xfrm>
            <a:off x="251519" y="5599018"/>
            <a:ext cx="652743" cy="1200329"/>
          </a:xfrm>
          <a:prstGeom prst="rect">
            <a:avLst/>
          </a:prstGeom>
          <a:noFill/>
        </p:spPr>
        <p:txBody>
          <a:bodyPr wrap="none" rtlCol="0">
            <a:spAutoFit/>
          </a:bodyPr>
          <a:lstStyle/>
          <a:p>
            <a:r>
              <a:rPr lang="en-US" altLang="zh-TW" sz="7200" b="1" dirty="0">
                <a:solidFill>
                  <a:schemeClr val="accent6">
                    <a:lumMod val="50000"/>
                  </a:schemeClr>
                </a:solidFill>
              </a:rPr>
              <a:t>2</a:t>
            </a:r>
            <a:endParaRPr lang="zh-TW" altLang="en-US" sz="7200" b="1" dirty="0">
              <a:solidFill>
                <a:schemeClr val="accent6">
                  <a:lumMod val="50000"/>
                </a:schemeClr>
              </a:solidFill>
            </a:endParaRPr>
          </a:p>
        </p:txBody>
      </p:sp>
      <p:pic>
        <p:nvPicPr>
          <p:cNvPr id="23" name="Picture 5" descr="C:\Users\myday\Downloads\TKU-logo-12cm.jpg">
            <a:extLst>
              <a:ext uri="{FF2B5EF4-FFF2-40B4-BE49-F238E27FC236}">
                <a16:creationId xmlns:a16="http://schemas.microsoft.com/office/drawing/2014/main" id="{3414E102-27F8-034C-8DB1-280FACD5BAD2}"/>
              </a:ext>
            </a:extLst>
          </p:cNvPr>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Tree>
    <p:extLst>
      <p:ext uri="{BB962C8B-B14F-4D97-AF65-F5344CB8AC3E}">
        <p14:creationId xmlns:p14="http://schemas.microsoft.com/office/powerpoint/2010/main" val="3854550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49936"/>
            <a:ext cx="8400776" cy="786776"/>
          </a:xfrm>
        </p:spPr>
        <p:txBody>
          <a:bodyPr>
            <a:noAutofit/>
          </a:bodyPr>
          <a:lstStyle/>
          <a:p>
            <a:r>
              <a:rPr lang="en-US" altLang="zh-TW" sz="3000" b="1" dirty="0">
                <a:solidFill>
                  <a:schemeClr val="accent1"/>
                </a:solidFill>
              </a:rPr>
              <a:t>The system architecture of </a:t>
            </a:r>
            <a:br>
              <a:rPr lang="en-US" altLang="zh-TW" sz="3000" b="1" dirty="0">
                <a:solidFill>
                  <a:schemeClr val="accent1"/>
                </a:solidFill>
              </a:rPr>
            </a:br>
            <a:r>
              <a:rPr lang="en-US" altLang="zh-TW" sz="3000" b="1" dirty="0">
                <a:solidFill>
                  <a:schemeClr val="accent1"/>
                </a:solidFill>
              </a:rPr>
              <a:t>IMTKU retrieval-based model for NTCIR-14 STC-3</a:t>
            </a:r>
            <a:endParaRPr lang="zh-TW" altLang="en-US" sz="30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28</a:t>
            </a:fld>
            <a:endParaRPr lang="zh-TW" altLang="en-US"/>
          </a:p>
        </p:txBody>
      </p:sp>
      <p:pic>
        <p:nvPicPr>
          <p:cNvPr id="42"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3" name="流程圖: 文件 2"/>
          <p:cNvSpPr/>
          <p:nvPr/>
        </p:nvSpPr>
        <p:spPr>
          <a:xfrm>
            <a:off x="633140" y="1412776"/>
            <a:ext cx="720080" cy="576064"/>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Post</a:t>
            </a:r>
            <a:endParaRPr lang="zh-TW" altLang="en-US" sz="2000" dirty="0">
              <a:ln w="0"/>
              <a:solidFill>
                <a:schemeClr val="tx1"/>
              </a:solidFill>
            </a:endParaRPr>
          </a:p>
        </p:txBody>
      </p:sp>
      <p:sp>
        <p:nvSpPr>
          <p:cNvPr id="39" name="流程圖: 文件 38"/>
          <p:cNvSpPr/>
          <p:nvPr/>
        </p:nvSpPr>
        <p:spPr>
          <a:xfrm>
            <a:off x="7645893" y="5447285"/>
            <a:ext cx="1308361" cy="1080120"/>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Retrieval-Based</a:t>
            </a:r>
          </a:p>
          <a:p>
            <a:pPr algn="ctr"/>
            <a:r>
              <a:rPr lang="en-US" altLang="zh-TW" sz="2000" dirty="0">
                <a:ln w="0"/>
                <a:solidFill>
                  <a:schemeClr val="tx1"/>
                </a:solidFill>
              </a:rPr>
              <a:t>Response</a:t>
            </a:r>
            <a:endParaRPr lang="zh-TW" altLang="en-US" sz="2000" dirty="0">
              <a:ln w="0"/>
              <a:solidFill>
                <a:schemeClr val="tx1"/>
              </a:solidFill>
            </a:endParaRPr>
          </a:p>
        </p:txBody>
      </p:sp>
      <p:sp>
        <p:nvSpPr>
          <p:cNvPr id="4" name="流程圖: 磁碟 3"/>
          <p:cNvSpPr/>
          <p:nvPr/>
        </p:nvSpPr>
        <p:spPr>
          <a:xfrm>
            <a:off x="2964669" y="1782937"/>
            <a:ext cx="936104" cy="648072"/>
          </a:xfrm>
          <a:prstGeom prst="flowChartMagneticDisk">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Corpus</a:t>
            </a:r>
            <a:endParaRPr lang="zh-TW" altLang="en-US" sz="2000" dirty="0">
              <a:ln w="0"/>
              <a:solidFill>
                <a:schemeClr val="tx1"/>
              </a:solidFill>
            </a:endParaRPr>
          </a:p>
        </p:txBody>
      </p:sp>
      <p:sp>
        <p:nvSpPr>
          <p:cNvPr id="44" name="圓角矩形 43"/>
          <p:cNvSpPr/>
          <p:nvPr/>
        </p:nvSpPr>
        <p:spPr>
          <a:xfrm>
            <a:off x="954646" y="3871133"/>
            <a:ext cx="1310324" cy="956768"/>
          </a:xfrm>
          <a:prstGeom prst="roundRect">
            <a:avLst>
              <a:gd name="adj" fmla="val 789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Keyword</a:t>
            </a:r>
          </a:p>
          <a:p>
            <a:pPr algn="ctr"/>
            <a:r>
              <a:rPr lang="en-US" altLang="zh-TW" sz="2000" dirty="0">
                <a:ln w="0"/>
                <a:solidFill>
                  <a:schemeClr val="tx1"/>
                </a:solidFill>
              </a:rPr>
              <a:t>Boolean</a:t>
            </a:r>
          </a:p>
          <a:p>
            <a:pPr algn="ctr"/>
            <a:r>
              <a:rPr lang="en-US" altLang="zh-TW" sz="2000" dirty="0">
                <a:ln w="0"/>
                <a:solidFill>
                  <a:schemeClr val="tx1"/>
                </a:solidFill>
              </a:rPr>
              <a:t>Query</a:t>
            </a:r>
            <a:endParaRPr lang="zh-TW" altLang="en-US" sz="2000" dirty="0">
              <a:ln w="0"/>
              <a:solidFill>
                <a:schemeClr val="tx1"/>
              </a:solidFill>
            </a:endParaRPr>
          </a:p>
        </p:txBody>
      </p:sp>
      <p:sp>
        <p:nvSpPr>
          <p:cNvPr id="45" name="圓角矩形 44"/>
          <p:cNvSpPr/>
          <p:nvPr/>
        </p:nvSpPr>
        <p:spPr>
          <a:xfrm>
            <a:off x="2791222" y="4033061"/>
            <a:ext cx="1283445" cy="632912"/>
          </a:xfrm>
          <a:prstGeom prst="roundRect">
            <a:avLst>
              <a:gd name="adj" fmla="val 782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err="1">
                <a:ln w="0"/>
                <a:solidFill>
                  <a:schemeClr val="tx1"/>
                </a:solidFill>
              </a:rPr>
              <a:t>Solr</a:t>
            </a:r>
            <a:endParaRPr lang="en-US" altLang="zh-TW" sz="2000" dirty="0">
              <a:ln w="0"/>
              <a:solidFill>
                <a:schemeClr val="tx1"/>
              </a:solidFill>
            </a:endParaRPr>
          </a:p>
          <a:p>
            <a:pPr algn="ctr"/>
            <a:r>
              <a:rPr lang="en-US" altLang="zh-TW" sz="2000" dirty="0">
                <a:ln w="0"/>
                <a:solidFill>
                  <a:schemeClr val="tx1"/>
                </a:solidFill>
              </a:rPr>
              <a:t>Matching</a:t>
            </a:r>
            <a:endParaRPr lang="zh-TW" altLang="en-US" sz="2000" dirty="0">
              <a:ln w="0"/>
              <a:solidFill>
                <a:schemeClr val="tx1"/>
              </a:solidFill>
            </a:endParaRPr>
          </a:p>
        </p:txBody>
      </p:sp>
      <p:sp>
        <p:nvSpPr>
          <p:cNvPr id="46" name="圓角矩形 45"/>
          <p:cNvSpPr/>
          <p:nvPr/>
        </p:nvSpPr>
        <p:spPr>
          <a:xfrm>
            <a:off x="4600919" y="3843320"/>
            <a:ext cx="1076585" cy="1012394"/>
          </a:xfrm>
          <a:prstGeom prst="roundRect">
            <a:avLst>
              <a:gd name="adj" fmla="val 837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Distinct</a:t>
            </a:r>
          </a:p>
          <a:p>
            <a:pPr algn="ctr"/>
            <a:r>
              <a:rPr lang="en-US" altLang="zh-TW" sz="2000" dirty="0">
                <a:ln w="0"/>
                <a:solidFill>
                  <a:schemeClr val="tx1"/>
                </a:solidFill>
              </a:rPr>
              <a:t>Result Data</a:t>
            </a:r>
            <a:endParaRPr lang="zh-TW" altLang="en-US" sz="2000" dirty="0">
              <a:ln w="0"/>
              <a:solidFill>
                <a:schemeClr val="tx1"/>
              </a:solidFill>
            </a:endParaRPr>
          </a:p>
        </p:txBody>
      </p:sp>
      <p:sp>
        <p:nvSpPr>
          <p:cNvPr id="47" name="圓角矩形 46"/>
          <p:cNvSpPr/>
          <p:nvPr/>
        </p:nvSpPr>
        <p:spPr>
          <a:xfrm>
            <a:off x="2888620" y="2879905"/>
            <a:ext cx="1084153" cy="557122"/>
          </a:xfrm>
          <a:prstGeom prst="roundRect">
            <a:avLst>
              <a:gd name="adj" fmla="val 829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Building</a:t>
            </a:r>
          </a:p>
          <a:p>
            <a:pPr algn="ctr"/>
            <a:r>
              <a:rPr lang="en-US" altLang="zh-TW" sz="2000" dirty="0">
                <a:ln w="0"/>
                <a:solidFill>
                  <a:schemeClr val="tx1"/>
                </a:solidFill>
              </a:rPr>
              <a:t>Index</a:t>
            </a:r>
            <a:endParaRPr lang="zh-TW" altLang="en-US" sz="2000" dirty="0">
              <a:ln w="0"/>
              <a:solidFill>
                <a:schemeClr val="tx1"/>
              </a:solidFill>
            </a:endParaRPr>
          </a:p>
        </p:txBody>
      </p:sp>
      <p:sp>
        <p:nvSpPr>
          <p:cNvPr id="49" name="圓角矩形 48"/>
          <p:cNvSpPr/>
          <p:nvPr/>
        </p:nvSpPr>
        <p:spPr>
          <a:xfrm>
            <a:off x="148921" y="2512220"/>
            <a:ext cx="1728192" cy="598415"/>
          </a:xfrm>
          <a:prstGeom prst="roundRect">
            <a:avLst>
              <a:gd name="adj" fmla="val 1198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a:t>
            </a:r>
          </a:p>
          <a:p>
            <a:pPr algn="ctr"/>
            <a:r>
              <a:rPr lang="en-US" altLang="zh-TW" sz="2000" dirty="0">
                <a:ln w="0"/>
                <a:solidFill>
                  <a:schemeClr val="tx1"/>
                </a:solidFill>
              </a:rPr>
              <a:t>Segmentation</a:t>
            </a:r>
            <a:endParaRPr lang="zh-TW" altLang="en-US" sz="2000" dirty="0">
              <a:ln w="0"/>
              <a:solidFill>
                <a:schemeClr val="tx1"/>
              </a:solidFill>
            </a:endParaRPr>
          </a:p>
        </p:txBody>
      </p:sp>
      <p:sp>
        <p:nvSpPr>
          <p:cNvPr id="51" name="圓角矩形 50"/>
          <p:cNvSpPr/>
          <p:nvPr/>
        </p:nvSpPr>
        <p:spPr>
          <a:xfrm>
            <a:off x="5868144" y="5262929"/>
            <a:ext cx="1584176" cy="719777"/>
          </a:xfrm>
          <a:prstGeom prst="roundRect">
            <a:avLst>
              <a:gd name="adj" fmla="val 888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Emotion</a:t>
            </a:r>
          </a:p>
          <a:p>
            <a:pPr algn="ctr"/>
            <a:r>
              <a:rPr lang="en-US" altLang="zh-TW" sz="2000" dirty="0">
                <a:ln w="0"/>
                <a:solidFill>
                  <a:schemeClr val="tx1"/>
                </a:solidFill>
              </a:rPr>
              <a:t>Classification</a:t>
            </a:r>
            <a:endParaRPr lang="zh-TW" altLang="en-US" sz="2000" dirty="0">
              <a:ln w="0"/>
              <a:solidFill>
                <a:schemeClr val="tx1"/>
              </a:solidFill>
            </a:endParaRPr>
          </a:p>
        </p:txBody>
      </p:sp>
      <p:sp>
        <p:nvSpPr>
          <p:cNvPr id="52" name="圓角矩形 51"/>
          <p:cNvSpPr/>
          <p:nvPr/>
        </p:nvSpPr>
        <p:spPr>
          <a:xfrm>
            <a:off x="7666496" y="3800632"/>
            <a:ext cx="1442008" cy="1097769"/>
          </a:xfrm>
          <a:prstGeom prst="roundRect">
            <a:avLst>
              <a:gd name="adj" fmla="val 625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Word2Vec Similarity</a:t>
            </a:r>
          </a:p>
          <a:p>
            <a:pPr algn="ctr"/>
            <a:r>
              <a:rPr lang="en-US" altLang="zh-TW" sz="2000" dirty="0">
                <a:ln w="0"/>
                <a:solidFill>
                  <a:schemeClr val="tx1"/>
                </a:solidFill>
              </a:rPr>
              <a:t>Ranking</a:t>
            </a:r>
            <a:endParaRPr lang="zh-TW" altLang="en-US" sz="2000" dirty="0">
              <a:ln w="0"/>
              <a:solidFill>
                <a:schemeClr val="tx1"/>
              </a:solidFill>
            </a:endParaRPr>
          </a:p>
        </p:txBody>
      </p:sp>
      <p:sp>
        <p:nvSpPr>
          <p:cNvPr id="54" name="圓角矩形 53"/>
          <p:cNvSpPr/>
          <p:nvPr/>
        </p:nvSpPr>
        <p:spPr>
          <a:xfrm>
            <a:off x="6088685" y="3989627"/>
            <a:ext cx="1233680" cy="719777"/>
          </a:xfrm>
          <a:prstGeom prst="roundRect">
            <a:avLst>
              <a:gd name="adj" fmla="val 629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Emotion</a:t>
            </a:r>
          </a:p>
          <a:p>
            <a:pPr algn="ctr"/>
            <a:r>
              <a:rPr lang="en-US" altLang="zh-TW" sz="2000" dirty="0">
                <a:ln w="0"/>
                <a:solidFill>
                  <a:schemeClr val="tx1"/>
                </a:solidFill>
              </a:rPr>
              <a:t>Matching</a:t>
            </a:r>
            <a:endParaRPr lang="zh-TW" altLang="en-US" sz="2000" dirty="0">
              <a:ln w="0"/>
              <a:solidFill>
                <a:schemeClr val="tx1"/>
              </a:solidFill>
            </a:endParaRPr>
          </a:p>
        </p:txBody>
      </p:sp>
      <p:sp>
        <p:nvSpPr>
          <p:cNvPr id="55" name="圓角矩形 54"/>
          <p:cNvSpPr/>
          <p:nvPr/>
        </p:nvSpPr>
        <p:spPr>
          <a:xfrm>
            <a:off x="21006" y="2256119"/>
            <a:ext cx="2030714" cy="1182020"/>
          </a:xfrm>
          <a:prstGeom prst="roundRect">
            <a:avLst>
              <a:gd name="adj" fmla="val 8773"/>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
        <p:nvSpPr>
          <p:cNvPr id="56" name="圓角矩形 55"/>
          <p:cNvSpPr/>
          <p:nvPr/>
        </p:nvSpPr>
        <p:spPr>
          <a:xfrm>
            <a:off x="796140" y="3735110"/>
            <a:ext cx="5112568" cy="1276496"/>
          </a:xfrm>
          <a:prstGeom prst="roundRect">
            <a:avLst>
              <a:gd name="adj" fmla="val 7896"/>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8" name="直線單箭頭接點 7"/>
          <p:cNvCxnSpPr>
            <a:stCxn id="3" idx="2"/>
          </p:cNvCxnSpPr>
          <p:nvPr/>
        </p:nvCxnSpPr>
        <p:spPr>
          <a:xfrm>
            <a:off x="993180" y="1950756"/>
            <a:ext cx="0" cy="5614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7" name="直線單箭頭接點 56"/>
          <p:cNvCxnSpPr>
            <a:stCxn id="4" idx="3"/>
          </p:cNvCxnSpPr>
          <p:nvPr/>
        </p:nvCxnSpPr>
        <p:spPr>
          <a:xfrm flipH="1">
            <a:off x="3430697" y="2431009"/>
            <a:ext cx="2024" cy="4386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0" name="直線單箭頭接點 59"/>
          <p:cNvCxnSpPr>
            <a:cxnSpLocks/>
            <a:endCxn id="51" idx="1"/>
          </p:cNvCxnSpPr>
          <p:nvPr/>
        </p:nvCxnSpPr>
        <p:spPr>
          <a:xfrm>
            <a:off x="557023" y="5592321"/>
            <a:ext cx="5311121" cy="30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4" name="直線單箭頭接點 63"/>
          <p:cNvCxnSpPr/>
          <p:nvPr/>
        </p:nvCxnSpPr>
        <p:spPr>
          <a:xfrm>
            <a:off x="1353220" y="3110636"/>
            <a:ext cx="0" cy="760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7" name="直線單箭頭接點 66"/>
          <p:cNvCxnSpPr/>
          <p:nvPr/>
        </p:nvCxnSpPr>
        <p:spPr>
          <a:xfrm>
            <a:off x="2264970" y="4349517"/>
            <a:ext cx="5262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0" name="直線單箭頭接點 69"/>
          <p:cNvCxnSpPr/>
          <p:nvPr/>
        </p:nvCxnSpPr>
        <p:spPr>
          <a:xfrm>
            <a:off x="4074667" y="4349517"/>
            <a:ext cx="5262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3" name="直線單箭頭接點 72"/>
          <p:cNvCxnSpPr/>
          <p:nvPr/>
        </p:nvCxnSpPr>
        <p:spPr>
          <a:xfrm flipV="1">
            <a:off x="5677504" y="4349516"/>
            <a:ext cx="411181"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9" name="直線單箭頭接點 78"/>
          <p:cNvCxnSpPr/>
          <p:nvPr/>
        </p:nvCxnSpPr>
        <p:spPr>
          <a:xfrm>
            <a:off x="7322365" y="4349516"/>
            <a:ext cx="344130"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2" name="直線單箭頭接點 81"/>
          <p:cNvCxnSpPr>
            <a:endCxn id="39" idx="0"/>
          </p:cNvCxnSpPr>
          <p:nvPr/>
        </p:nvCxnSpPr>
        <p:spPr>
          <a:xfrm flipH="1">
            <a:off x="8300074" y="4898401"/>
            <a:ext cx="1" cy="5488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6" name="直線單箭頭接點 85"/>
          <p:cNvCxnSpPr/>
          <p:nvPr/>
        </p:nvCxnSpPr>
        <p:spPr>
          <a:xfrm flipV="1">
            <a:off x="6715898" y="4709405"/>
            <a:ext cx="5970" cy="5535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9" name="直線單箭頭接點 88"/>
          <p:cNvCxnSpPr/>
          <p:nvPr/>
        </p:nvCxnSpPr>
        <p:spPr>
          <a:xfrm>
            <a:off x="3430697" y="3426740"/>
            <a:ext cx="2248" cy="6063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8" name="直線接點 57"/>
          <p:cNvCxnSpPr/>
          <p:nvPr/>
        </p:nvCxnSpPr>
        <p:spPr>
          <a:xfrm>
            <a:off x="557023" y="3110635"/>
            <a:ext cx="0" cy="2481686"/>
          </a:xfrm>
          <a:prstGeom prst="line">
            <a:avLst/>
          </a:prstGeom>
        </p:spPr>
        <p:style>
          <a:lnRef idx="3">
            <a:schemeClr val="dk1"/>
          </a:lnRef>
          <a:fillRef idx="0">
            <a:schemeClr val="dk1"/>
          </a:fillRef>
          <a:effectRef idx="2">
            <a:schemeClr val="dk1"/>
          </a:effectRef>
          <a:fontRef idx="minor">
            <a:schemeClr val="tx1"/>
          </a:fontRef>
        </p:style>
      </p:cxnSp>
      <p:sp>
        <p:nvSpPr>
          <p:cNvPr id="97" name="文字方塊 96"/>
          <p:cNvSpPr txBox="1"/>
          <p:nvPr/>
        </p:nvSpPr>
        <p:spPr>
          <a:xfrm>
            <a:off x="4266736" y="3454824"/>
            <a:ext cx="1718468"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TW" b="1" dirty="0">
                <a:solidFill>
                  <a:srgbClr val="FF0000"/>
                </a:solidFill>
              </a:rPr>
              <a:t>Retrieval Model</a:t>
            </a:r>
            <a:endParaRPr lang="zh-TW" altLang="en-US" b="1" dirty="0">
              <a:solidFill>
                <a:srgbClr val="FF0000"/>
              </a:solidFill>
            </a:endParaRPr>
          </a:p>
        </p:txBody>
      </p:sp>
      <p:sp>
        <p:nvSpPr>
          <p:cNvPr id="33" name="圓角矩形 190">
            <a:extLst>
              <a:ext uri="{FF2B5EF4-FFF2-40B4-BE49-F238E27FC236}">
                <a16:creationId xmlns:a16="http://schemas.microsoft.com/office/drawing/2014/main" id="{8D35687A-45D3-EE40-B9EC-5BB849118C01}"/>
              </a:ext>
            </a:extLst>
          </p:cNvPr>
          <p:cNvSpPr/>
          <p:nvPr/>
        </p:nvSpPr>
        <p:spPr>
          <a:xfrm>
            <a:off x="179512" y="930647"/>
            <a:ext cx="8774742" cy="41012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Retrieval-Based Model</a:t>
            </a:r>
            <a:endParaRPr kumimoji="1" lang="zh-TW" altLang="en-US" sz="3200" b="1" dirty="0">
              <a:solidFill>
                <a:schemeClr val="tx1"/>
              </a:solidFill>
            </a:endParaRPr>
          </a:p>
        </p:txBody>
      </p:sp>
      <p:sp>
        <p:nvSpPr>
          <p:cNvPr id="35" name="文字方塊 25">
            <a:extLst>
              <a:ext uri="{FF2B5EF4-FFF2-40B4-BE49-F238E27FC236}">
                <a16:creationId xmlns:a16="http://schemas.microsoft.com/office/drawing/2014/main" id="{6CDD6881-123F-BF47-8C98-A9FE99B0195E}"/>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1</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1073248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16427"/>
            <a:ext cx="8400776" cy="948829"/>
          </a:xfrm>
        </p:spPr>
        <p:txBody>
          <a:bodyPr>
            <a:noAutofit/>
          </a:bodyPr>
          <a:lstStyle/>
          <a:p>
            <a:r>
              <a:rPr lang="en-US" altLang="zh-TW" sz="3000" b="1" dirty="0">
                <a:solidFill>
                  <a:schemeClr val="accent1"/>
                </a:solidFill>
              </a:rPr>
              <a:t>The system architecture of </a:t>
            </a:r>
            <a:br>
              <a:rPr lang="en-US" altLang="zh-TW" sz="3000" b="1" dirty="0">
                <a:solidFill>
                  <a:schemeClr val="accent1"/>
                </a:solidFill>
              </a:rPr>
            </a:br>
            <a:r>
              <a:rPr lang="en-US" altLang="zh-TW" sz="3000" b="1" dirty="0">
                <a:solidFill>
                  <a:schemeClr val="accent1"/>
                </a:solidFill>
              </a:rPr>
              <a:t>IMTKU generation-based model for NTCIR-14 STC-3</a:t>
            </a:r>
            <a:endParaRPr lang="zh-TW" altLang="en-US" sz="3000" b="1" dirty="0">
              <a:solidFill>
                <a:schemeClr val="accent1"/>
              </a:solidFill>
            </a:endParaRPr>
          </a:p>
        </p:txBody>
      </p:sp>
      <p:sp>
        <p:nvSpPr>
          <p:cNvPr id="5" name="投影片編號版面配置區 4"/>
          <p:cNvSpPr>
            <a:spLocks noGrp="1"/>
          </p:cNvSpPr>
          <p:nvPr>
            <p:ph type="sldNum" sz="quarter" idx="12"/>
          </p:nvPr>
        </p:nvSpPr>
        <p:spPr>
          <a:xfrm>
            <a:off x="8316416" y="6669360"/>
            <a:ext cx="837456" cy="216024"/>
          </a:xfrm>
        </p:spPr>
        <p:txBody>
          <a:bodyPr/>
          <a:lstStyle/>
          <a:p>
            <a:fld id="{97AE402F-9171-4F92-A403-4FC7DED30397}" type="slidenum">
              <a:rPr lang="zh-TW" altLang="en-US" smtClean="0"/>
              <a:t>29</a:t>
            </a:fld>
            <a:endParaRPr lang="zh-TW" altLang="en-US"/>
          </a:p>
        </p:txBody>
      </p:sp>
      <p:pic>
        <p:nvPicPr>
          <p:cNvPr id="42"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6" name="流程圖: 文件 5"/>
          <p:cNvSpPr/>
          <p:nvPr/>
        </p:nvSpPr>
        <p:spPr>
          <a:xfrm>
            <a:off x="4307236" y="1427616"/>
            <a:ext cx="720080" cy="506298"/>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Post</a:t>
            </a:r>
            <a:endParaRPr lang="zh-TW" altLang="en-US" sz="2000" dirty="0">
              <a:ln w="0"/>
              <a:solidFill>
                <a:schemeClr val="tx1"/>
              </a:solidFill>
            </a:endParaRPr>
          </a:p>
        </p:txBody>
      </p:sp>
      <p:sp>
        <p:nvSpPr>
          <p:cNvPr id="7" name="流程圖: 文件 6"/>
          <p:cNvSpPr/>
          <p:nvPr/>
        </p:nvSpPr>
        <p:spPr>
          <a:xfrm>
            <a:off x="6804248" y="5590901"/>
            <a:ext cx="2245117" cy="1006451"/>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Generation-Based</a:t>
            </a:r>
          </a:p>
          <a:p>
            <a:pPr algn="ctr"/>
            <a:r>
              <a:rPr lang="en-US" altLang="zh-TW" sz="2000" dirty="0">
                <a:ln w="0"/>
                <a:solidFill>
                  <a:schemeClr val="tx1"/>
                </a:solidFill>
              </a:rPr>
              <a:t>Response</a:t>
            </a:r>
            <a:endParaRPr lang="zh-TW" altLang="en-US" sz="2000" dirty="0">
              <a:ln w="0"/>
              <a:solidFill>
                <a:schemeClr val="tx1"/>
              </a:solidFill>
            </a:endParaRPr>
          </a:p>
        </p:txBody>
      </p:sp>
      <p:sp>
        <p:nvSpPr>
          <p:cNvPr id="9" name="圓角矩形 8"/>
          <p:cNvSpPr/>
          <p:nvPr/>
        </p:nvSpPr>
        <p:spPr>
          <a:xfrm>
            <a:off x="291463" y="4076995"/>
            <a:ext cx="1831406" cy="610340"/>
          </a:xfrm>
          <a:prstGeom prst="roundRect">
            <a:avLst>
              <a:gd name="adj" fmla="val 1055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Training Data</a:t>
            </a:r>
          </a:p>
          <a:p>
            <a:pPr algn="ctr"/>
            <a:r>
              <a:rPr lang="en-US" altLang="zh-TW" sz="2000" dirty="0">
                <a:ln w="0"/>
                <a:solidFill>
                  <a:schemeClr val="tx1"/>
                </a:solidFill>
              </a:rPr>
              <a:t>Seq2seq model</a:t>
            </a:r>
            <a:endParaRPr lang="zh-TW" altLang="en-US" sz="2000" dirty="0">
              <a:ln w="0"/>
              <a:solidFill>
                <a:schemeClr val="tx1"/>
              </a:solidFill>
            </a:endParaRPr>
          </a:p>
        </p:txBody>
      </p:sp>
      <p:sp>
        <p:nvSpPr>
          <p:cNvPr id="10" name="圓角矩形 9"/>
          <p:cNvSpPr/>
          <p:nvPr/>
        </p:nvSpPr>
        <p:spPr>
          <a:xfrm>
            <a:off x="443621" y="3222337"/>
            <a:ext cx="1510917" cy="632912"/>
          </a:xfrm>
          <a:prstGeom prst="roundRect">
            <a:avLst>
              <a:gd name="adj" fmla="val 634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a:t>
            </a:r>
          </a:p>
          <a:p>
            <a:pPr algn="ctr"/>
            <a:r>
              <a:rPr lang="en-US" altLang="zh-TW" sz="2000" dirty="0">
                <a:ln w="0"/>
                <a:solidFill>
                  <a:schemeClr val="tx1"/>
                </a:solidFill>
              </a:rPr>
              <a:t>Embedding</a:t>
            </a:r>
            <a:endParaRPr lang="zh-TW" altLang="en-US" sz="2000" dirty="0">
              <a:ln w="0"/>
              <a:solidFill>
                <a:schemeClr val="tx1"/>
              </a:solidFill>
            </a:endParaRPr>
          </a:p>
        </p:txBody>
      </p:sp>
      <p:sp>
        <p:nvSpPr>
          <p:cNvPr id="11" name="圓角矩形 10"/>
          <p:cNvSpPr/>
          <p:nvPr/>
        </p:nvSpPr>
        <p:spPr>
          <a:xfrm>
            <a:off x="3685005" y="4139112"/>
            <a:ext cx="1964540" cy="486105"/>
          </a:xfrm>
          <a:prstGeom prst="roundRect">
            <a:avLst>
              <a:gd name="adj" fmla="val 1282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Trained Model</a:t>
            </a:r>
            <a:endParaRPr lang="zh-TW" altLang="en-US" sz="2000" dirty="0">
              <a:ln w="0"/>
              <a:solidFill>
                <a:schemeClr val="tx1"/>
              </a:solidFill>
            </a:endParaRPr>
          </a:p>
        </p:txBody>
      </p:sp>
      <p:sp>
        <p:nvSpPr>
          <p:cNvPr id="12" name="圓角矩形 11"/>
          <p:cNvSpPr/>
          <p:nvPr/>
        </p:nvSpPr>
        <p:spPr>
          <a:xfrm>
            <a:off x="362511" y="2495616"/>
            <a:ext cx="1673138" cy="50740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Building</a:t>
            </a:r>
            <a:r>
              <a:rPr lang="zh-TW" altLang="en-US" sz="2000" dirty="0">
                <a:ln w="0"/>
                <a:solidFill>
                  <a:schemeClr val="tx1"/>
                </a:solidFill>
              </a:rPr>
              <a:t> </a:t>
            </a:r>
            <a:r>
              <a:rPr lang="en-US" altLang="zh-TW" sz="2000" dirty="0">
                <a:ln w="0"/>
                <a:solidFill>
                  <a:schemeClr val="tx1"/>
                </a:solidFill>
              </a:rPr>
              <a:t>Word Index</a:t>
            </a:r>
            <a:endParaRPr lang="zh-TW" altLang="en-US" sz="2000" dirty="0">
              <a:ln w="0"/>
              <a:solidFill>
                <a:schemeClr val="tx1"/>
              </a:solidFill>
            </a:endParaRPr>
          </a:p>
        </p:txBody>
      </p:sp>
      <p:sp>
        <p:nvSpPr>
          <p:cNvPr id="13" name="圓角矩形 12"/>
          <p:cNvSpPr/>
          <p:nvPr/>
        </p:nvSpPr>
        <p:spPr>
          <a:xfrm>
            <a:off x="3427531" y="2369907"/>
            <a:ext cx="2479490" cy="375056"/>
          </a:xfrm>
          <a:prstGeom prst="roundRect">
            <a:avLst>
              <a:gd name="adj" fmla="val 116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 Segmentation</a:t>
            </a:r>
            <a:endParaRPr lang="zh-TW" altLang="en-US" sz="2000" dirty="0">
              <a:ln w="0"/>
              <a:solidFill>
                <a:schemeClr val="tx1"/>
              </a:solidFill>
            </a:endParaRPr>
          </a:p>
        </p:txBody>
      </p:sp>
      <p:sp>
        <p:nvSpPr>
          <p:cNvPr id="14" name="圓角矩形 13"/>
          <p:cNvSpPr/>
          <p:nvPr/>
        </p:nvSpPr>
        <p:spPr>
          <a:xfrm>
            <a:off x="3615725" y="3027174"/>
            <a:ext cx="2103095" cy="626978"/>
          </a:xfrm>
          <a:prstGeom prst="roundRect">
            <a:avLst>
              <a:gd name="adj" fmla="val 922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Short Text</a:t>
            </a:r>
          </a:p>
          <a:p>
            <a:pPr algn="ctr"/>
            <a:r>
              <a:rPr lang="en-US" altLang="zh-TW" sz="2000" dirty="0">
                <a:ln w="0"/>
                <a:solidFill>
                  <a:schemeClr val="tx1"/>
                </a:solidFill>
              </a:rPr>
              <a:t>Emotion Classifier</a:t>
            </a:r>
            <a:endParaRPr lang="zh-TW" altLang="en-US" sz="2000" dirty="0">
              <a:ln w="0"/>
              <a:solidFill>
                <a:schemeClr val="tx1"/>
              </a:solidFill>
            </a:endParaRPr>
          </a:p>
        </p:txBody>
      </p:sp>
      <p:sp>
        <p:nvSpPr>
          <p:cNvPr id="15" name="圓角矩形 14"/>
          <p:cNvSpPr/>
          <p:nvPr/>
        </p:nvSpPr>
        <p:spPr>
          <a:xfrm>
            <a:off x="3473031" y="5763486"/>
            <a:ext cx="2388487" cy="683062"/>
          </a:xfrm>
          <a:prstGeom prst="roundRect">
            <a:avLst>
              <a:gd name="adj" fmla="val 710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Word2Vec Similarity</a:t>
            </a:r>
          </a:p>
          <a:p>
            <a:pPr algn="ctr"/>
            <a:r>
              <a:rPr lang="en-US" altLang="zh-TW" sz="2000" dirty="0">
                <a:ln w="0"/>
                <a:solidFill>
                  <a:schemeClr val="tx1"/>
                </a:solidFill>
              </a:rPr>
              <a:t>Ranking</a:t>
            </a:r>
            <a:endParaRPr lang="zh-TW" altLang="en-US" sz="2000" dirty="0">
              <a:ln w="0"/>
              <a:solidFill>
                <a:schemeClr val="tx1"/>
              </a:solidFill>
            </a:endParaRPr>
          </a:p>
        </p:txBody>
      </p:sp>
      <p:sp>
        <p:nvSpPr>
          <p:cNvPr id="16" name="圓角矩形 15"/>
          <p:cNvSpPr/>
          <p:nvPr/>
        </p:nvSpPr>
        <p:spPr>
          <a:xfrm>
            <a:off x="3553408" y="5064273"/>
            <a:ext cx="2227731" cy="392835"/>
          </a:xfrm>
          <a:prstGeom prst="roundRect">
            <a:avLst>
              <a:gd name="adj" fmla="val 1429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Emotion Matching</a:t>
            </a:r>
            <a:endParaRPr lang="zh-TW" altLang="en-US" sz="2000" dirty="0">
              <a:ln w="0"/>
              <a:solidFill>
                <a:schemeClr val="tx1"/>
              </a:solidFill>
            </a:endParaRPr>
          </a:p>
        </p:txBody>
      </p:sp>
      <p:cxnSp>
        <p:nvCxnSpPr>
          <p:cNvPr id="17" name="直線單箭頭接點 16"/>
          <p:cNvCxnSpPr>
            <a:stCxn id="12" idx="2"/>
            <a:endCxn id="10" idx="0"/>
          </p:cNvCxnSpPr>
          <p:nvPr/>
        </p:nvCxnSpPr>
        <p:spPr>
          <a:xfrm>
            <a:off x="1199080" y="3003019"/>
            <a:ext cx="0" cy="2193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流程圖: 文件 20"/>
          <p:cNvSpPr/>
          <p:nvPr/>
        </p:nvSpPr>
        <p:spPr>
          <a:xfrm>
            <a:off x="398244" y="1422672"/>
            <a:ext cx="1603464" cy="576064"/>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Training Data</a:t>
            </a:r>
            <a:endParaRPr lang="zh-TW" altLang="en-US" sz="2000" dirty="0">
              <a:ln w="0"/>
              <a:solidFill>
                <a:schemeClr val="tx1"/>
              </a:solidFill>
            </a:endParaRPr>
          </a:p>
        </p:txBody>
      </p:sp>
      <p:sp>
        <p:nvSpPr>
          <p:cNvPr id="22" name="圓角矩形 21"/>
          <p:cNvSpPr/>
          <p:nvPr/>
        </p:nvSpPr>
        <p:spPr>
          <a:xfrm>
            <a:off x="179512" y="2319388"/>
            <a:ext cx="2065085" cy="2532022"/>
          </a:xfrm>
          <a:prstGeom prst="roundRect">
            <a:avLst>
              <a:gd name="adj" fmla="val 6914"/>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29" name="直線單箭頭接點 28"/>
          <p:cNvCxnSpPr>
            <a:stCxn id="21" idx="2"/>
          </p:cNvCxnSpPr>
          <p:nvPr/>
        </p:nvCxnSpPr>
        <p:spPr>
          <a:xfrm flipH="1">
            <a:off x="1199080" y="1960652"/>
            <a:ext cx="896" cy="5349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直線單箭頭接點 32"/>
          <p:cNvCxnSpPr>
            <a:stCxn id="10" idx="2"/>
            <a:endCxn id="9" idx="0"/>
          </p:cNvCxnSpPr>
          <p:nvPr/>
        </p:nvCxnSpPr>
        <p:spPr>
          <a:xfrm>
            <a:off x="1199080" y="3855249"/>
            <a:ext cx="8086" cy="2217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直線單箭頭接點 37"/>
          <p:cNvCxnSpPr>
            <a:endCxn id="14" idx="0"/>
          </p:cNvCxnSpPr>
          <p:nvPr/>
        </p:nvCxnSpPr>
        <p:spPr>
          <a:xfrm flipH="1">
            <a:off x="4667273" y="2744963"/>
            <a:ext cx="3" cy="2822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直線單箭頭接點 40"/>
          <p:cNvCxnSpPr>
            <a:stCxn id="14" idx="2"/>
          </p:cNvCxnSpPr>
          <p:nvPr/>
        </p:nvCxnSpPr>
        <p:spPr>
          <a:xfrm>
            <a:off x="4667273" y="3654152"/>
            <a:ext cx="3" cy="4849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直線單箭頭接點 43"/>
          <p:cNvCxnSpPr/>
          <p:nvPr/>
        </p:nvCxnSpPr>
        <p:spPr>
          <a:xfrm flipH="1">
            <a:off x="4667274" y="4625217"/>
            <a:ext cx="1" cy="4390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直線單箭頭接點 46"/>
          <p:cNvCxnSpPr/>
          <p:nvPr/>
        </p:nvCxnSpPr>
        <p:spPr>
          <a:xfrm>
            <a:off x="4667274" y="5457108"/>
            <a:ext cx="1" cy="3063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3" name="圓角矩形 52"/>
          <p:cNvSpPr/>
          <p:nvPr/>
        </p:nvSpPr>
        <p:spPr>
          <a:xfrm>
            <a:off x="3346044" y="2150792"/>
            <a:ext cx="2666116" cy="1704457"/>
          </a:xfrm>
          <a:prstGeom prst="roundRect">
            <a:avLst>
              <a:gd name="adj" fmla="val 5171"/>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54" name="直線單箭頭接點 53"/>
          <p:cNvCxnSpPr>
            <a:stCxn id="6" idx="2"/>
          </p:cNvCxnSpPr>
          <p:nvPr/>
        </p:nvCxnSpPr>
        <p:spPr>
          <a:xfrm>
            <a:off x="4667276" y="1900442"/>
            <a:ext cx="0" cy="4694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5" name="圓角矩形 94"/>
          <p:cNvSpPr/>
          <p:nvPr/>
        </p:nvSpPr>
        <p:spPr>
          <a:xfrm>
            <a:off x="3346044" y="4792702"/>
            <a:ext cx="2666115" cy="1804650"/>
          </a:xfrm>
          <a:prstGeom prst="roundRect">
            <a:avLst>
              <a:gd name="adj" fmla="val 2707"/>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34" name="直線單箭頭接點 59">
            <a:extLst>
              <a:ext uri="{FF2B5EF4-FFF2-40B4-BE49-F238E27FC236}">
                <a16:creationId xmlns:a16="http://schemas.microsoft.com/office/drawing/2014/main" id="{F8C6C01B-16BB-804A-A2D4-8B655C236E1A}"/>
              </a:ext>
            </a:extLst>
          </p:cNvPr>
          <p:cNvCxnSpPr>
            <a:cxnSpLocks/>
            <a:stCxn id="15" idx="3"/>
            <a:endCxn id="7" idx="1"/>
          </p:cNvCxnSpPr>
          <p:nvPr/>
        </p:nvCxnSpPr>
        <p:spPr>
          <a:xfrm flipV="1">
            <a:off x="5861518" y="6094127"/>
            <a:ext cx="942730" cy="108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直線單箭頭接點 59">
            <a:extLst>
              <a:ext uri="{FF2B5EF4-FFF2-40B4-BE49-F238E27FC236}">
                <a16:creationId xmlns:a16="http://schemas.microsoft.com/office/drawing/2014/main" id="{AC62AB7F-2DBF-564A-A3D4-350C5F3D0B95}"/>
              </a:ext>
            </a:extLst>
          </p:cNvPr>
          <p:cNvCxnSpPr>
            <a:cxnSpLocks/>
            <a:endCxn id="11" idx="1"/>
          </p:cNvCxnSpPr>
          <p:nvPr/>
        </p:nvCxnSpPr>
        <p:spPr>
          <a:xfrm flipV="1">
            <a:off x="2122869" y="4382165"/>
            <a:ext cx="1562136" cy="14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圓角矩形 191">
            <a:extLst>
              <a:ext uri="{FF2B5EF4-FFF2-40B4-BE49-F238E27FC236}">
                <a16:creationId xmlns:a16="http://schemas.microsoft.com/office/drawing/2014/main" id="{AD59CA9D-98A6-9C41-B8A9-8C1E0818FEAD}"/>
              </a:ext>
            </a:extLst>
          </p:cNvPr>
          <p:cNvSpPr/>
          <p:nvPr/>
        </p:nvSpPr>
        <p:spPr>
          <a:xfrm>
            <a:off x="179512" y="932875"/>
            <a:ext cx="8784975" cy="40789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Generation-Based Model</a:t>
            </a:r>
            <a:endParaRPr kumimoji="1" lang="zh-TW" altLang="en-US" sz="3200" b="1" dirty="0">
              <a:solidFill>
                <a:schemeClr val="tx1"/>
              </a:solidFill>
            </a:endParaRPr>
          </a:p>
        </p:txBody>
      </p:sp>
      <p:sp>
        <p:nvSpPr>
          <p:cNvPr id="40" name="文字方塊 96">
            <a:extLst>
              <a:ext uri="{FF2B5EF4-FFF2-40B4-BE49-F238E27FC236}">
                <a16:creationId xmlns:a16="http://schemas.microsoft.com/office/drawing/2014/main" id="{2C1214FC-0954-8446-9A29-3BDDAC3553C3}"/>
              </a:ext>
            </a:extLst>
          </p:cNvPr>
          <p:cNvSpPr txBox="1"/>
          <p:nvPr/>
        </p:nvSpPr>
        <p:spPr>
          <a:xfrm>
            <a:off x="179512" y="4909797"/>
            <a:ext cx="2026030"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TW" b="1" dirty="0">
                <a:solidFill>
                  <a:srgbClr val="FF0000"/>
                </a:solidFill>
              </a:rPr>
              <a:t>Generative Model</a:t>
            </a:r>
            <a:endParaRPr lang="zh-TW" altLang="en-US" b="1" dirty="0">
              <a:solidFill>
                <a:srgbClr val="FF0000"/>
              </a:solidFill>
            </a:endParaRPr>
          </a:p>
        </p:txBody>
      </p:sp>
      <p:sp>
        <p:nvSpPr>
          <p:cNvPr id="43" name="文字方塊 25">
            <a:extLst>
              <a:ext uri="{FF2B5EF4-FFF2-40B4-BE49-F238E27FC236}">
                <a16:creationId xmlns:a16="http://schemas.microsoft.com/office/drawing/2014/main" id="{DD9B105A-3735-A64C-8D60-595D82C7224F}"/>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2</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4096454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446856" y="260648"/>
            <a:ext cx="8229600" cy="850900"/>
          </a:xfrm>
        </p:spPr>
        <p:txBody>
          <a:bodyPr/>
          <a:lstStyle/>
          <a:p>
            <a:pPr eaLnBrk="1" hangingPunct="1"/>
            <a:r>
              <a:rPr lang="en-US" altLang="zh-TW" sz="7200" dirty="0">
                <a:solidFill>
                  <a:schemeClr val="accent1"/>
                </a:solidFill>
                <a:latin typeface="Calibri" charset="0"/>
                <a:ea typeface="標楷體" charset="-120"/>
              </a:rPr>
              <a:t>Outline</a:t>
            </a:r>
          </a:p>
        </p:txBody>
      </p:sp>
      <p:sp>
        <p:nvSpPr>
          <p:cNvPr id="142338"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6D96C178-6047-CA48-ABEA-383FDC994EFD}" type="slidenum">
              <a:rPr kumimoji="0" lang="en-US" altLang="zh-TW" sz="1200">
                <a:solidFill>
                  <a:srgbClr val="898989"/>
                </a:solidFill>
                <a:latin typeface="Calibri" charset="0"/>
                <a:ea typeface="MS PGothic" charset="-128"/>
              </a:rPr>
              <a:pPr eaLnBrk="1" hangingPunct="1"/>
              <a:t>3</a:t>
            </a:fld>
            <a:endParaRPr kumimoji="0" lang="en-US" altLang="zh-TW" sz="1200">
              <a:solidFill>
                <a:srgbClr val="898989"/>
              </a:solidFill>
              <a:latin typeface="Calibri" charset="0"/>
              <a:ea typeface="MS PGothic" charset="-128"/>
            </a:endParaRPr>
          </a:p>
        </p:txBody>
      </p:sp>
      <p:sp>
        <p:nvSpPr>
          <p:cNvPr id="142339" name="Rectangle 3"/>
          <p:cNvSpPr txBox="1">
            <a:spLocks noChangeArrowheads="1"/>
          </p:cNvSpPr>
          <p:nvPr/>
        </p:nvSpPr>
        <p:spPr bwMode="auto">
          <a:xfrm>
            <a:off x="179512" y="1125538"/>
            <a:ext cx="878522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spcBef>
                <a:spcPct val="20000"/>
              </a:spcBef>
              <a:buFont typeface="Arial" charset="0"/>
              <a:buChar char="•"/>
            </a:pPr>
            <a:endParaRPr lang="en-US" altLang="zh-TW" sz="4000" dirty="0">
              <a:latin typeface="Calibri" charset="0"/>
              <a:ea typeface="MS PGothic" charset="-128"/>
            </a:endParaRPr>
          </a:p>
        </p:txBody>
      </p:sp>
      <p:sp>
        <p:nvSpPr>
          <p:cNvPr id="5" name="Rectangle 3">
            <a:extLst>
              <a:ext uri="{FF2B5EF4-FFF2-40B4-BE49-F238E27FC236}">
                <a16:creationId xmlns:a16="http://schemas.microsoft.com/office/drawing/2014/main" id="{ECC88163-2511-484F-B32F-BFC0C23BCF89}"/>
              </a:ext>
            </a:extLst>
          </p:cNvPr>
          <p:cNvSpPr txBox="1">
            <a:spLocks noChangeArrowheads="1"/>
          </p:cNvSpPr>
          <p:nvPr/>
        </p:nvSpPr>
        <p:spPr bwMode="auto">
          <a:xfrm>
            <a:off x="323529" y="1412776"/>
            <a:ext cx="8496944" cy="50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spcBef>
                <a:spcPct val="20000"/>
              </a:spcBef>
              <a:buFont typeface="Arial" charset="0"/>
              <a:buChar char="•"/>
            </a:pPr>
            <a:r>
              <a:rPr lang="en-US" altLang="zh-TW" sz="4000" dirty="0">
                <a:latin typeface="Calibri" charset="0"/>
                <a:ea typeface="MS PGothic" charset="-128"/>
              </a:rPr>
              <a:t>Artificial Intelligence</a:t>
            </a:r>
          </a:p>
          <a:p>
            <a:pPr eaLnBrk="1" hangingPunct="1">
              <a:spcBef>
                <a:spcPct val="20000"/>
              </a:spcBef>
              <a:buFont typeface="Arial" charset="0"/>
              <a:buChar char="•"/>
            </a:pPr>
            <a:r>
              <a:rPr lang="en-US" altLang="zh-TW" sz="4000" dirty="0">
                <a:latin typeface="Calibri" charset="0"/>
                <a:ea typeface="MS PGothic" charset="-128"/>
              </a:rPr>
              <a:t>Question Answering </a:t>
            </a:r>
          </a:p>
          <a:p>
            <a:pPr eaLnBrk="1" hangingPunct="1">
              <a:spcBef>
                <a:spcPct val="20000"/>
              </a:spcBef>
              <a:buFont typeface="Arial" charset="0"/>
              <a:buChar char="•"/>
            </a:pPr>
            <a:r>
              <a:rPr lang="en-US" altLang="zh-TW" sz="4000" dirty="0">
                <a:latin typeface="Calibri" charset="0"/>
                <a:ea typeface="MS PGothic" charset="-128"/>
              </a:rPr>
              <a:t>Dialogue Systems</a:t>
            </a:r>
          </a:p>
          <a:p>
            <a:pPr eaLnBrk="1" hangingPunct="1">
              <a:spcBef>
                <a:spcPct val="20000"/>
              </a:spcBef>
              <a:buFont typeface="Arial" charset="0"/>
              <a:buChar char="•"/>
            </a:pPr>
            <a:r>
              <a:rPr lang="en-US" altLang="zh-TW" sz="4000" dirty="0">
                <a:latin typeface="Calibri" charset="0"/>
                <a:ea typeface="MS PGothic" charset="-128"/>
              </a:rPr>
              <a:t>Task Oriented Dialogue System </a:t>
            </a:r>
          </a:p>
        </p:txBody>
      </p:sp>
    </p:spTree>
    <p:extLst>
      <p:ext uri="{BB962C8B-B14F-4D97-AF65-F5344CB8AC3E}">
        <p14:creationId xmlns:p14="http://schemas.microsoft.com/office/powerpoint/2010/main" val="2287146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496" y="-27384"/>
            <a:ext cx="8640960" cy="755379"/>
          </a:xfrm>
        </p:spPr>
        <p:txBody>
          <a:bodyPr>
            <a:noAutofit/>
          </a:bodyPr>
          <a:lstStyle/>
          <a:p>
            <a:r>
              <a:rPr lang="en-US" altLang="zh-TW" sz="2800" b="1" dirty="0">
                <a:solidFill>
                  <a:schemeClr val="accent1"/>
                </a:solidFill>
              </a:rPr>
              <a:t>The system architecture of </a:t>
            </a:r>
            <a:br>
              <a:rPr lang="en-US" altLang="zh-TW" sz="2800" b="1" dirty="0">
                <a:solidFill>
                  <a:schemeClr val="accent1"/>
                </a:solidFill>
              </a:rPr>
            </a:br>
            <a:r>
              <a:rPr lang="en-US" altLang="zh-TW" sz="2800" b="1" dirty="0">
                <a:solidFill>
                  <a:schemeClr val="accent1"/>
                </a:solidFill>
              </a:rPr>
              <a:t>IMTKU emotion classification model for NTCIR-14 STC-3</a:t>
            </a:r>
            <a:endParaRPr lang="zh-TW" altLang="en-US" sz="28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30</a:t>
            </a:fld>
            <a:endParaRPr lang="zh-TW" altLang="en-US"/>
          </a:p>
        </p:txBody>
      </p:sp>
      <p:pic>
        <p:nvPicPr>
          <p:cNvPr id="42"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22" name="流程圖: 文件 336">
            <a:extLst>
              <a:ext uri="{FF2B5EF4-FFF2-40B4-BE49-F238E27FC236}">
                <a16:creationId xmlns:a16="http://schemas.microsoft.com/office/drawing/2014/main" id="{E7A78A26-C4DF-1840-B00B-5CD3AC8F7AD0}"/>
              </a:ext>
            </a:extLst>
          </p:cNvPr>
          <p:cNvSpPr/>
          <p:nvPr/>
        </p:nvSpPr>
        <p:spPr>
          <a:xfrm>
            <a:off x="257842" y="3095718"/>
            <a:ext cx="973153" cy="1582454"/>
          </a:xfrm>
          <a:prstGeom prst="flowChartDocument">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Corpus</a:t>
            </a:r>
            <a:endParaRPr lang="zh-TW" altLang="en-US" sz="2000" b="1" dirty="0">
              <a:ln w="0"/>
              <a:solidFill>
                <a:schemeClr val="tx1"/>
              </a:solidFill>
            </a:endParaRPr>
          </a:p>
        </p:txBody>
      </p:sp>
      <p:sp>
        <p:nvSpPr>
          <p:cNvPr id="23" name="流程圖: 文件 337">
            <a:extLst>
              <a:ext uri="{FF2B5EF4-FFF2-40B4-BE49-F238E27FC236}">
                <a16:creationId xmlns:a16="http://schemas.microsoft.com/office/drawing/2014/main" id="{93C5D8AE-9591-2344-B32F-89E72FF8CC38}"/>
              </a:ext>
            </a:extLst>
          </p:cNvPr>
          <p:cNvSpPr/>
          <p:nvPr/>
        </p:nvSpPr>
        <p:spPr>
          <a:xfrm>
            <a:off x="7682338" y="4158535"/>
            <a:ext cx="1210142" cy="1358696"/>
          </a:xfrm>
          <a:prstGeom prst="flowChartDocument">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Emotion</a:t>
            </a:r>
          </a:p>
          <a:p>
            <a:pPr algn="ctr"/>
            <a:r>
              <a:rPr lang="en-US" altLang="zh-TW" sz="2000" b="1" dirty="0">
                <a:ln w="0"/>
                <a:solidFill>
                  <a:schemeClr val="tx1"/>
                </a:solidFill>
              </a:rPr>
              <a:t>Prediction</a:t>
            </a:r>
          </a:p>
        </p:txBody>
      </p:sp>
      <p:sp>
        <p:nvSpPr>
          <p:cNvPr id="24" name="圓角矩形 338">
            <a:extLst>
              <a:ext uri="{FF2B5EF4-FFF2-40B4-BE49-F238E27FC236}">
                <a16:creationId xmlns:a16="http://schemas.microsoft.com/office/drawing/2014/main" id="{01616D8F-3D24-D746-9009-8D6AF7E0C3B0}"/>
              </a:ext>
            </a:extLst>
          </p:cNvPr>
          <p:cNvSpPr/>
          <p:nvPr/>
        </p:nvSpPr>
        <p:spPr>
          <a:xfrm>
            <a:off x="5580112" y="4158535"/>
            <a:ext cx="1608106" cy="1358697"/>
          </a:xfrm>
          <a:prstGeom prst="roundRect">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Emotion</a:t>
            </a:r>
          </a:p>
          <a:p>
            <a:pPr algn="ctr"/>
            <a:r>
              <a:rPr lang="en-US" altLang="zh-TW" sz="2000" b="1" dirty="0">
                <a:ln w="0"/>
                <a:solidFill>
                  <a:schemeClr val="tx1"/>
                </a:solidFill>
              </a:rPr>
              <a:t>Classification  Model</a:t>
            </a:r>
          </a:p>
        </p:txBody>
      </p:sp>
      <p:sp>
        <p:nvSpPr>
          <p:cNvPr id="26" name="圓角矩形 339">
            <a:extLst>
              <a:ext uri="{FF2B5EF4-FFF2-40B4-BE49-F238E27FC236}">
                <a16:creationId xmlns:a16="http://schemas.microsoft.com/office/drawing/2014/main" id="{CA905948-BA99-7143-A022-2E2F382AD99E}"/>
              </a:ext>
            </a:extLst>
          </p:cNvPr>
          <p:cNvSpPr/>
          <p:nvPr/>
        </p:nvSpPr>
        <p:spPr>
          <a:xfrm>
            <a:off x="3635896" y="4158535"/>
            <a:ext cx="1389834" cy="1358696"/>
          </a:xfrm>
          <a:prstGeom prst="roundRect">
            <a:avLst>
              <a:gd name="adj" fmla="val 7762"/>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Testing</a:t>
            </a:r>
          </a:p>
          <a:p>
            <a:pPr algn="ctr"/>
            <a:r>
              <a:rPr lang="en-US" altLang="zh-TW" sz="2000" b="1" dirty="0">
                <a:ln w="0"/>
                <a:solidFill>
                  <a:schemeClr val="tx1"/>
                </a:solidFill>
              </a:rPr>
              <a:t>Dataset</a:t>
            </a:r>
            <a:endParaRPr lang="zh-TW" altLang="en-US" sz="2000" b="1" dirty="0">
              <a:ln w="0"/>
              <a:solidFill>
                <a:schemeClr val="tx1"/>
              </a:solidFill>
            </a:endParaRPr>
          </a:p>
        </p:txBody>
      </p:sp>
      <p:sp>
        <p:nvSpPr>
          <p:cNvPr id="27" name="圓角矩形 340">
            <a:extLst>
              <a:ext uri="{FF2B5EF4-FFF2-40B4-BE49-F238E27FC236}">
                <a16:creationId xmlns:a16="http://schemas.microsoft.com/office/drawing/2014/main" id="{7C0D3F1F-416A-EE4B-AD52-F78351291D1F}"/>
              </a:ext>
            </a:extLst>
          </p:cNvPr>
          <p:cNvSpPr/>
          <p:nvPr/>
        </p:nvSpPr>
        <p:spPr>
          <a:xfrm>
            <a:off x="3635896" y="2260538"/>
            <a:ext cx="1389834" cy="1322975"/>
          </a:xfrm>
          <a:prstGeom prst="roundRect">
            <a:avLst>
              <a:gd name="adj" fmla="val 9296"/>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Training</a:t>
            </a:r>
          </a:p>
          <a:p>
            <a:pPr algn="ctr"/>
            <a:r>
              <a:rPr lang="en-US" altLang="zh-TW" sz="2000" b="1" dirty="0">
                <a:ln w="0"/>
                <a:solidFill>
                  <a:schemeClr val="tx1"/>
                </a:solidFill>
              </a:rPr>
              <a:t>Dataset</a:t>
            </a:r>
            <a:endParaRPr lang="zh-TW" altLang="en-US" sz="2000" b="1" dirty="0">
              <a:ln w="0"/>
              <a:solidFill>
                <a:schemeClr val="tx1"/>
              </a:solidFill>
            </a:endParaRPr>
          </a:p>
        </p:txBody>
      </p:sp>
      <p:sp>
        <p:nvSpPr>
          <p:cNvPr id="29" name="圓角矩形 341">
            <a:extLst>
              <a:ext uri="{FF2B5EF4-FFF2-40B4-BE49-F238E27FC236}">
                <a16:creationId xmlns:a16="http://schemas.microsoft.com/office/drawing/2014/main" id="{35489C89-1401-9943-80CF-E19C090F2AE5}"/>
              </a:ext>
            </a:extLst>
          </p:cNvPr>
          <p:cNvSpPr/>
          <p:nvPr/>
        </p:nvSpPr>
        <p:spPr>
          <a:xfrm>
            <a:off x="5580113" y="2260538"/>
            <a:ext cx="1608105" cy="1322975"/>
          </a:xfrm>
          <a:prstGeom prst="roundRect">
            <a:avLst>
              <a:gd name="adj" fmla="val 12132"/>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MLP</a:t>
            </a:r>
          </a:p>
          <a:p>
            <a:pPr algn="ctr"/>
            <a:r>
              <a:rPr lang="en-US" altLang="zh-TW" sz="2000" b="1" dirty="0">
                <a:ln w="0"/>
                <a:solidFill>
                  <a:schemeClr val="tx1"/>
                </a:solidFill>
              </a:rPr>
              <a:t>LSTM</a:t>
            </a:r>
            <a:br>
              <a:rPr lang="en-US" altLang="zh-TW" sz="2000" b="1" dirty="0">
                <a:ln w="0"/>
                <a:solidFill>
                  <a:schemeClr val="tx1"/>
                </a:solidFill>
              </a:rPr>
            </a:br>
            <a:r>
              <a:rPr lang="en-US" altLang="zh-TW" sz="2000" b="1" dirty="0" err="1">
                <a:ln w="0"/>
                <a:solidFill>
                  <a:schemeClr val="tx1"/>
                </a:solidFill>
              </a:rPr>
              <a:t>BiLSTM</a:t>
            </a:r>
            <a:endParaRPr lang="zh-TW" altLang="en-US" sz="2000" b="1" dirty="0">
              <a:ln w="0"/>
              <a:solidFill>
                <a:schemeClr val="tx1"/>
              </a:solidFill>
            </a:endParaRPr>
          </a:p>
        </p:txBody>
      </p:sp>
      <p:sp>
        <p:nvSpPr>
          <p:cNvPr id="30" name="圓角矩形 342">
            <a:extLst>
              <a:ext uri="{FF2B5EF4-FFF2-40B4-BE49-F238E27FC236}">
                <a16:creationId xmlns:a16="http://schemas.microsoft.com/office/drawing/2014/main" id="{EB8985EC-921A-1A48-8BD6-35CF01969102}"/>
              </a:ext>
            </a:extLst>
          </p:cNvPr>
          <p:cNvSpPr/>
          <p:nvPr/>
        </p:nvSpPr>
        <p:spPr>
          <a:xfrm>
            <a:off x="1573526" y="3095719"/>
            <a:ext cx="1568250" cy="1567872"/>
          </a:xfrm>
          <a:prstGeom prst="roundRect">
            <a:avLst>
              <a:gd name="adj" fmla="val 11263"/>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Emotion</a:t>
            </a:r>
          </a:p>
          <a:p>
            <a:pPr algn="ctr"/>
            <a:r>
              <a:rPr lang="en-US" altLang="zh-TW" sz="2000" b="1" dirty="0">
                <a:ln w="0"/>
                <a:solidFill>
                  <a:schemeClr val="tx1"/>
                </a:solidFill>
              </a:rPr>
              <a:t>Classification</a:t>
            </a:r>
            <a:endParaRPr lang="zh-TW" altLang="en-US" sz="2000" b="1" dirty="0">
              <a:ln w="0"/>
              <a:solidFill>
                <a:schemeClr val="tx1"/>
              </a:solidFill>
            </a:endParaRPr>
          </a:p>
        </p:txBody>
      </p:sp>
      <p:cxnSp>
        <p:nvCxnSpPr>
          <p:cNvPr id="32" name="直線單箭頭接點 343">
            <a:extLst>
              <a:ext uri="{FF2B5EF4-FFF2-40B4-BE49-F238E27FC236}">
                <a16:creationId xmlns:a16="http://schemas.microsoft.com/office/drawing/2014/main" id="{6A3D1A53-F84E-6F4B-AD0B-B939283123F1}"/>
              </a:ext>
            </a:extLst>
          </p:cNvPr>
          <p:cNvCxnSpPr>
            <a:cxnSpLocks/>
            <a:stCxn id="27" idx="3"/>
            <a:endCxn id="29" idx="1"/>
          </p:cNvCxnSpPr>
          <p:nvPr/>
        </p:nvCxnSpPr>
        <p:spPr>
          <a:xfrm>
            <a:off x="5025730" y="2922026"/>
            <a:ext cx="55438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3" name="直線單箭頭接點 344">
            <a:extLst>
              <a:ext uri="{FF2B5EF4-FFF2-40B4-BE49-F238E27FC236}">
                <a16:creationId xmlns:a16="http://schemas.microsoft.com/office/drawing/2014/main" id="{E31346F4-2E5D-0043-AA98-4D7B63575910}"/>
              </a:ext>
            </a:extLst>
          </p:cNvPr>
          <p:cNvCxnSpPr>
            <a:cxnSpLocks/>
            <a:stCxn id="22" idx="3"/>
            <a:endCxn id="30" idx="1"/>
          </p:cNvCxnSpPr>
          <p:nvPr/>
        </p:nvCxnSpPr>
        <p:spPr>
          <a:xfrm flipV="1">
            <a:off x="1230995" y="3879655"/>
            <a:ext cx="342531" cy="729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5" name="直線單箭頭接點 345">
            <a:extLst>
              <a:ext uri="{FF2B5EF4-FFF2-40B4-BE49-F238E27FC236}">
                <a16:creationId xmlns:a16="http://schemas.microsoft.com/office/drawing/2014/main" id="{7C62418D-A346-9149-8B9E-23B950FAEFC0}"/>
              </a:ext>
            </a:extLst>
          </p:cNvPr>
          <p:cNvCxnSpPr>
            <a:cxnSpLocks/>
            <a:stCxn id="30" idx="3"/>
            <a:endCxn id="27" idx="1"/>
          </p:cNvCxnSpPr>
          <p:nvPr/>
        </p:nvCxnSpPr>
        <p:spPr>
          <a:xfrm flipV="1">
            <a:off x="3141776" y="2922026"/>
            <a:ext cx="494120" cy="9576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6" name="直線單箭頭接點 346">
            <a:extLst>
              <a:ext uri="{FF2B5EF4-FFF2-40B4-BE49-F238E27FC236}">
                <a16:creationId xmlns:a16="http://schemas.microsoft.com/office/drawing/2014/main" id="{E61D22DB-7845-2C45-A068-618BB255E2B6}"/>
              </a:ext>
            </a:extLst>
          </p:cNvPr>
          <p:cNvCxnSpPr>
            <a:cxnSpLocks/>
            <a:stCxn id="29" idx="2"/>
            <a:endCxn id="24" idx="0"/>
          </p:cNvCxnSpPr>
          <p:nvPr/>
        </p:nvCxnSpPr>
        <p:spPr>
          <a:xfrm>
            <a:off x="6384165" y="3583513"/>
            <a:ext cx="0" cy="57502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7" name="直線單箭頭接點 348">
            <a:extLst>
              <a:ext uri="{FF2B5EF4-FFF2-40B4-BE49-F238E27FC236}">
                <a16:creationId xmlns:a16="http://schemas.microsoft.com/office/drawing/2014/main" id="{CA3C1E0F-0585-E44A-9C10-11A6D145B5BE}"/>
              </a:ext>
            </a:extLst>
          </p:cNvPr>
          <p:cNvCxnSpPr>
            <a:cxnSpLocks/>
            <a:stCxn id="24" idx="3"/>
            <a:endCxn id="23" idx="1"/>
          </p:cNvCxnSpPr>
          <p:nvPr/>
        </p:nvCxnSpPr>
        <p:spPr>
          <a:xfrm flipV="1">
            <a:off x="7188218" y="4837883"/>
            <a:ext cx="494120"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8" name="直線單箭頭接點 345">
            <a:extLst>
              <a:ext uri="{FF2B5EF4-FFF2-40B4-BE49-F238E27FC236}">
                <a16:creationId xmlns:a16="http://schemas.microsoft.com/office/drawing/2014/main" id="{2BE10E69-C79D-9E4D-A387-C719A281C47C}"/>
              </a:ext>
            </a:extLst>
          </p:cNvPr>
          <p:cNvCxnSpPr>
            <a:cxnSpLocks/>
            <a:stCxn id="30" idx="3"/>
            <a:endCxn id="26" idx="1"/>
          </p:cNvCxnSpPr>
          <p:nvPr/>
        </p:nvCxnSpPr>
        <p:spPr>
          <a:xfrm>
            <a:off x="3141776" y="3879655"/>
            <a:ext cx="494120" cy="95822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9" name="直線單箭頭接點 343">
            <a:extLst>
              <a:ext uri="{FF2B5EF4-FFF2-40B4-BE49-F238E27FC236}">
                <a16:creationId xmlns:a16="http://schemas.microsoft.com/office/drawing/2014/main" id="{4C75586C-9730-9242-9810-5E01437C21C9}"/>
              </a:ext>
            </a:extLst>
          </p:cNvPr>
          <p:cNvCxnSpPr>
            <a:cxnSpLocks/>
            <a:stCxn id="26" idx="3"/>
            <a:endCxn id="24" idx="1"/>
          </p:cNvCxnSpPr>
          <p:nvPr/>
        </p:nvCxnSpPr>
        <p:spPr>
          <a:xfrm>
            <a:off x="5025730" y="4837883"/>
            <a:ext cx="554382"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0" name="圓角矩形 192">
            <a:extLst>
              <a:ext uri="{FF2B5EF4-FFF2-40B4-BE49-F238E27FC236}">
                <a16:creationId xmlns:a16="http://schemas.microsoft.com/office/drawing/2014/main" id="{B465B132-8677-1244-9CB5-DEBC91105491}"/>
              </a:ext>
            </a:extLst>
          </p:cNvPr>
          <p:cNvSpPr/>
          <p:nvPr/>
        </p:nvSpPr>
        <p:spPr>
          <a:xfrm>
            <a:off x="88766" y="835234"/>
            <a:ext cx="8947730" cy="554250"/>
          </a:xfrm>
          <a:prstGeom prst="roundRect">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Emotion </a:t>
            </a:r>
            <a:r>
              <a:rPr kumimoji="1" lang="en-US" altLang="zh-TW" sz="3000" b="1" dirty="0">
                <a:solidFill>
                  <a:schemeClr val="tx1"/>
                </a:solidFill>
              </a:rPr>
              <a:t>Classification</a:t>
            </a:r>
            <a:r>
              <a:rPr kumimoji="1" lang="en-US" altLang="zh-TW" sz="3200" b="1" dirty="0">
                <a:solidFill>
                  <a:schemeClr val="tx1"/>
                </a:solidFill>
              </a:rPr>
              <a:t> Model</a:t>
            </a:r>
            <a:endParaRPr kumimoji="1" lang="zh-TW" altLang="en-US" sz="3200" b="1" dirty="0">
              <a:solidFill>
                <a:schemeClr val="tx1"/>
              </a:solidFill>
            </a:endParaRPr>
          </a:p>
        </p:txBody>
      </p:sp>
      <p:sp>
        <p:nvSpPr>
          <p:cNvPr id="41" name="文字方塊 25">
            <a:extLst>
              <a:ext uri="{FF2B5EF4-FFF2-40B4-BE49-F238E27FC236}">
                <a16:creationId xmlns:a16="http://schemas.microsoft.com/office/drawing/2014/main" id="{C19BFB58-4A94-E94A-AE51-9A1A226B0473}"/>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3</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1283598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31</a:t>
            </a:fld>
            <a:endParaRPr lang="zh-TW" altLang="en-US"/>
          </a:p>
        </p:txBody>
      </p:sp>
      <p:pic>
        <p:nvPicPr>
          <p:cNvPr id="25" name="Picture 5" descr="C:\Users\myday\Downloads\TKU-logo-12cm.jpg"/>
          <p:cNvPicPr>
            <a:picLocks noChangeAspect="1" noChangeArrowheads="1"/>
          </p:cNvPicPr>
          <p:nvPr/>
        </p:nvPicPr>
        <p:blipFill>
          <a:blip r:embed="rId3" cstate="print"/>
          <a:srcRect/>
          <a:stretch>
            <a:fillRect/>
          </a:stretch>
        </p:blipFill>
        <p:spPr bwMode="auto">
          <a:xfrm>
            <a:off x="8680854" y="50878"/>
            <a:ext cx="427649" cy="425794"/>
          </a:xfrm>
          <a:prstGeom prst="rect">
            <a:avLst/>
          </a:prstGeom>
          <a:noFill/>
          <a:ln w="9525">
            <a:noFill/>
            <a:miter lim="800000"/>
            <a:headEnd/>
            <a:tailEnd/>
          </a:ln>
        </p:spPr>
      </p:pic>
      <p:sp>
        <p:nvSpPr>
          <p:cNvPr id="40"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19" name="流程圖: 文件 374">
            <a:extLst>
              <a:ext uri="{FF2B5EF4-FFF2-40B4-BE49-F238E27FC236}">
                <a16:creationId xmlns:a16="http://schemas.microsoft.com/office/drawing/2014/main" id="{EBA3884A-0E3B-1A44-A873-7F20CBCFB60B}"/>
              </a:ext>
            </a:extLst>
          </p:cNvPr>
          <p:cNvSpPr/>
          <p:nvPr/>
        </p:nvSpPr>
        <p:spPr>
          <a:xfrm>
            <a:off x="107504" y="3976467"/>
            <a:ext cx="976601" cy="1378671"/>
          </a:xfrm>
          <a:prstGeom prst="flowChartDocument">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STC3 Corpus</a:t>
            </a:r>
            <a:endParaRPr kumimoji="1" lang="zh-TW" altLang="en-US" dirty="0"/>
          </a:p>
        </p:txBody>
      </p:sp>
      <p:sp>
        <p:nvSpPr>
          <p:cNvPr id="20" name="圓角矩形 375">
            <a:extLst>
              <a:ext uri="{FF2B5EF4-FFF2-40B4-BE49-F238E27FC236}">
                <a16:creationId xmlns:a16="http://schemas.microsoft.com/office/drawing/2014/main" id="{8127E5B5-EE21-D143-A9C6-A32215CFABBB}"/>
              </a:ext>
            </a:extLst>
          </p:cNvPr>
          <p:cNvSpPr/>
          <p:nvPr/>
        </p:nvSpPr>
        <p:spPr>
          <a:xfrm>
            <a:off x="1363031" y="3930699"/>
            <a:ext cx="1514516" cy="1450519"/>
          </a:xfrm>
          <a:prstGeom prst="roundRect">
            <a:avLst>
              <a:gd name="adj" fmla="val 8479"/>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Chinese Segmentation</a:t>
            </a:r>
          </a:p>
          <a:p>
            <a:pPr algn="ctr"/>
            <a:r>
              <a:rPr kumimoji="1" lang="en-US" altLang="zh-TW" dirty="0"/>
              <a:t>using</a:t>
            </a:r>
          </a:p>
          <a:p>
            <a:pPr algn="ctr"/>
            <a:r>
              <a:rPr kumimoji="1" lang="en-US" altLang="zh-TW" dirty="0" err="1"/>
              <a:t>Jieba</a:t>
            </a:r>
            <a:endParaRPr kumimoji="1" lang="zh-TW" altLang="en-US" dirty="0"/>
          </a:p>
        </p:txBody>
      </p:sp>
      <p:sp>
        <p:nvSpPr>
          <p:cNvPr id="21" name="圓角矩形 376">
            <a:extLst>
              <a:ext uri="{FF2B5EF4-FFF2-40B4-BE49-F238E27FC236}">
                <a16:creationId xmlns:a16="http://schemas.microsoft.com/office/drawing/2014/main" id="{33F1648E-A223-6440-B96F-C27B8A51E919}"/>
              </a:ext>
            </a:extLst>
          </p:cNvPr>
          <p:cNvSpPr/>
          <p:nvPr/>
        </p:nvSpPr>
        <p:spPr>
          <a:xfrm>
            <a:off x="3222471" y="3950413"/>
            <a:ext cx="1022199" cy="1422803"/>
          </a:xfrm>
          <a:prstGeom prst="roundRect">
            <a:avLst>
              <a:gd name="adj" fmla="val 9994"/>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 Stop Words</a:t>
            </a:r>
          </a:p>
          <a:p>
            <a:pPr algn="ctr"/>
            <a:r>
              <a:rPr kumimoji="1" lang="en-US" altLang="zh-TW" dirty="0"/>
              <a:t>Removal</a:t>
            </a:r>
            <a:endParaRPr kumimoji="1" lang="zh-TW" altLang="en-US" dirty="0"/>
          </a:p>
        </p:txBody>
      </p:sp>
      <p:sp>
        <p:nvSpPr>
          <p:cNvPr id="22" name="圓角矩形 377">
            <a:extLst>
              <a:ext uri="{FF2B5EF4-FFF2-40B4-BE49-F238E27FC236}">
                <a16:creationId xmlns:a16="http://schemas.microsoft.com/office/drawing/2014/main" id="{4603B9BF-4394-424F-BACB-FBCB7A9B9DB6}"/>
              </a:ext>
            </a:extLst>
          </p:cNvPr>
          <p:cNvSpPr/>
          <p:nvPr/>
        </p:nvSpPr>
        <p:spPr>
          <a:xfrm>
            <a:off x="4580177" y="3950413"/>
            <a:ext cx="1093559" cy="1422803"/>
          </a:xfrm>
          <a:prstGeom prst="roundRect">
            <a:avLst>
              <a:gd name="adj" fmla="val 7511"/>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Word2Vec</a:t>
            </a:r>
            <a:endParaRPr kumimoji="1" lang="zh-TW" altLang="en-US" dirty="0"/>
          </a:p>
        </p:txBody>
      </p:sp>
      <p:sp>
        <p:nvSpPr>
          <p:cNvPr id="23" name="圓角矩形 378">
            <a:extLst>
              <a:ext uri="{FF2B5EF4-FFF2-40B4-BE49-F238E27FC236}">
                <a16:creationId xmlns:a16="http://schemas.microsoft.com/office/drawing/2014/main" id="{0FD5BE40-9BDC-AA47-ACA5-5C87CF443A63}"/>
              </a:ext>
            </a:extLst>
          </p:cNvPr>
          <p:cNvSpPr/>
          <p:nvPr/>
        </p:nvSpPr>
        <p:spPr>
          <a:xfrm>
            <a:off x="6018660" y="3950413"/>
            <a:ext cx="1638090" cy="1422803"/>
          </a:xfrm>
          <a:prstGeom prst="roundRect">
            <a:avLst>
              <a:gd name="adj" fmla="val 8439"/>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1.2 million</a:t>
            </a:r>
            <a:r>
              <a:rPr kumimoji="1" lang="zh-TW" altLang="en-US" dirty="0"/>
              <a:t> </a:t>
            </a:r>
            <a:r>
              <a:rPr kumimoji="1" lang="en-US" altLang="zh-TW" dirty="0"/>
              <a:t>data</a:t>
            </a:r>
            <a:br>
              <a:rPr kumimoji="1" lang="en-US" altLang="zh-TW" dirty="0"/>
            </a:br>
            <a:r>
              <a:rPr kumimoji="1" lang="en-US" altLang="zh-TW" dirty="0"/>
              <a:t>(300 dimensions)</a:t>
            </a:r>
            <a:endParaRPr kumimoji="1" lang="zh-TW" altLang="en-US" dirty="0"/>
          </a:p>
        </p:txBody>
      </p:sp>
      <p:sp>
        <p:nvSpPr>
          <p:cNvPr id="29" name="流程圖: 文件 379">
            <a:extLst>
              <a:ext uri="{FF2B5EF4-FFF2-40B4-BE49-F238E27FC236}">
                <a16:creationId xmlns:a16="http://schemas.microsoft.com/office/drawing/2014/main" id="{2993FC9B-189D-6241-AC6F-F2535FBFA342}"/>
              </a:ext>
            </a:extLst>
          </p:cNvPr>
          <p:cNvSpPr/>
          <p:nvPr/>
        </p:nvSpPr>
        <p:spPr>
          <a:xfrm>
            <a:off x="7992256" y="3950411"/>
            <a:ext cx="1003675" cy="1422804"/>
          </a:xfrm>
          <a:prstGeom prst="flowChartDocument">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Vector of Corpus</a:t>
            </a:r>
            <a:endParaRPr kumimoji="1" lang="zh-TW" altLang="en-US" dirty="0"/>
          </a:p>
        </p:txBody>
      </p:sp>
      <p:cxnSp>
        <p:nvCxnSpPr>
          <p:cNvPr id="30" name="直線單箭頭接點 380">
            <a:extLst>
              <a:ext uri="{FF2B5EF4-FFF2-40B4-BE49-F238E27FC236}">
                <a16:creationId xmlns:a16="http://schemas.microsoft.com/office/drawing/2014/main" id="{AA182F62-D5D5-7046-9218-966BDD55F161}"/>
              </a:ext>
            </a:extLst>
          </p:cNvPr>
          <p:cNvCxnSpPr>
            <a:cxnSpLocks/>
            <a:stCxn id="19" idx="3"/>
            <a:endCxn id="20" idx="1"/>
          </p:cNvCxnSpPr>
          <p:nvPr/>
        </p:nvCxnSpPr>
        <p:spPr>
          <a:xfrm flipV="1">
            <a:off x="1084105" y="4655959"/>
            <a:ext cx="278926" cy="984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2" name="直線單箭頭接點 381">
            <a:extLst>
              <a:ext uri="{FF2B5EF4-FFF2-40B4-BE49-F238E27FC236}">
                <a16:creationId xmlns:a16="http://schemas.microsoft.com/office/drawing/2014/main" id="{3C6103BA-5ADE-E74C-AF6F-F412CBB139C7}"/>
              </a:ext>
            </a:extLst>
          </p:cNvPr>
          <p:cNvCxnSpPr>
            <a:cxnSpLocks/>
            <a:stCxn id="20" idx="3"/>
            <a:endCxn id="21" idx="1"/>
          </p:cNvCxnSpPr>
          <p:nvPr/>
        </p:nvCxnSpPr>
        <p:spPr>
          <a:xfrm>
            <a:off x="2877547" y="4655959"/>
            <a:ext cx="344924" cy="5856"/>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3" name="直線單箭頭接點 382">
            <a:extLst>
              <a:ext uri="{FF2B5EF4-FFF2-40B4-BE49-F238E27FC236}">
                <a16:creationId xmlns:a16="http://schemas.microsoft.com/office/drawing/2014/main" id="{66BB1239-B823-0A49-A7AB-7A6BE9F2CC32}"/>
              </a:ext>
            </a:extLst>
          </p:cNvPr>
          <p:cNvCxnSpPr>
            <a:cxnSpLocks/>
            <a:stCxn id="21" idx="3"/>
            <a:endCxn id="22" idx="1"/>
          </p:cNvCxnSpPr>
          <p:nvPr/>
        </p:nvCxnSpPr>
        <p:spPr>
          <a:xfrm>
            <a:off x="4244670" y="4661815"/>
            <a:ext cx="335507"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4" name="直線單箭頭接點 383">
            <a:extLst>
              <a:ext uri="{FF2B5EF4-FFF2-40B4-BE49-F238E27FC236}">
                <a16:creationId xmlns:a16="http://schemas.microsoft.com/office/drawing/2014/main" id="{45C3D760-0F8C-FD45-902F-ED2F88C2606D}"/>
              </a:ext>
            </a:extLst>
          </p:cNvPr>
          <p:cNvCxnSpPr>
            <a:cxnSpLocks/>
            <a:stCxn id="22" idx="3"/>
            <a:endCxn id="23" idx="1"/>
          </p:cNvCxnSpPr>
          <p:nvPr/>
        </p:nvCxnSpPr>
        <p:spPr>
          <a:xfrm>
            <a:off x="5673736" y="4661815"/>
            <a:ext cx="344924"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6" name="直線單箭頭接點 384">
            <a:extLst>
              <a:ext uri="{FF2B5EF4-FFF2-40B4-BE49-F238E27FC236}">
                <a16:creationId xmlns:a16="http://schemas.microsoft.com/office/drawing/2014/main" id="{53BED4AE-45BB-6A40-82AA-C62B5A58609D}"/>
              </a:ext>
            </a:extLst>
          </p:cNvPr>
          <p:cNvCxnSpPr>
            <a:cxnSpLocks/>
            <a:stCxn id="23" idx="3"/>
            <a:endCxn id="29" idx="1"/>
          </p:cNvCxnSpPr>
          <p:nvPr/>
        </p:nvCxnSpPr>
        <p:spPr>
          <a:xfrm flipV="1">
            <a:off x="7656750" y="4661813"/>
            <a:ext cx="335506" cy="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7" name="圓角矩形 195">
            <a:extLst>
              <a:ext uri="{FF2B5EF4-FFF2-40B4-BE49-F238E27FC236}">
                <a16:creationId xmlns:a16="http://schemas.microsoft.com/office/drawing/2014/main" id="{36252A73-B55D-6D47-94A8-07AE431A6302}"/>
              </a:ext>
            </a:extLst>
          </p:cNvPr>
          <p:cNvSpPr/>
          <p:nvPr/>
        </p:nvSpPr>
        <p:spPr>
          <a:xfrm>
            <a:off x="177648" y="789471"/>
            <a:ext cx="8782758" cy="618016"/>
          </a:xfrm>
          <a:prstGeom prst="roundRect">
            <a:avLst/>
          </a:prstGeom>
          <a:solidFill>
            <a:srgbClr val="D589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Response Ranking</a:t>
            </a:r>
            <a:endParaRPr kumimoji="1" lang="zh-TW" altLang="en-US" sz="3200" b="1" dirty="0">
              <a:solidFill>
                <a:schemeClr val="tx1"/>
              </a:solidFill>
            </a:endParaRPr>
          </a:p>
        </p:txBody>
      </p:sp>
      <p:sp>
        <p:nvSpPr>
          <p:cNvPr id="38" name="標題 1">
            <a:extLst>
              <a:ext uri="{FF2B5EF4-FFF2-40B4-BE49-F238E27FC236}">
                <a16:creationId xmlns:a16="http://schemas.microsoft.com/office/drawing/2014/main" id="{A009FC82-027C-9440-A899-E7DEBBF5D56D}"/>
              </a:ext>
            </a:extLst>
          </p:cNvPr>
          <p:cNvSpPr>
            <a:spLocks noGrp="1"/>
          </p:cNvSpPr>
          <p:nvPr>
            <p:ph type="title"/>
          </p:nvPr>
        </p:nvSpPr>
        <p:spPr>
          <a:xfrm>
            <a:off x="35496" y="-27384"/>
            <a:ext cx="8640960" cy="755379"/>
          </a:xfrm>
        </p:spPr>
        <p:txBody>
          <a:bodyPr>
            <a:noAutofit/>
          </a:bodyPr>
          <a:lstStyle/>
          <a:p>
            <a:r>
              <a:rPr lang="en-US" altLang="zh-TW" sz="2800" b="1" dirty="0">
                <a:solidFill>
                  <a:schemeClr val="accent1"/>
                </a:solidFill>
              </a:rPr>
              <a:t>The system architecture of </a:t>
            </a:r>
            <a:br>
              <a:rPr lang="en-US" altLang="zh-TW" sz="2800" b="1" dirty="0">
                <a:solidFill>
                  <a:schemeClr val="accent1"/>
                </a:solidFill>
              </a:rPr>
            </a:br>
            <a:r>
              <a:rPr lang="en-US" altLang="zh-TW" sz="2800" b="1" dirty="0">
                <a:solidFill>
                  <a:schemeClr val="accent1"/>
                </a:solidFill>
              </a:rPr>
              <a:t>IMTKU Response Ranking for NTCIR-14 STC-3</a:t>
            </a:r>
            <a:endParaRPr lang="zh-TW" altLang="en-US" sz="2800" b="1" dirty="0">
              <a:solidFill>
                <a:schemeClr val="accent1"/>
              </a:solidFill>
            </a:endParaRPr>
          </a:p>
        </p:txBody>
      </p:sp>
      <p:sp>
        <p:nvSpPr>
          <p:cNvPr id="39" name="文字方塊 25">
            <a:extLst>
              <a:ext uri="{FF2B5EF4-FFF2-40B4-BE49-F238E27FC236}">
                <a16:creationId xmlns:a16="http://schemas.microsoft.com/office/drawing/2014/main" id="{192A5B31-4037-9B49-A1C6-88BF07194CBA}"/>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4</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1210604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48A7-66E6-D94B-B8CC-4B5116C50804}"/>
              </a:ext>
            </a:extLst>
          </p:cNvPr>
          <p:cNvSpPr>
            <a:spLocks noGrp="1"/>
          </p:cNvSpPr>
          <p:nvPr>
            <p:ph type="title"/>
          </p:nvPr>
        </p:nvSpPr>
        <p:spPr>
          <a:xfrm>
            <a:off x="457200" y="2348880"/>
            <a:ext cx="8229600" cy="3960440"/>
          </a:xfrm>
        </p:spPr>
        <p:txBody>
          <a:bodyPr/>
          <a:lstStyle/>
          <a:p>
            <a:r>
              <a:rPr lang="en-US" dirty="0">
                <a:solidFill>
                  <a:schemeClr val="accent1"/>
                </a:solidFill>
              </a:rPr>
              <a:t>Short Text Conversation Task </a:t>
            </a:r>
            <a:br>
              <a:rPr lang="en-US" dirty="0">
                <a:solidFill>
                  <a:schemeClr val="accent1"/>
                </a:solidFill>
              </a:rPr>
            </a:br>
            <a:r>
              <a:rPr lang="en-US" dirty="0">
                <a:solidFill>
                  <a:schemeClr val="accent1"/>
                </a:solidFill>
              </a:rPr>
              <a:t>(STC-3)</a:t>
            </a:r>
            <a:br>
              <a:rPr lang="en-US" dirty="0">
                <a:solidFill>
                  <a:schemeClr val="accent1"/>
                </a:solidFill>
              </a:rPr>
            </a:br>
            <a:r>
              <a:rPr lang="en-US" dirty="0">
                <a:solidFill>
                  <a:schemeClr val="accent1"/>
                </a:solidFill>
              </a:rPr>
              <a:t>Chinese Emotional Conversation Generation (CECG) Subtask</a:t>
            </a:r>
          </a:p>
        </p:txBody>
      </p:sp>
      <p:sp>
        <p:nvSpPr>
          <p:cNvPr id="4" name="Slide Number Placeholder 3">
            <a:extLst>
              <a:ext uri="{FF2B5EF4-FFF2-40B4-BE49-F238E27FC236}">
                <a16:creationId xmlns:a16="http://schemas.microsoft.com/office/drawing/2014/main" id="{A85C227F-60BB-AA4E-A5B6-48845B0C420C}"/>
              </a:ext>
            </a:extLst>
          </p:cNvPr>
          <p:cNvSpPr>
            <a:spLocks noGrp="1"/>
          </p:cNvSpPr>
          <p:nvPr>
            <p:ph type="sldNum" sz="quarter" idx="12"/>
          </p:nvPr>
        </p:nvSpPr>
        <p:spPr/>
        <p:txBody>
          <a:bodyPr/>
          <a:lstStyle/>
          <a:p>
            <a:pPr>
              <a:defRPr/>
            </a:pPr>
            <a:fld id="{E78C9E75-97FD-45D9-8ED3-955348887BB1}" type="slidenum">
              <a:rPr lang="zh-TW" altLang="en-US" smtClean="0"/>
              <a:pPr>
                <a:defRPr/>
              </a:pPr>
              <a:t>32</a:t>
            </a:fld>
            <a:endParaRPr lang="zh-TW" altLang="en-US"/>
          </a:p>
        </p:txBody>
      </p:sp>
      <p:sp>
        <p:nvSpPr>
          <p:cNvPr id="5" name="Rectangle 4">
            <a:extLst>
              <a:ext uri="{FF2B5EF4-FFF2-40B4-BE49-F238E27FC236}">
                <a16:creationId xmlns:a16="http://schemas.microsoft.com/office/drawing/2014/main" id="{1CE7C0F8-6A10-EB4D-B3C8-64C8FF36B901}"/>
              </a:ext>
            </a:extLst>
          </p:cNvPr>
          <p:cNvSpPr/>
          <p:nvPr/>
        </p:nvSpPr>
        <p:spPr>
          <a:xfrm>
            <a:off x="2955211" y="6525344"/>
            <a:ext cx="4110421" cy="276999"/>
          </a:xfrm>
          <a:prstGeom prst="rect">
            <a:avLst/>
          </a:prstGeom>
        </p:spPr>
        <p:txBody>
          <a:bodyPr wrap="none">
            <a:spAutoFit/>
          </a:bodyPr>
          <a:lstStyle/>
          <a:p>
            <a:r>
              <a:rPr lang="en-US" sz="1200" dirty="0">
                <a:solidFill>
                  <a:schemeClr val="bg1">
                    <a:lumMod val="75000"/>
                  </a:schemeClr>
                </a:solidFill>
              </a:rPr>
              <a:t>Source: </a:t>
            </a:r>
            <a:r>
              <a:rPr lang="en-US" sz="1200" dirty="0">
                <a:solidFill>
                  <a:schemeClr val="bg1">
                    <a:lumMod val="75000"/>
                  </a:schemeClr>
                </a:solidFill>
                <a:hlinkClick r:id="rId2"/>
              </a:rPr>
              <a:t>http://coai.cs.tsinghua.edu.cn/hml/challenge.html</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AA4F3858-6F05-7140-8A71-974237D1ADB2}"/>
              </a:ext>
            </a:extLst>
          </p:cNvPr>
          <p:cNvPicPr>
            <a:picLocks noChangeAspect="1"/>
          </p:cNvPicPr>
          <p:nvPr/>
        </p:nvPicPr>
        <p:blipFill>
          <a:blip r:embed="rId3"/>
          <a:stretch>
            <a:fillRect/>
          </a:stretch>
        </p:blipFill>
        <p:spPr>
          <a:xfrm>
            <a:off x="2699792" y="274638"/>
            <a:ext cx="3400378" cy="1440160"/>
          </a:xfrm>
          <a:prstGeom prst="rect">
            <a:avLst/>
          </a:prstGeom>
        </p:spPr>
      </p:pic>
    </p:spTree>
    <p:extLst>
      <p:ext uri="{BB962C8B-B14F-4D97-AF65-F5344CB8AC3E}">
        <p14:creationId xmlns:p14="http://schemas.microsoft.com/office/powerpoint/2010/main" val="95985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8962-97AB-B24D-A765-88390A7B17E1}"/>
              </a:ext>
            </a:extLst>
          </p:cNvPr>
          <p:cNvSpPr>
            <a:spLocks noGrp="1"/>
          </p:cNvSpPr>
          <p:nvPr>
            <p:ph type="title"/>
          </p:nvPr>
        </p:nvSpPr>
        <p:spPr>
          <a:xfrm>
            <a:off x="457200" y="116632"/>
            <a:ext cx="8229600" cy="1143000"/>
          </a:xfrm>
        </p:spPr>
        <p:txBody>
          <a:bodyPr>
            <a:normAutofit fontScale="90000"/>
          </a:bodyPr>
          <a:lstStyle/>
          <a:p>
            <a:r>
              <a:rPr lang="en-US" dirty="0">
                <a:solidFill>
                  <a:schemeClr val="accent1"/>
                </a:solidFill>
              </a:rPr>
              <a:t>NTCIR Short Text Conversation</a:t>
            </a:r>
            <a:br>
              <a:rPr lang="en-US" dirty="0">
                <a:solidFill>
                  <a:schemeClr val="accent1"/>
                </a:solidFill>
              </a:rPr>
            </a:br>
            <a:r>
              <a:rPr lang="en-US" dirty="0">
                <a:solidFill>
                  <a:schemeClr val="accent1"/>
                </a:solidFill>
              </a:rPr>
              <a:t>STC-1, STC-2, STC-3</a:t>
            </a:r>
          </a:p>
        </p:txBody>
      </p:sp>
      <p:sp>
        <p:nvSpPr>
          <p:cNvPr id="4" name="Slide Number Placeholder 3">
            <a:extLst>
              <a:ext uri="{FF2B5EF4-FFF2-40B4-BE49-F238E27FC236}">
                <a16:creationId xmlns:a16="http://schemas.microsoft.com/office/drawing/2014/main" id="{47F53D58-669B-5A40-B006-7027787991DB}"/>
              </a:ext>
            </a:extLst>
          </p:cNvPr>
          <p:cNvSpPr>
            <a:spLocks noGrp="1"/>
          </p:cNvSpPr>
          <p:nvPr>
            <p:ph type="sldNum" sz="quarter" idx="12"/>
          </p:nvPr>
        </p:nvSpPr>
        <p:spPr/>
        <p:txBody>
          <a:bodyPr/>
          <a:lstStyle/>
          <a:p>
            <a:pPr>
              <a:defRPr/>
            </a:pPr>
            <a:fld id="{E78C9E75-97FD-45D9-8ED3-955348887BB1}" type="slidenum">
              <a:rPr lang="zh-TW" altLang="en-US" smtClean="0"/>
              <a:pPr>
                <a:defRPr/>
              </a:pPr>
              <a:t>33</a:t>
            </a:fld>
            <a:endParaRPr lang="zh-TW" altLang="en-US"/>
          </a:p>
        </p:txBody>
      </p:sp>
      <p:pic>
        <p:nvPicPr>
          <p:cNvPr id="5" name="Picture 4">
            <a:extLst>
              <a:ext uri="{FF2B5EF4-FFF2-40B4-BE49-F238E27FC236}">
                <a16:creationId xmlns:a16="http://schemas.microsoft.com/office/drawing/2014/main" id="{96886BE3-18EA-D849-ADBB-1828D2F0E6EC}"/>
              </a:ext>
            </a:extLst>
          </p:cNvPr>
          <p:cNvPicPr>
            <a:picLocks noChangeAspect="1"/>
          </p:cNvPicPr>
          <p:nvPr/>
        </p:nvPicPr>
        <p:blipFill>
          <a:blip r:embed="rId2"/>
          <a:stretch>
            <a:fillRect/>
          </a:stretch>
        </p:blipFill>
        <p:spPr>
          <a:xfrm>
            <a:off x="264194" y="1395193"/>
            <a:ext cx="8615611" cy="5129209"/>
          </a:xfrm>
          <a:prstGeom prst="rect">
            <a:avLst/>
          </a:prstGeom>
        </p:spPr>
      </p:pic>
      <p:sp>
        <p:nvSpPr>
          <p:cNvPr id="6" name="Rectangle 5">
            <a:extLst>
              <a:ext uri="{FF2B5EF4-FFF2-40B4-BE49-F238E27FC236}">
                <a16:creationId xmlns:a16="http://schemas.microsoft.com/office/drawing/2014/main" id="{681DC813-5412-464C-8904-57ACBC706658}"/>
              </a:ext>
            </a:extLst>
          </p:cNvPr>
          <p:cNvSpPr/>
          <p:nvPr/>
        </p:nvSpPr>
        <p:spPr>
          <a:xfrm>
            <a:off x="1475655" y="6475297"/>
            <a:ext cx="6192688" cy="369332"/>
          </a:xfrm>
          <a:prstGeom prst="rect">
            <a:avLst/>
          </a:prstGeom>
        </p:spPr>
        <p:txBody>
          <a:bodyPr wrap="square">
            <a:spAutoFit/>
          </a:bodyPr>
          <a:lstStyle/>
          <a:p>
            <a:pPr algn="ctr"/>
            <a:r>
              <a:rPr lang="en-US" dirty="0">
                <a:solidFill>
                  <a:schemeClr val="bg1">
                    <a:lumMod val="75000"/>
                  </a:schemeClr>
                </a:solidFill>
              </a:rPr>
              <a:t>Source: </a:t>
            </a:r>
            <a:r>
              <a:rPr lang="en-US" dirty="0">
                <a:solidFill>
                  <a:schemeClr val="bg1">
                    <a:lumMod val="75000"/>
                  </a:schemeClr>
                </a:solidFill>
                <a:hlinkClick r:id="rId3"/>
              </a:rPr>
              <a:t>https://waseda.app.box.com/v/STC3atNTCIR-14</a:t>
            </a:r>
            <a:endParaRPr lang="en-US" dirty="0">
              <a:solidFill>
                <a:schemeClr val="bg1">
                  <a:lumMod val="75000"/>
                </a:schemeClr>
              </a:solidFill>
            </a:endParaRPr>
          </a:p>
        </p:txBody>
      </p:sp>
    </p:spTree>
    <p:extLst>
      <p:ext uri="{BB962C8B-B14F-4D97-AF65-F5344CB8AC3E}">
        <p14:creationId xmlns:p14="http://schemas.microsoft.com/office/powerpoint/2010/main" val="1309260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CE06-B540-0C42-8AFF-99D472F1320C}"/>
              </a:ext>
            </a:extLst>
          </p:cNvPr>
          <p:cNvSpPr>
            <a:spLocks noGrp="1"/>
          </p:cNvSpPr>
          <p:nvPr>
            <p:ph type="title"/>
          </p:nvPr>
        </p:nvSpPr>
        <p:spPr/>
        <p:txBody>
          <a:bodyPr/>
          <a:lstStyle/>
          <a:p>
            <a:r>
              <a:rPr lang="en-US" dirty="0">
                <a:solidFill>
                  <a:schemeClr val="accent1"/>
                </a:solidFill>
              </a:rPr>
              <a:t>Chatbots: Evolution of UI/UX </a:t>
            </a:r>
          </a:p>
        </p:txBody>
      </p:sp>
      <p:sp>
        <p:nvSpPr>
          <p:cNvPr id="4" name="Slide Number Placeholder 3">
            <a:extLst>
              <a:ext uri="{FF2B5EF4-FFF2-40B4-BE49-F238E27FC236}">
                <a16:creationId xmlns:a16="http://schemas.microsoft.com/office/drawing/2014/main" id="{34F00CC7-7920-7A48-A5B8-0EB9A7D3DAE7}"/>
              </a:ext>
            </a:extLst>
          </p:cNvPr>
          <p:cNvSpPr>
            <a:spLocks noGrp="1"/>
          </p:cNvSpPr>
          <p:nvPr>
            <p:ph type="sldNum" sz="quarter" idx="12"/>
          </p:nvPr>
        </p:nvSpPr>
        <p:spPr/>
        <p:txBody>
          <a:bodyPr/>
          <a:lstStyle/>
          <a:p>
            <a:pPr>
              <a:defRPr/>
            </a:pPr>
            <a:fld id="{E78C9E75-97FD-45D9-8ED3-955348887BB1}" type="slidenum">
              <a:rPr lang="zh-TW" altLang="en-US" smtClean="0"/>
              <a:pPr>
                <a:defRPr/>
              </a:pPr>
              <a:t>34</a:t>
            </a:fld>
            <a:endParaRPr lang="zh-TW" altLang="en-US"/>
          </a:p>
        </p:txBody>
      </p:sp>
      <p:pic>
        <p:nvPicPr>
          <p:cNvPr id="5" name="Picture 4">
            <a:extLst>
              <a:ext uri="{FF2B5EF4-FFF2-40B4-BE49-F238E27FC236}">
                <a16:creationId xmlns:a16="http://schemas.microsoft.com/office/drawing/2014/main" id="{65F3A02E-4E2C-3D44-AB38-02FA7FAC2446}"/>
              </a:ext>
            </a:extLst>
          </p:cNvPr>
          <p:cNvPicPr>
            <a:picLocks noChangeAspect="1"/>
          </p:cNvPicPr>
          <p:nvPr/>
        </p:nvPicPr>
        <p:blipFill>
          <a:blip r:embed="rId2"/>
          <a:stretch>
            <a:fillRect/>
          </a:stretch>
        </p:blipFill>
        <p:spPr>
          <a:xfrm>
            <a:off x="0" y="1700808"/>
            <a:ext cx="8987554" cy="4608512"/>
          </a:xfrm>
          <a:prstGeom prst="rect">
            <a:avLst/>
          </a:prstGeom>
        </p:spPr>
      </p:pic>
      <p:sp>
        <p:nvSpPr>
          <p:cNvPr id="6" name="Rectangle 5">
            <a:extLst>
              <a:ext uri="{FF2B5EF4-FFF2-40B4-BE49-F238E27FC236}">
                <a16:creationId xmlns:a16="http://schemas.microsoft.com/office/drawing/2014/main" id="{A7E6091B-DA4C-3548-A166-A005F051E007}"/>
              </a:ext>
            </a:extLst>
          </p:cNvPr>
          <p:cNvSpPr/>
          <p:nvPr/>
        </p:nvSpPr>
        <p:spPr>
          <a:xfrm>
            <a:off x="1223628" y="6611779"/>
            <a:ext cx="6696744" cy="246221"/>
          </a:xfrm>
          <a:prstGeom prst="rect">
            <a:avLst/>
          </a:prstGeom>
        </p:spPr>
        <p:txBody>
          <a:bodyPr wrap="square">
            <a:spAutoFit/>
          </a:bodyPr>
          <a:lstStyle/>
          <a:p>
            <a:pPr algn="ctr"/>
            <a:r>
              <a:rPr lang="en-US" sz="1000" dirty="0">
                <a:solidFill>
                  <a:schemeClr val="bg1">
                    <a:lumMod val="75000"/>
                  </a:schemeClr>
                </a:solidFill>
              </a:rPr>
              <a:t>Source: https://bbvaopen4u.com/</a:t>
            </a:r>
            <a:r>
              <a:rPr lang="en-US" sz="1000" dirty="0" err="1">
                <a:solidFill>
                  <a:schemeClr val="bg1">
                    <a:lumMod val="75000"/>
                  </a:schemeClr>
                </a:solidFill>
              </a:rPr>
              <a:t>en</a:t>
            </a:r>
            <a:r>
              <a:rPr lang="en-US" sz="1000" dirty="0">
                <a:solidFill>
                  <a:schemeClr val="bg1">
                    <a:lumMod val="75000"/>
                  </a:schemeClr>
                </a:solidFill>
              </a:rPr>
              <a:t>/</a:t>
            </a:r>
            <a:r>
              <a:rPr lang="en-US" sz="1000" dirty="0" err="1">
                <a:solidFill>
                  <a:schemeClr val="bg1">
                    <a:lumMod val="75000"/>
                  </a:schemeClr>
                </a:solidFill>
              </a:rPr>
              <a:t>actualidad</a:t>
            </a:r>
            <a:r>
              <a:rPr lang="en-US" sz="1000" dirty="0">
                <a:solidFill>
                  <a:schemeClr val="bg1">
                    <a:lumMod val="75000"/>
                  </a:schemeClr>
                </a:solidFill>
              </a:rPr>
              <a:t>/want-know-how-build-conversational-chatbot-here-are-some-tools</a:t>
            </a:r>
          </a:p>
        </p:txBody>
      </p:sp>
    </p:spTree>
    <p:extLst>
      <p:ext uri="{BB962C8B-B14F-4D97-AF65-F5344CB8AC3E}">
        <p14:creationId xmlns:p14="http://schemas.microsoft.com/office/powerpoint/2010/main" val="2778615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6B866-25D6-7B40-B61C-9B0C3165A401}"/>
              </a:ext>
            </a:extLst>
          </p:cNvPr>
          <p:cNvSpPr>
            <a:spLocks noGrp="1"/>
          </p:cNvSpPr>
          <p:nvPr>
            <p:ph type="title"/>
          </p:nvPr>
        </p:nvSpPr>
        <p:spPr>
          <a:xfrm>
            <a:off x="457200" y="274637"/>
            <a:ext cx="8229600" cy="6245225"/>
          </a:xfrm>
        </p:spPr>
        <p:txBody>
          <a:bodyPr/>
          <a:lstStyle/>
          <a:p>
            <a:r>
              <a:rPr lang="en-US" sz="7200" dirty="0">
                <a:solidFill>
                  <a:srgbClr val="FF0000"/>
                </a:solidFill>
              </a:rPr>
              <a:t>AI Humanoid </a:t>
            </a:r>
            <a:br>
              <a:rPr lang="en-US" sz="7200" dirty="0">
                <a:solidFill>
                  <a:srgbClr val="FF0000"/>
                </a:solidFill>
              </a:rPr>
            </a:br>
            <a:r>
              <a:rPr lang="en-US" sz="7200" dirty="0" err="1">
                <a:solidFill>
                  <a:srgbClr val="FF0000"/>
                </a:solidFill>
              </a:rPr>
              <a:t>Robo</a:t>
            </a:r>
            <a:r>
              <a:rPr lang="en-US" sz="7200" dirty="0">
                <a:solidFill>
                  <a:srgbClr val="FF0000"/>
                </a:solidFill>
              </a:rPr>
              <a:t>-Advisor</a:t>
            </a:r>
          </a:p>
        </p:txBody>
      </p:sp>
      <p:sp>
        <p:nvSpPr>
          <p:cNvPr id="4" name="Slide Number Placeholder 3">
            <a:extLst>
              <a:ext uri="{FF2B5EF4-FFF2-40B4-BE49-F238E27FC236}">
                <a16:creationId xmlns:a16="http://schemas.microsoft.com/office/drawing/2014/main" id="{1AB1F5C3-D371-5A4C-9643-1DE85B83D9FA}"/>
              </a:ext>
            </a:extLst>
          </p:cNvPr>
          <p:cNvSpPr>
            <a:spLocks noGrp="1"/>
          </p:cNvSpPr>
          <p:nvPr>
            <p:ph type="sldNum" sz="quarter" idx="12"/>
          </p:nvPr>
        </p:nvSpPr>
        <p:spPr/>
        <p:txBody>
          <a:bodyPr/>
          <a:lstStyle/>
          <a:p>
            <a:pPr>
              <a:defRPr/>
            </a:pPr>
            <a:fld id="{E78C9E75-97FD-45D9-8ED3-955348887BB1}" type="slidenum">
              <a:rPr lang="zh-TW" altLang="en-US" smtClean="0"/>
              <a:pPr>
                <a:defRPr/>
              </a:pPr>
              <a:t>35</a:t>
            </a:fld>
            <a:endParaRPr lang="zh-TW" altLang="en-US"/>
          </a:p>
        </p:txBody>
      </p:sp>
    </p:spTree>
    <p:extLst>
      <p:ext uri="{BB962C8B-B14F-4D97-AF65-F5344CB8AC3E}">
        <p14:creationId xmlns:p14="http://schemas.microsoft.com/office/powerpoint/2010/main" val="3107198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C59E-4113-774D-BE1F-8664429CF5A8}"/>
              </a:ext>
            </a:extLst>
          </p:cNvPr>
          <p:cNvSpPr>
            <a:spLocks noGrp="1"/>
          </p:cNvSpPr>
          <p:nvPr>
            <p:ph type="title"/>
          </p:nvPr>
        </p:nvSpPr>
        <p:spPr>
          <a:xfrm>
            <a:off x="35496" y="197768"/>
            <a:ext cx="9001571" cy="1143000"/>
          </a:xfrm>
        </p:spPr>
        <p:txBody>
          <a:bodyPr/>
          <a:lstStyle/>
          <a:p>
            <a:r>
              <a:rPr lang="en-US" sz="4800" dirty="0">
                <a:solidFill>
                  <a:schemeClr val="accent1"/>
                </a:solidFill>
              </a:rPr>
              <a:t>AI Humanoid </a:t>
            </a:r>
            <a:r>
              <a:rPr lang="en-US" sz="4800" dirty="0" err="1">
                <a:solidFill>
                  <a:schemeClr val="accent1"/>
                </a:solidFill>
              </a:rPr>
              <a:t>Robo</a:t>
            </a:r>
            <a:r>
              <a:rPr lang="en-US" sz="4800" dirty="0">
                <a:solidFill>
                  <a:schemeClr val="accent1"/>
                </a:solidFill>
              </a:rPr>
              <a:t>-Advisor</a:t>
            </a:r>
            <a:br>
              <a:rPr lang="en-US" sz="4800" dirty="0">
                <a:solidFill>
                  <a:schemeClr val="accent1"/>
                </a:solidFill>
              </a:rPr>
            </a:br>
            <a:r>
              <a:rPr lang="en-US" sz="3600" dirty="0">
                <a:solidFill>
                  <a:schemeClr val="accent1"/>
                </a:solidFill>
              </a:rPr>
              <a:t>for Multi-channel Conversational Commerce</a:t>
            </a:r>
          </a:p>
        </p:txBody>
      </p:sp>
      <p:sp>
        <p:nvSpPr>
          <p:cNvPr id="4" name="Slide Number Placeholder 3">
            <a:extLst>
              <a:ext uri="{FF2B5EF4-FFF2-40B4-BE49-F238E27FC236}">
                <a16:creationId xmlns:a16="http://schemas.microsoft.com/office/drawing/2014/main" id="{DB43108B-7662-314B-B03B-2E14F166BF88}"/>
              </a:ext>
            </a:extLst>
          </p:cNvPr>
          <p:cNvSpPr>
            <a:spLocks noGrp="1"/>
          </p:cNvSpPr>
          <p:nvPr>
            <p:ph type="sldNum" sz="quarter" idx="12"/>
          </p:nvPr>
        </p:nvSpPr>
        <p:spPr/>
        <p:txBody>
          <a:bodyPr/>
          <a:lstStyle/>
          <a:p>
            <a:pPr>
              <a:defRPr/>
            </a:pPr>
            <a:fld id="{E78C9E75-97FD-45D9-8ED3-955348887BB1}" type="slidenum">
              <a:rPr lang="zh-TW" altLang="en-US" smtClean="0"/>
              <a:pPr>
                <a:defRPr/>
              </a:pPr>
              <a:t>36</a:t>
            </a:fld>
            <a:endParaRPr lang="zh-TW" altLang="en-US"/>
          </a:p>
        </p:txBody>
      </p:sp>
      <p:sp>
        <p:nvSpPr>
          <p:cNvPr id="5" name="圓角矩形 5">
            <a:extLst>
              <a:ext uri="{FF2B5EF4-FFF2-40B4-BE49-F238E27FC236}">
                <a16:creationId xmlns:a16="http://schemas.microsoft.com/office/drawing/2014/main" id="{E36A21FB-5C23-9F41-9DE9-EFB26C19048B}"/>
              </a:ext>
            </a:extLst>
          </p:cNvPr>
          <p:cNvSpPr/>
          <p:nvPr/>
        </p:nvSpPr>
        <p:spPr>
          <a:xfrm>
            <a:off x="446246" y="2032248"/>
            <a:ext cx="45720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600" b="1" dirty="0"/>
              <a:t>AI Portfolio</a:t>
            </a:r>
          </a:p>
          <a:p>
            <a:pPr algn="ctr">
              <a:defRPr/>
            </a:pPr>
            <a:r>
              <a:rPr lang="en-US" altLang="zh-TW" sz="3600" b="1" dirty="0"/>
              <a:t>Asset Allocation</a:t>
            </a:r>
            <a:endParaRPr lang="zh-TW" altLang="en-US" sz="3600" b="1" dirty="0"/>
          </a:p>
        </p:txBody>
      </p:sp>
      <p:sp>
        <p:nvSpPr>
          <p:cNvPr id="6" name="圓角矩形 93">
            <a:extLst>
              <a:ext uri="{FF2B5EF4-FFF2-40B4-BE49-F238E27FC236}">
                <a16:creationId xmlns:a16="http://schemas.microsoft.com/office/drawing/2014/main" id="{902EA011-35CB-5E4D-8196-E6428A07FBB2}"/>
              </a:ext>
            </a:extLst>
          </p:cNvPr>
          <p:cNvSpPr/>
          <p:nvPr/>
        </p:nvSpPr>
        <p:spPr>
          <a:xfrm>
            <a:off x="446246" y="4293096"/>
            <a:ext cx="4572000" cy="1828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tLang="zh-TW" sz="3600" b="1" dirty="0"/>
              <a:t>AI Conversation</a:t>
            </a:r>
          </a:p>
          <a:p>
            <a:pPr algn="ctr">
              <a:defRPr/>
            </a:pPr>
            <a:r>
              <a:rPr lang="en-US" altLang="zh-TW" sz="3600" b="1" dirty="0"/>
              <a:t>Dialog System</a:t>
            </a:r>
            <a:endParaRPr lang="zh-TW" altLang="en-US" sz="3600" b="1" dirty="0"/>
          </a:p>
        </p:txBody>
      </p:sp>
      <p:sp>
        <p:nvSpPr>
          <p:cNvPr id="7" name="圓角矩形 94">
            <a:extLst>
              <a:ext uri="{FF2B5EF4-FFF2-40B4-BE49-F238E27FC236}">
                <a16:creationId xmlns:a16="http://schemas.microsoft.com/office/drawing/2014/main" id="{36A6E313-2A9A-CC42-9CAA-0778C0E75648}"/>
              </a:ext>
            </a:extLst>
          </p:cNvPr>
          <p:cNvSpPr/>
          <p:nvPr/>
        </p:nvSpPr>
        <p:spPr>
          <a:xfrm>
            <a:off x="5796136" y="2032248"/>
            <a:ext cx="3024336" cy="40896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3600" b="1" dirty="0"/>
              <a:t>Multichannel</a:t>
            </a:r>
          </a:p>
          <a:p>
            <a:pPr algn="ctr">
              <a:defRPr/>
            </a:pPr>
            <a:r>
              <a:rPr lang="en-US" altLang="zh-TW" sz="3600" b="1" dirty="0"/>
              <a:t>Platforms</a:t>
            </a:r>
          </a:p>
          <a:p>
            <a:pPr algn="ctr">
              <a:defRPr/>
            </a:pPr>
            <a:r>
              <a:rPr lang="en-US" altLang="zh-TW" sz="3600" dirty="0">
                <a:solidFill>
                  <a:srgbClr val="FFFF00"/>
                </a:solidFill>
              </a:rPr>
              <a:t>Web</a:t>
            </a:r>
          </a:p>
          <a:p>
            <a:pPr algn="ctr">
              <a:defRPr/>
            </a:pPr>
            <a:r>
              <a:rPr lang="en-US" altLang="zh-TW" sz="3600" dirty="0">
                <a:solidFill>
                  <a:srgbClr val="FFFF00"/>
                </a:solidFill>
              </a:rPr>
              <a:t>LINE</a:t>
            </a:r>
          </a:p>
          <a:p>
            <a:pPr algn="ctr">
              <a:defRPr/>
            </a:pPr>
            <a:r>
              <a:rPr lang="en-US" altLang="zh-TW" sz="3600" dirty="0">
                <a:solidFill>
                  <a:srgbClr val="FFFF00"/>
                </a:solidFill>
              </a:rPr>
              <a:t>Facebook</a:t>
            </a:r>
          </a:p>
          <a:p>
            <a:pPr algn="ctr">
              <a:defRPr/>
            </a:pPr>
            <a:r>
              <a:rPr lang="en-US" altLang="zh-TW" sz="3600" dirty="0">
                <a:solidFill>
                  <a:srgbClr val="FF0000"/>
                </a:solidFill>
              </a:rPr>
              <a:t>Humanoid Robot</a:t>
            </a:r>
          </a:p>
        </p:txBody>
      </p:sp>
      <p:cxnSp>
        <p:nvCxnSpPr>
          <p:cNvPr id="8" name="肘形接點 8">
            <a:extLst>
              <a:ext uri="{FF2B5EF4-FFF2-40B4-BE49-F238E27FC236}">
                <a16:creationId xmlns:a16="http://schemas.microsoft.com/office/drawing/2014/main" id="{BF8EBD17-C41F-3B4D-9C84-48AC21B338A7}"/>
              </a:ext>
            </a:extLst>
          </p:cNvPr>
          <p:cNvCxnSpPr>
            <a:cxnSpLocks/>
            <a:stCxn id="5" idx="3"/>
            <a:endCxn id="7" idx="1"/>
          </p:cNvCxnSpPr>
          <p:nvPr/>
        </p:nvCxnSpPr>
        <p:spPr>
          <a:xfrm>
            <a:off x="5018246" y="2946648"/>
            <a:ext cx="777890" cy="1130424"/>
          </a:xfrm>
          <a:prstGeom prst="bentConnector3">
            <a:avLst>
              <a:gd name="adj1" fmla="val 50000"/>
            </a:avLst>
          </a:prstGeom>
          <a:ln w="76200">
            <a:tailEnd type="triangle"/>
          </a:ln>
        </p:spPr>
        <p:style>
          <a:lnRef idx="1">
            <a:schemeClr val="dk1"/>
          </a:lnRef>
          <a:fillRef idx="0">
            <a:schemeClr val="dk1"/>
          </a:fillRef>
          <a:effectRef idx="0">
            <a:schemeClr val="dk1"/>
          </a:effectRef>
          <a:fontRef idx="minor">
            <a:schemeClr val="tx1"/>
          </a:fontRef>
        </p:style>
      </p:cxnSp>
      <p:cxnSp>
        <p:nvCxnSpPr>
          <p:cNvPr id="9" name="肘形接點 95">
            <a:extLst>
              <a:ext uri="{FF2B5EF4-FFF2-40B4-BE49-F238E27FC236}">
                <a16:creationId xmlns:a16="http://schemas.microsoft.com/office/drawing/2014/main" id="{EA868EA7-FF60-7E40-B3F7-6FC2EFAE329C}"/>
              </a:ext>
            </a:extLst>
          </p:cNvPr>
          <p:cNvCxnSpPr>
            <a:cxnSpLocks/>
            <a:stCxn id="6" idx="3"/>
            <a:endCxn id="7" idx="1"/>
          </p:cNvCxnSpPr>
          <p:nvPr/>
        </p:nvCxnSpPr>
        <p:spPr>
          <a:xfrm flipV="1">
            <a:off x="5018246" y="4077072"/>
            <a:ext cx="777890" cy="1130424"/>
          </a:xfrm>
          <a:prstGeom prst="bentConnector3">
            <a:avLst>
              <a:gd name="adj1" fmla="val 50000"/>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92652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09A7-1F50-5F40-9CA4-FCCA8F16C1EF}"/>
              </a:ext>
            </a:extLst>
          </p:cNvPr>
          <p:cNvSpPr>
            <a:spLocks noGrp="1"/>
          </p:cNvSpPr>
          <p:nvPr>
            <p:ph type="title"/>
          </p:nvPr>
        </p:nvSpPr>
        <p:spPr>
          <a:xfrm>
            <a:off x="457200" y="138535"/>
            <a:ext cx="8229600" cy="1274241"/>
          </a:xfrm>
        </p:spPr>
        <p:txBody>
          <a:bodyPr/>
          <a:lstStyle/>
          <a:p>
            <a:r>
              <a:rPr lang="en-US" dirty="0">
                <a:solidFill>
                  <a:schemeClr val="accent1"/>
                </a:solidFill>
              </a:rPr>
              <a:t>System Architecture of </a:t>
            </a:r>
            <a:br>
              <a:rPr lang="en-US" dirty="0">
                <a:solidFill>
                  <a:schemeClr val="accent1"/>
                </a:solidFill>
              </a:rPr>
            </a:br>
            <a:r>
              <a:rPr lang="en-US" dirty="0">
                <a:solidFill>
                  <a:schemeClr val="accent1"/>
                </a:solidFill>
              </a:rPr>
              <a:t>AI Humanoid </a:t>
            </a:r>
            <a:r>
              <a:rPr lang="en-US" dirty="0" err="1">
                <a:solidFill>
                  <a:schemeClr val="accent1"/>
                </a:solidFill>
              </a:rPr>
              <a:t>Robo</a:t>
            </a:r>
            <a:r>
              <a:rPr lang="en-US" dirty="0">
                <a:solidFill>
                  <a:schemeClr val="accent1"/>
                </a:solidFill>
              </a:rPr>
              <a:t>-Advisor</a:t>
            </a:r>
          </a:p>
        </p:txBody>
      </p:sp>
      <p:sp>
        <p:nvSpPr>
          <p:cNvPr id="4" name="Slide Number Placeholder 3">
            <a:extLst>
              <a:ext uri="{FF2B5EF4-FFF2-40B4-BE49-F238E27FC236}">
                <a16:creationId xmlns:a16="http://schemas.microsoft.com/office/drawing/2014/main" id="{E9819A6F-296B-1641-BE49-B787133F5DE7}"/>
              </a:ext>
            </a:extLst>
          </p:cNvPr>
          <p:cNvSpPr>
            <a:spLocks noGrp="1"/>
          </p:cNvSpPr>
          <p:nvPr>
            <p:ph type="sldNum" sz="quarter" idx="12"/>
          </p:nvPr>
        </p:nvSpPr>
        <p:spPr/>
        <p:txBody>
          <a:bodyPr/>
          <a:lstStyle/>
          <a:p>
            <a:pPr>
              <a:defRPr/>
            </a:pPr>
            <a:fld id="{E78C9E75-97FD-45D9-8ED3-955348887BB1}" type="slidenum">
              <a:rPr lang="zh-TW" altLang="en-US" smtClean="0"/>
              <a:pPr>
                <a:defRPr/>
              </a:pPr>
              <a:t>37</a:t>
            </a:fld>
            <a:endParaRPr lang="zh-TW" altLang="en-US"/>
          </a:p>
        </p:txBody>
      </p:sp>
      <p:pic>
        <p:nvPicPr>
          <p:cNvPr id="5" name="Content Placeholder 4" descr="Picture2.png">
            <a:extLst>
              <a:ext uri="{FF2B5EF4-FFF2-40B4-BE49-F238E27FC236}">
                <a16:creationId xmlns:a16="http://schemas.microsoft.com/office/drawing/2014/main" id="{AC2A6970-7859-5745-8455-4BE6C5101796}"/>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556792"/>
            <a:ext cx="8568952" cy="4824536"/>
          </a:xfrm>
          <a:prstGeom prst="rect">
            <a:avLst/>
          </a:prstGeom>
          <a:noFill/>
          <a:ln>
            <a:noFill/>
          </a:ln>
        </p:spPr>
      </p:pic>
      <p:sp>
        <p:nvSpPr>
          <p:cNvPr id="7" name="Rounded Rectangle 6">
            <a:extLst>
              <a:ext uri="{FF2B5EF4-FFF2-40B4-BE49-F238E27FC236}">
                <a16:creationId xmlns:a16="http://schemas.microsoft.com/office/drawing/2014/main" id="{817C1FFF-EAA3-AB4A-A85F-C14D2AB4B6DF}"/>
              </a:ext>
            </a:extLst>
          </p:cNvPr>
          <p:cNvSpPr/>
          <p:nvPr/>
        </p:nvSpPr>
        <p:spPr>
          <a:xfrm>
            <a:off x="323528" y="4005064"/>
            <a:ext cx="6480720" cy="2376264"/>
          </a:xfrm>
          <a:prstGeom prst="roundRect">
            <a:avLst/>
          </a:prstGeom>
          <a:no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D2F5F8B-6B1B-4540-8331-ADD77D588F74}"/>
              </a:ext>
            </a:extLst>
          </p:cNvPr>
          <p:cNvSpPr/>
          <p:nvPr/>
        </p:nvSpPr>
        <p:spPr>
          <a:xfrm>
            <a:off x="323528" y="1556792"/>
            <a:ext cx="6480720" cy="2304256"/>
          </a:xfrm>
          <a:prstGeom prst="round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2">
            <a:extLst>
              <a:ext uri="{FF2B5EF4-FFF2-40B4-BE49-F238E27FC236}">
                <a16:creationId xmlns:a16="http://schemas.microsoft.com/office/drawing/2014/main" id="{2F46E396-B2F1-474F-A5DB-65B858180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949" y="1585651"/>
            <a:ext cx="1192894" cy="119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5CF17A90-8235-0141-9AB7-C70AE262A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658" y="4509120"/>
            <a:ext cx="1024257" cy="116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a:extLst>
              <a:ext uri="{FF2B5EF4-FFF2-40B4-BE49-F238E27FC236}">
                <a16:creationId xmlns:a16="http://schemas.microsoft.com/office/drawing/2014/main" id="{1E024C57-96E3-4549-8226-526B70C80BE9}"/>
              </a:ext>
            </a:extLst>
          </p:cNvPr>
          <p:cNvSpPr/>
          <p:nvPr/>
        </p:nvSpPr>
        <p:spPr>
          <a:xfrm>
            <a:off x="7236296" y="1551311"/>
            <a:ext cx="1800200" cy="4830017"/>
          </a:xfrm>
          <a:prstGeom prst="roundRect">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1" name="TextBox 10">
            <a:extLst>
              <a:ext uri="{FF2B5EF4-FFF2-40B4-BE49-F238E27FC236}">
                <a16:creationId xmlns:a16="http://schemas.microsoft.com/office/drawing/2014/main" id="{D91FD3EB-597C-7940-8211-9F041F4C71EB}"/>
              </a:ext>
            </a:extLst>
          </p:cNvPr>
          <p:cNvSpPr txBox="1"/>
          <p:nvPr/>
        </p:nvSpPr>
        <p:spPr>
          <a:xfrm>
            <a:off x="7386879" y="5734997"/>
            <a:ext cx="1620957" cy="646331"/>
          </a:xfrm>
          <a:prstGeom prst="rect">
            <a:avLst/>
          </a:prstGeom>
          <a:noFill/>
        </p:spPr>
        <p:txBody>
          <a:bodyPr wrap="none" rtlCol="0">
            <a:spAutoFit/>
          </a:bodyPr>
          <a:lstStyle/>
          <a:p>
            <a:r>
              <a:rPr lang="en-US" dirty="0">
                <a:solidFill>
                  <a:srgbClr val="FF0000"/>
                </a:solidFill>
              </a:rPr>
              <a:t>AI Humanoid </a:t>
            </a:r>
            <a:br>
              <a:rPr lang="en-US" dirty="0">
                <a:solidFill>
                  <a:srgbClr val="FF0000"/>
                </a:solidFill>
              </a:rPr>
            </a:br>
            <a:r>
              <a:rPr lang="en-US" dirty="0" err="1">
                <a:solidFill>
                  <a:srgbClr val="FF0000"/>
                </a:solidFill>
              </a:rPr>
              <a:t>Robo</a:t>
            </a:r>
            <a:r>
              <a:rPr lang="en-US" dirty="0">
                <a:solidFill>
                  <a:srgbClr val="FF0000"/>
                </a:solidFill>
              </a:rPr>
              <a:t>-advisor </a:t>
            </a:r>
          </a:p>
        </p:txBody>
      </p:sp>
    </p:spTree>
    <p:extLst>
      <p:ext uri="{BB962C8B-B14F-4D97-AF65-F5344CB8AC3E}">
        <p14:creationId xmlns:p14="http://schemas.microsoft.com/office/powerpoint/2010/main" val="3744370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ACBB-F888-ED43-9F47-53977219AE69}"/>
              </a:ext>
            </a:extLst>
          </p:cNvPr>
          <p:cNvSpPr>
            <a:spLocks noGrp="1"/>
          </p:cNvSpPr>
          <p:nvPr>
            <p:ph type="title"/>
          </p:nvPr>
        </p:nvSpPr>
        <p:spPr>
          <a:xfrm>
            <a:off x="457200" y="-1"/>
            <a:ext cx="8229600" cy="1272917"/>
          </a:xfrm>
        </p:spPr>
        <p:txBody>
          <a:bodyPr/>
          <a:lstStyle/>
          <a:p>
            <a:r>
              <a:rPr lang="en-US" dirty="0">
                <a:solidFill>
                  <a:schemeClr val="accent1"/>
                </a:solidFill>
              </a:rPr>
              <a:t>Conversational Model </a:t>
            </a:r>
            <a:br>
              <a:rPr lang="en-US" dirty="0">
                <a:solidFill>
                  <a:schemeClr val="accent1"/>
                </a:solidFill>
              </a:rPr>
            </a:br>
            <a:r>
              <a:rPr lang="en-US" sz="3200" dirty="0">
                <a:solidFill>
                  <a:schemeClr val="accent1"/>
                </a:solidFill>
              </a:rPr>
              <a:t>(LINE, FB Messenger)</a:t>
            </a:r>
          </a:p>
        </p:txBody>
      </p:sp>
      <p:sp>
        <p:nvSpPr>
          <p:cNvPr id="4" name="Slide Number Placeholder 3">
            <a:extLst>
              <a:ext uri="{FF2B5EF4-FFF2-40B4-BE49-F238E27FC236}">
                <a16:creationId xmlns:a16="http://schemas.microsoft.com/office/drawing/2014/main" id="{9F15561F-E653-D646-87CD-FAB054E1D710}"/>
              </a:ext>
            </a:extLst>
          </p:cNvPr>
          <p:cNvSpPr>
            <a:spLocks noGrp="1"/>
          </p:cNvSpPr>
          <p:nvPr>
            <p:ph type="sldNum" sz="quarter" idx="12"/>
          </p:nvPr>
        </p:nvSpPr>
        <p:spPr/>
        <p:txBody>
          <a:bodyPr/>
          <a:lstStyle/>
          <a:p>
            <a:pPr>
              <a:defRPr/>
            </a:pPr>
            <a:fld id="{E78C9E75-97FD-45D9-8ED3-955348887BB1}" type="slidenum">
              <a:rPr lang="zh-TW" altLang="en-US" smtClean="0"/>
              <a:pPr>
                <a:defRPr/>
              </a:pPr>
              <a:t>38</a:t>
            </a:fld>
            <a:endParaRPr lang="zh-TW" altLang="en-US"/>
          </a:p>
        </p:txBody>
      </p:sp>
      <p:pic>
        <p:nvPicPr>
          <p:cNvPr id="5" name="Picture 2">
            <a:extLst>
              <a:ext uri="{FF2B5EF4-FFF2-40B4-BE49-F238E27FC236}">
                <a16:creationId xmlns:a16="http://schemas.microsoft.com/office/drawing/2014/main" id="{2C78E919-03EE-1E4C-AF9B-D512CD80D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989" y="1268760"/>
            <a:ext cx="3554102" cy="52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DF174CE0-1F92-D84E-93BB-A534EB090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839" y="1272917"/>
            <a:ext cx="3554102" cy="52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687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D0D41-42E5-3945-8166-6A8D24E538D7}"/>
              </a:ext>
            </a:extLst>
          </p:cNvPr>
          <p:cNvSpPr>
            <a:spLocks noGrp="1"/>
          </p:cNvSpPr>
          <p:nvPr>
            <p:ph type="title"/>
          </p:nvPr>
        </p:nvSpPr>
        <p:spPr>
          <a:xfrm>
            <a:off x="457200" y="116631"/>
            <a:ext cx="8229600" cy="1807201"/>
          </a:xfrm>
        </p:spPr>
        <p:txBody>
          <a:bodyPr/>
          <a:lstStyle/>
          <a:p>
            <a:r>
              <a:rPr lang="en-US" dirty="0">
                <a:solidFill>
                  <a:schemeClr val="accent1"/>
                </a:solidFill>
              </a:rPr>
              <a:t>Conversational </a:t>
            </a:r>
            <a:r>
              <a:rPr lang="en-US" dirty="0" err="1">
                <a:solidFill>
                  <a:schemeClr val="accent1"/>
                </a:solidFill>
              </a:rPr>
              <a:t>Robo</a:t>
            </a:r>
            <a:r>
              <a:rPr lang="en-US" dirty="0">
                <a:solidFill>
                  <a:schemeClr val="accent1"/>
                </a:solidFill>
              </a:rPr>
              <a:t>-Advisor</a:t>
            </a:r>
            <a:br>
              <a:rPr lang="en-US" dirty="0">
                <a:solidFill>
                  <a:schemeClr val="accent1"/>
                </a:solidFill>
              </a:rPr>
            </a:br>
            <a:r>
              <a:rPr lang="en-US" dirty="0">
                <a:solidFill>
                  <a:schemeClr val="accent1"/>
                </a:solidFill>
              </a:rPr>
              <a:t>Multichannel UI/UX </a:t>
            </a:r>
            <a:br>
              <a:rPr lang="en-US" dirty="0">
                <a:solidFill>
                  <a:schemeClr val="accent1"/>
                </a:solidFill>
              </a:rPr>
            </a:br>
            <a:r>
              <a:rPr lang="en-US" dirty="0">
                <a:solidFill>
                  <a:schemeClr val="accent1"/>
                </a:solidFill>
              </a:rPr>
              <a:t>Robots</a:t>
            </a:r>
          </a:p>
        </p:txBody>
      </p:sp>
      <p:sp>
        <p:nvSpPr>
          <p:cNvPr id="4" name="Slide Number Placeholder 3">
            <a:extLst>
              <a:ext uri="{FF2B5EF4-FFF2-40B4-BE49-F238E27FC236}">
                <a16:creationId xmlns:a16="http://schemas.microsoft.com/office/drawing/2014/main" id="{D663888E-EF82-AE4C-BD57-467F1C95C27E}"/>
              </a:ext>
            </a:extLst>
          </p:cNvPr>
          <p:cNvSpPr>
            <a:spLocks noGrp="1"/>
          </p:cNvSpPr>
          <p:nvPr>
            <p:ph type="sldNum" sz="quarter" idx="12"/>
          </p:nvPr>
        </p:nvSpPr>
        <p:spPr/>
        <p:txBody>
          <a:bodyPr/>
          <a:lstStyle/>
          <a:p>
            <a:pPr>
              <a:defRPr/>
            </a:pPr>
            <a:fld id="{E78C9E75-97FD-45D9-8ED3-955348887BB1}" type="slidenum">
              <a:rPr lang="zh-TW" altLang="en-US" smtClean="0"/>
              <a:pPr>
                <a:defRPr/>
              </a:pPr>
              <a:t>39</a:t>
            </a:fld>
            <a:endParaRPr lang="zh-TW" altLang="en-US"/>
          </a:p>
        </p:txBody>
      </p:sp>
      <p:pic>
        <p:nvPicPr>
          <p:cNvPr id="5" name="Picture 4" descr="C:\Users\myday\Downloads\TKU-logo-12cm.jpg">
            <a:extLst>
              <a:ext uri="{FF2B5EF4-FFF2-40B4-BE49-F238E27FC236}">
                <a16:creationId xmlns:a16="http://schemas.microsoft.com/office/drawing/2014/main" id="{A4A4A9E7-49D0-4544-9667-B0BC1D097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7550" y="0"/>
            <a:ext cx="806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陳元致\Downloads\messageImage_1527601070920.jpg">
            <a:extLst>
              <a:ext uri="{FF2B5EF4-FFF2-40B4-BE49-F238E27FC236}">
                <a16:creationId xmlns:a16="http://schemas.microsoft.com/office/drawing/2014/main" id="{4756A56C-6151-9A41-9465-572AACE8C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572" y="985645"/>
            <a:ext cx="1067966" cy="10487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EC03DFE-5E84-294D-B941-1E7444327D9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1560" y="2782448"/>
            <a:ext cx="352839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F90605CA-3C76-9445-B100-B4D13D4A2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2782840"/>
            <a:ext cx="3114678" cy="35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7">
            <a:extLst>
              <a:ext uri="{FF2B5EF4-FFF2-40B4-BE49-F238E27FC236}">
                <a16:creationId xmlns:a16="http://schemas.microsoft.com/office/drawing/2014/main" id="{75D2326C-565F-CF4B-B01F-987BA687033C}"/>
              </a:ext>
            </a:extLst>
          </p:cNvPr>
          <p:cNvSpPr txBox="1"/>
          <p:nvPr/>
        </p:nvSpPr>
        <p:spPr>
          <a:xfrm>
            <a:off x="827584" y="2132856"/>
            <a:ext cx="3024336" cy="523220"/>
          </a:xfrm>
          <a:prstGeom prst="rect">
            <a:avLst/>
          </a:prstGeom>
          <a:noFill/>
        </p:spPr>
        <p:txBody>
          <a:bodyPr wrap="square" rtlCol="0">
            <a:spAutoFit/>
          </a:bodyPr>
          <a:lstStyle/>
          <a:p>
            <a:pPr algn="ctr"/>
            <a:r>
              <a:rPr lang="en-US" altLang="zh-TW" sz="2800" b="1" dirty="0">
                <a:solidFill>
                  <a:srgbClr val="C00000"/>
                </a:solidFill>
              </a:rPr>
              <a:t>ALPHA 2</a:t>
            </a:r>
            <a:endParaRPr lang="zh-TW" altLang="en-US" sz="2800" b="1" dirty="0">
              <a:solidFill>
                <a:srgbClr val="C00000"/>
              </a:solidFill>
            </a:endParaRPr>
          </a:p>
        </p:txBody>
      </p:sp>
      <p:sp>
        <p:nvSpPr>
          <p:cNvPr id="10" name="文字方塊 11">
            <a:extLst>
              <a:ext uri="{FF2B5EF4-FFF2-40B4-BE49-F238E27FC236}">
                <a16:creationId xmlns:a16="http://schemas.microsoft.com/office/drawing/2014/main" id="{A89C40F3-88B5-D645-BBB0-3B841A720458}"/>
              </a:ext>
            </a:extLst>
          </p:cNvPr>
          <p:cNvSpPr txBox="1"/>
          <p:nvPr/>
        </p:nvSpPr>
        <p:spPr>
          <a:xfrm>
            <a:off x="4919886" y="2132856"/>
            <a:ext cx="3024336" cy="523220"/>
          </a:xfrm>
          <a:prstGeom prst="rect">
            <a:avLst/>
          </a:prstGeom>
          <a:noFill/>
        </p:spPr>
        <p:txBody>
          <a:bodyPr wrap="square" rtlCol="0">
            <a:spAutoFit/>
          </a:bodyPr>
          <a:lstStyle/>
          <a:p>
            <a:pPr algn="ctr"/>
            <a:r>
              <a:rPr lang="en-US" altLang="zh-TW" sz="2800" b="1" dirty="0">
                <a:solidFill>
                  <a:srgbClr val="C00000"/>
                </a:solidFill>
              </a:rPr>
              <a:t>ZENBO</a:t>
            </a:r>
            <a:endParaRPr lang="zh-TW" altLang="en-US" sz="2800" b="1" dirty="0">
              <a:solidFill>
                <a:srgbClr val="C00000"/>
              </a:solidFill>
            </a:endParaRPr>
          </a:p>
        </p:txBody>
      </p:sp>
    </p:spTree>
    <p:extLst>
      <p:ext uri="{BB962C8B-B14F-4D97-AF65-F5344CB8AC3E}">
        <p14:creationId xmlns:p14="http://schemas.microsoft.com/office/powerpoint/2010/main" val="2428333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6995A-FC54-8645-8C54-9C3ABAD68CC2}"/>
              </a:ext>
            </a:extLst>
          </p:cNvPr>
          <p:cNvSpPr>
            <a:spLocks noGrp="1"/>
          </p:cNvSpPr>
          <p:nvPr>
            <p:ph type="title"/>
          </p:nvPr>
        </p:nvSpPr>
        <p:spPr>
          <a:xfrm>
            <a:off x="457200" y="116632"/>
            <a:ext cx="8229600" cy="1728192"/>
          </a:xfrm>
        </p:spPr>
        <p:txBody>
          <a:bodyPr/>
          <a:lstStyle/>
          <a:p>
            <a:r>
              <a:rPr lang="en-US" dirty="0">
                <a:solidFill>
                  <a:schemeClr val="accent1"/>
                </a:solidFill>
              </a:rPr>
              <a:t>AIWISFIN </a:t>
            </a:r>
            <a:br>
              <a:rPr lang="en-US" dirty="0">
                <a:solidFill>
                  <a:schemeClr val="accent1"/>
                </a:solidFill>
              </a:rPr>
            </a:br>
            <a:r>
              <a:rPr lang="en-US" dirty="0">
                <a:solidFill>
                  <a:schemeClr val="accent1"/>
                </a:solidFill>
              </a:rPr>
              <a:t>AI Conversational </a:t>
            </a:r>
            <a:r>
              <a:rPr lang="en-US" dirty="0" err="1">
                <a:solidFill>
                  <a:schemeClr val="accent1"/>
                </a:solidFill>
              </a:rPr>
              <a:t>Robo</a:t>
            </a:r>
            <a:r>
              <a:rPr lang="en-US" dirty="0">
                <a:solidFill>
                  <a:schemeClr val="accent1"/>
                </a:solidFill>
              </a:rPr>
              <a:t>-Advisor</a:t>
            </a:r>
            <a:br>
              <a:rPr lang="en-US" dirty="0">
                <a:solidFill>
                  <a:schemeClr val="accent1"/>
                </a:solidFill>
              </a:rPr>
            </a:br>
            <a:r>
              <a:rPr lang="en-US" dirty="0">
                <a:solidFill>
                  <a:schemeClr val="accent1"/>
                </a:solidFill>
              </a:rPr>
              <a:t>(</a:t>
            </a:r>
            <a:r>
              <a:rPr lang="zh-TW" altLang="en-US" dirty="0">
                <a:solidFill>
                  <a:schemeClr val="accent1"/>
                </a:solidFill>
              </a:rPr>
              <a:t>人工智慧對話式理財機器人</a:t>
            </a:r>
            <a:r>
              <a:rPr lang="en-US" altLang="zh-TW" dirty="0">
                <a:solidFill>
                  <a:schemeClr val="accent1"/>
                </a:solidFill>
              </a:rPr>
              <a:t>)</a:t>
            </a:r>
            <a:endParaRPr lang="en-US" dirty="0">
              <a:solidFill>
                <a:schemeClr val="accent1"/>
              </a:solidFill>
            </a:endParaRPr>
          </a:p>
        </p:txBody>
      </p:sp>
      <p:sp>
        <p:nvSpPr>
          <p:cNvPr id="4" name="Slide Number Placeholder 3">
            <a:extLst>
              <a:ext uri="{FF2B5EF4-FFF2-40B4-BE49-F238E27FC236}">
                <a16:creationId xmlns:a16="http://schemas.microsoft.com/office/drawing/2014/main" id="{949C06D2-32FC-D148-8FEF-FF0DD0B451CE}"/>
              </a:ext>
            </a:extLst>
          </p:cNvPr>
          <p:cNvSpPr>
            <a:spLocks noGrp="1"/>
          </p:cNvSpPr>
          <p:nvPr>
            <p:ph type="sldNum" sz="quarter" idx="12"/>
          </p:nvPr>
        </p:nvSpPr>
        <p:spPr>
          <a:xfrm>
            <a:off x="7740351" y="6519863"/>
            <a:ext cx="1368723" cy="365125"/>
          </a:xfrm>
        </p:spPr>
        <p:txBody>
          <a:bodyPr/>
          <a:lstStyle/>
          <a:p>
            <a:pPr>
              <a:defRPr/>
            </a:pPr>
            <a:endParaRPr lang="en-US" altLang="zh-TW" dirty="0"/>
          </a:p>
          <a:p>
            <a:pPr>
              <a:defRPr/>
            </a:pPr>
            <a:fld id="{E78C9E75-97FD-45D9-8ED3-955348887BB1}" type="slidenum">
              <a:rPr lang="zh-TW" altLang="en-US" smtClean="0"/>
              <a:pPr>
                <a:defRPr/>
              </a:pPr>
              <a:t>4</a:t>
            </a:fld>
            <a:endParaRPr lang="zh-TW" altLang="en-US" dirty="0"/>
          </a:p>
        </p:txBody>
      </p:sp>
      <p:sp>
        <p:nvSpPr>
          <p:cNvPr id="5" name="Rectangle 4">
            <a:extLst>
              <a:ext uri="{FF2B5EF4-FFF2-40B4-BE49-F238E27FC236}">
                <a16:creationId xmlns:a16="http://schemas.microsoft.com/office/drawing/2014/main" id="{E07044FA-9B1A-4B4A-834E-37A77C2E25E6}"/>
              </a:ext>
            </a:extLst>
          </p:cNvPr>
          <p:cNvSpPr/>
          <p:nvPr/>
        </p:nvSpPr>
        <p:spPr>
          <a:xfrm>
            <a:off x="1700808" y="6444044"/>
            <a:ext cx="5742384" cy="369332"/>
          </a:xfrm>
          <a:prstGeom prst="rect">
            <a:avLst/>
          </a:prstGeom>
        </p:spPr>
        <p:txBody>
          <a:bodyPr wrap="square">
            <a:spAutoFit/>
          </a:bodyPr>
          <a:lstStyle/>
          <a:p>
            <a:pPr algn="ctr"/>
            <a:r>
              <a:rPr lang="en-US" dirty="0">
                <a:hlinkClick r:id="rId2"/>
              </a:rPr>
              <a:t>https://www.youtube.com/watch?v=sEhmyoTXmGk</a:t>
            </a:r>
            <a:endParaRPr lang="en-US" dirty="0"/>
          </a:p>
        </p:txBody>
      </p:sp>
      <p:pic>
        <p:nvPicPr>
          <p:cNvPr id="6" name="Picture 5">
            <a:extLst>
              <a:ext uri="{FF2B5EF4-FFF2-40B4-BE49-F238E27FC236}">
                <a16:creationId xmlns:a16="http://schemas.microsoft.com/office/drawing/2014/main" id="{6424417A-57F3-2D44-9C5A-969766803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2885924"/>
            <a:ext cx="3386385" cy="3558120"/>
          </a:xfrm>
          <a:prstGeom prst="rect">
            <a:avLst/>
          </a:prstGeom>
        </p:spPr>
      </p:pic>
      <p:sp>
        <p:nvSpPr>
          <p:cNvPr id="3" name="Rectangle 2">
            <a:extLst>
              <a:ext uri="{FF2B5EF4-FFF2-40B4-BE49-F238E27FC236}">
                <a16:creationId xmlns:a16="http://schemas.microsoft.com/office/drawing/2014/main" id="{CC9B6627-4E47-C947-8CEB-028F27BDEB60}"/>
              </a:ext>
            </a:extLst>
          </p:cNvPr>
          <p:cNvSpPr/>
          <p:nvPr/>
        </p:nvSpPr>
        <p:spPr>
          <a:xfrm>
            <a:off x="1428799" y="2088375"/>
            <a:ext cx="6286401" cy="553998"/>
          </a:xfrm>
          <a:prstGeom prst="rect">
            <a:avLst/>
          </a:prstGeom>
        </p:spPr>
        <p:txBody>
          <a:bodyPr wrap="none">
            <a:spAutoFit/>
          </a:bodyPr>
          <a:lstStyle/>
          <a:p>
            <a:r>
              <a:rPr lang="en-US" altLang="zh-TW" sz="3000" dirty="0">
                <a:solidFill>
                  <a:srgbClr val="C00000"/>
                </a:solidFill>
              </a:rPr>
              <a:t>First Place, </a:t>
            </a:r>
            <a:r>
              <a:rPr lang="en-US" altLang="zh-TW" sz="3000" dirty="0" err="1">
                <a:solidFill>
                  <a:srgbClr val="C00000"/>
                </a:solidFill>
              </a:rPr>
              <a:t>InnoServe</a:t>
            </a:r>
            <a:r>
              <a:rPr lang="en-US" altLang="zh-TW" sz="3000" dirty="0">
                <a:solidFill>
                  <a:srgbClr val="C00000"/>
                </a:solidFill>
              </a:rPr>
              <a:t> Awards 2018</a:t>
            </a:r>
            <a:endParaRPr lang="en-US" sz="3000" dirty="0">
              <a:solidFill>
                <a:srgbClr val="C00000"/>
              </a:solidFill>
            </a:endParaRPr>
          </a:p>
        </p:txBody>
      </p:sp>
    </p:spTree>
    <p:extLst>
      <p:ext uri="{BB962C8B-B14F-4D97-AF65-F5344CB8AC3E}">
        <p14:creationId xmlns:p14="http://schemas.microsoft.com/office/powerpoint/2010/main" val="3696270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lstStyle/>
          <a:p>
            <a:r>
              <a:rPr lang="en-US" altLang="zh-TW" sz="12000" dirty="0">
                <a:solidFill>
                  <a:srgbClr val="C00000"/>
                </a:solidFill>
              </a:rPr>
              <a:t>AI Dialogue System</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40</a:t>
            </a:fld>
            <a:endParaRPr lang="zh-TW" altLang="en-US"/>
          </a:p>
        </p:txBody>
      </p:sp>
    </p:spTree>
    <p:extLst>
      <p:ext uri="{BB962C8B-B14F-4D97-AF65-F5344CB8AC3E}">
        <p14:creationId xmlns:p14="http://schemas.microsoft.com/office/powerpoint/2010/main" val="1376520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7F8FA-72E0-074B-B106-D20F95E48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8964487" cy="5727103"/>
          </a:xfrm>
          <a:prstGeom prst="rect">
            <a:avLst/>
          </a:prstGeom>
        </p:spPr>
      </p:pic>
      <p:sp>
        <p:nvSpPr>
          <p:cNvPr id="2" name="Title 1">
            <a:extLst>
              <a:ext uri="{FF2B5EF4-FFF2-40B4-BE49-F238E27FC236}">
                <a16:creationId xmlns:a16="http://schemas.microsoft.com/office/drawing/2014/main" id="{762B718C-A23A-B345-A5ED-41ECDC88BF20}"/>
              </a:ext>
            </a:extLst>
          </p:cNvPr>
          <p:cNvSpPr>
            <a:spLocks noGrp="1"/>
          </p:cNvSpPr>
          <p:nvPr>
            <p:ph type="title"/>
          </p:nvPr>
        </p:nvSpPr>
        <p:spPr>
          <a:xfrm>
            <a:off x="457200" y="0"/>
            <a:ext cx="8229600" cy="944126"/>
          </a:xfrm>
        </p:spPr>
        <p:txBody>
          <a:bodyPr/>
          <a:lstStyle/>
          <a:p>
            <a:r>
              <a:rPr lang="en-US" sz="5400" dirty="0">
                <a:solidFill>
                  <a:schemeClr val="accent1"/>
                </a:solidFill>
              </a:rPr>
              <a:t>Dialogue Subtasks</a:t>
            </a:r>
          </a:p>
        </p:txBody>
      </p:sp>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41</a:t>
            </a:fld>
            <a:endParaRPr lang="zh-TW" altLang="en-US"/>
          </a:p>
        </p:txBody>
      </p:sp>
      <p:sp>
        <p:nvSpPr>
          <p:cNvPr id="7" name="Rounded Rectangle 6">
            <a:extLst>
              <a:ext uri="{FF2B5EF4-FFF2-40B4-BE49-F238E27FC236}">
                <a16:creationId xmlns:a16="http://schemas.microsoft.com/office/drawing/2014/main" id="{CC8AFDB5-2F8B-124D-BE3E-2D8B4FC8B615}"/>
              </a:ext>
            </a:extLst>
          </p:cNvPr>
          <p:cNvSpPr/>
          <p:nvPr/>
        </p:nvSpPr>
        <p:spPr>
          <a:xfrm>
            <a:off x="251520" y="1817553"/>
            <a:ext cx="1584176" cy="1157626"/>
          </a:xfrm>
          <a:prstGeom prst="roundRect">
            <a:avLst>
              <a:gd name="adj" fmla="val 8399"/>
            </a:avLst>
          </a:prstGeom>
          <a:solidFill>
            <a:schemeClr val="accent5">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Dialogue Generation</a:t>
            </a:r>
          </a:p>
        </p:txBody>
      </p:sp>
      <p:sp>
        <p:nvSpPr>
          <p:cNvPr id="9" name="Rounded Rectangle 8">
            <a:extLst>
              <a:ext uri="{FF2B5EF4-FFF2-40B4-BE49-F238E27FC236}">
                <a16:creationId xmlns:a16="http://schemas.microsoft.com/office/drawing/2014/main" id="{BADF50FA-9E1A-D743-8D56-22E89116C846}"/>
              </a:ext>
            </a:extLst>
          </p:cNvPr>
          <p:cNvSpPr/>
          <p:nvPr/>
        </p:nvSpPr>
        <p:spPr>
          <a:xfrm>
            <a:off x="5652120" y="1817553"/>
            <a:ext cx="1584176" cy="1157626"/>
          </a:xfrm>
          <a:prstGeom prst="roundRect">
            <a:avLst>
              <a:gd name="adj" fmla="val 8399"/>
            </a:avLst>
          </a:prstGeom>
          <a:solidFill>
            <a:schemeClr val="accent6">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rgbClr val="C00000"/>
                </a:solidFill>
              </a:rPr>
              <a:t>Task-Oriented </a:t>
            </a:r>
            <a:r>
              <a:rPr lang="en-US" sz="2000" b="1" dirty="0">
                <a:solidFill>
                  <a:srgbClr val="C00000"/>
                </a:solidFill>
              </a:rPr>
              <a:t>Dialogue Systems</a:t>
            </a:r>
          </a:p>
        </p:txBody>
      </p:sp>
      <p:sp>
        <p:nvSpPr>
          <p:cNvPr id="11" name="Rectangle 10">
            <a:extLst>
              <a:ext uri="{FF2B5EF4-FFF2-40B4-BE49-F238E27FC236}">
                <a16:creationId xmlns:a16="http://schemas.microsoft.com/office/drawing/2014/main" id="{956722DA-5BC5-2D4F-8428-6C942DF73938}"/>
              </a:ext>
            </a:extLst>
          </p:cNvPr>
          <p:cNvSpPr/>
          <p:nvPr/>
        </p:nvSpPr>
        <p:spPr>
          <a:xfrm>
            <a:off x="546956" y="6598236"/>
            <a:ext cx="8003232"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a:hlinkClick r:id="rId3"/>
              </a:rPr>
              <a:t>https://paperswithcode.com/area/natural-language-processing/dialogue</a:t>
            </a:r>
            <a:endParaRPr lang="en-US" sz="1000" dirty="0"/>
          </a:p>
        </p:txBody>
      </p:sp>
      <p:sp>
        <p:nvSpPr>
          <p:cNvPr id="12" name="Rounded Rectangle 11">
            <a:extLst>
              <a:ext uri="{FF2B5EF4-FFF2-40B4-BE49-F238E27FC236}">
                <a16:creationId xmlns:a16="http://schemas.microsoft.com/office/drawing/2014/main" id="{B23E72C8-C4FF-C343-B281-F4D8A30E6BA8}"/>
              </a:ext>
            </a:extLst>
          </p:cNvPr>
          <p:cNvSpPr/>
          <p:nvPr/>
        </p:nvSpPr>
        <p:spPr>
          <a:xfrm>
            <a:off x="3869667" y="4293096"/>
            <a:ext cx="1584176" cy="1157626"/>
          </a:xfrm>
          <a:prstGeom prst="roundRect">
            <a:avLst>
              <a:gd name="adj" fmla="val 8399"/>
            </a:avLst>
          </a:prstGeom>
          <a:solidFill>
            <a:schemeClr val="accent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Short-Text Conversation</a:t>
            </a:r>
          </a:p>
        </p:txBody>
      </p:sp>
    </p:spTree>
    <p:extLst>
      <p:ext uri="{BB962C8B-B14F-4D97-AF65-F5344CB8AC3E}">
        <p14:creationId xmlns:p14="http://schemas.microsoft.com/office/powerpoint/2010/main" val="832934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88640"/>
            <a:ext cx="8435280" cy="6245225"/>
          </a:xfrm>
        </p:spPr>
        <p:txBody>
          <a:bodyPr/>
          <a:lstStyle/>
          <a:p>
            <a:r>
              <a:rPr lang="en-US" altLang="zh-TW" sz="13000" dirty="0">
                <a:solidFill>
                  <a:srgbClr val="FF0000"/>
                </a:solidFill>
              </a:rPr>
              <a:t>Chatbot</a:t>
            </a:r>
            <a:br>
              <a:rPr lang="en-US" altLang="zh-TW" sz="9600" dirty="0">
                <a:solidFill>
                  <a:srgbClr val="FF0000"/>
                </a:solidFill>
              </a:rPr>
            </a:br>
            <a:r>
              <a:rPr lang="en-US" altLang="zh-TW" sz="8800" dirty="0">
                <a:solidFill>
                  <a:srgbClr val="FF0000"/>
                </a:solidFill>
              </a:rPr>
              <a:t>Dialogue System</a:t>
            </a:r>
            <a:br>
              <a:rPr lang="en-US" altLang="zh-TW" sz="8800" dirty="0">
                <a:solidFill>
                  <a:srgbClr val="FF0000"/>
                </a:solidFill>
              </a:rPr>
            </a:br>
            <a:r>
              <a:rPr lang="en-US" altLang="zh-TW" sz="8800" dirty="0">
                <a:solidFill>
                  <a:srgbClr val="FF0000"/>
                </a:solidFill>
              </a:rPr>
              <a:t>Intelligent Agent</a:t>
            </a:r>
            <a:endParaRPr lang="zh-TW" altLang="en-US" sz="88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42</a:t>
            </a:fld>
            <a:endParaRPr lang="zh-TW" altLang="en-US"/>
          </a:p>
        </p:txBody>
      </p:sp>
    </p:spTree>
    <p:extLst>
      <p:ext uri="{BB962C8B-B14F-4D97-AF65-F5344CB8AC3E}">
        <p14:creationId xmlns:p14="http://schemas.microsoft.com/office/powerpoint/2010/main" val="2676271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776"/>
            <a:ext cx="8229600" cy="1143000"/>
          </a:xfrm>
        </p:spPr>
        <p:txBody>
          <a:bodyPr/>
          <a:lstStyle/>
          <a:p>
            <a:r>
              <a:rPr lang="en-US" sz="9600">
                <a:solidFill>
                  <a:schemeClr val="accent1"/>
                </a:solidFill>
              </a:rPr>
              <a:t>Chatbot</a:t>
            </a:r>
            <a:endParaRPr lang="en-US" sz="96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43</a:t>
            </a:fld>
            <a:endParaRPr lang="zh-TW" altLang="en-US"/>
          </a:p>
        </p:txBody>
      </p:sp>
      <p:pic>
        <p:nvPicPr>
          <p:cNvPr id="5" name="Picture 4"/>
          <p:cNvPicPr>
            <a:picLocks noChangeAspect="1"/>
          </p:cNvPicPr>
          <p:nvPr/>
        </p:nvPicPr>
        <p:blipFill>
          <a:blip r:embed="rId2"/>
          <a:stretch>
            <a:fillRect/>
          </a:stretch>
        </p:blipFill>
        <p:spPr>
          <a:xfrm>
            <a:off x="0" y="1340768"/>
            <a:ext cx="9144000" cy="5113020"/>
          </a:xfrm>
          <a:prstGeom prst="rect">
            <a:avLst/>
          </a:prstGeom>
        </p:spPr>
      </p:pic>
      <p:sp>
        <p:nvSpPr>
          <p:cNvPr id="6" name="Rectangle 5"/>
          <p:cNvSpPr/>
          <p:nvPr/>
        </p:nvSpPr>
        <p:spPr>
          <a:xfrm>
            <a:off x="1835696" y="6597352"/>
            <a:ext cx="64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www.mdsdecoded.com</a:t>
            </a:r>
            <a:r>
              <a:rPr lang="en-US" sz="1000" dirty="0">
                <a:solidFill>
                  <a:schemeClr val="bg1">
                    <a:lumMod val="75000"/>
                  </a:schemeClr>
                </a:solidFill>
              </a:rPr>
              <a:t>/blog/the-rise-of-</a:t>
            </a:r>
            <a:r>
              <a:rPr lang="en-US" sz="1000" dirty="0" err="1">
                <a:solidFill>
                  <a:schemeClr val="bg1">
                    <a:lumMod val="75000"/>
                  </a:schemeClr>
                </a:solidFill>
              </a:rPr>
              <a:t>chatbots</a:t>
            </a:r>
            <a:r>
              <a:rPr lang="en-US" sz="1000" dirty="0">
                <a:solidFill>
                  <a:schemeClr val="bg1">
                    <a:lumMod val="75000"/>
                  </a:schemeClr>
                </a:solidFill>
              </a:rPr>
              <a:t>/</a:t>
            </a:r>
          </a:p>
        </p:txBody>
      </p:sp>
    </p:spTree>
    <p:extLst>
      <p:ext uri="{BB962C8B-B14F-4D97-AF65-F5344CB8AC3E}">
        <p14:creationId xmlns:p14="http://schemas.microsoft.com/office/powerpoint/2010/main" val="4001049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solidFill>
                  <a:schemeClr val="accent1"/>
                </a:solidFill>
              </a:rPr>
              <a:t>Dialogue System</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44</a:t>
            </a:fld>
            <a:endParaRPr lang="zh-TW" altLang="en-US"/>
          </a:p>
        </p:txBody>
      </p:sp>
      <p:pic>
        <p:nvPicPr>
          <p:cNvPr id="5" name="Picture 4"/>
          <p:cNvPicPr>
            <a:picLocks noChangeAspect="1"/>
          </p:cNvPicPr>
          <p:nvPr/>
        </p:nvPicPr>
        <p:blipFill>
          <a:blip r:embed="rId2"/>
          <a:stretch>
            <a:fillRect/>
          </a:stretch>
        </p:blipFill>
        <p:spPr>
          <a:xfrm>
            <a:off x="179512" y="1889084"/>
            <a:ext cx="8763322" cy="4030389"/>
          </a:xfrm>
          <a:prstGeom prst="rect">
            <a:avLst/>
          </a:prstGeom>
        </p:spPr>
      </p:pic>
      <p:sp>
        <p:nvSpPr>
          <p:cNvPr id="6" name="Rectangle 5"/>
          <p:cNvSpPr/>
          <p:nvPr/>
        </p:nvSpPr>
        <p:spPr>
          <a:xfrm>
            <a:off x="179512" y="6457890"/>
            <a:ext cx="8507288" cy="400110"/>
          </a:xfrm>
          <a:prstGeom prst="rect">
            <a:avLst/>
          </a:prstGeom>
        </p:spPr>
        <p:txBody>
          <a:bodyPr wrap="square">
            <a:spAutoFit/>
          </a:bodyPr>
          <a:lstStyle/>
          <a:p>
            <a:r>
              <a:rPr lang="en-US" sz="1000">
                <a:solidFill>
                  <a:schemeClr val="bg1">
                    <a:lumMod val="75000"/>
                  </a:schemeClr>
                </a:solidFill>
              </a:rPr>
              <a:t>Source: </a:t>
            </a:r>
            <a:r>
              <a:rPr lang="en-US" sz="1000" dirty="0" err="1">
                <a:solidFill>
                  <a:schemeClr val="bg1">
                    <a:lumMod val="75000"/>
                  </a:schemeClr>
                </a:solidFill>
              </a:rPr>
              <a:t>Serban</a:t>
            </a:r>
            <a:r>
              <a:rPr lang="en-US" sz="1000" dirty="0">
                <a:solidFill>
                  <a:schemeClr val="bg1">
                    <a:lumMod val="75000"/>
                  </a:schemeClr>
                </a:solidFill>
              </a:rPr>
              <a:t>, I. V., Lowe, R., </a:t>
            </a:r>
            <a:r>
              <a:rPr lang="en-US" sz="1000" dirty="0" err="1">
                <a:solidFill>
                  <a:schemeClr val="bg1">
                    <a:lumMod val="75000"/>
                  </a:schemeClr>
                </a:solidFill>
              </a:rPr>
              <a:t>Charlin</a:t>
            </a:r>
            <a:r>
              <a:rPr lang="en-US" sz="1000" dirty="0">
                <a:solidFill>
                  <a:schemeClr val="bg1">
                    <a:lumMod val="75000"/>
                  </a:schemeClr>
                </a:solidFill>
              </a:rPr>
              <a:t>, L., &amp; </a:t>
            </a:r>
            <a:r>
              <a:rPr lang="en-US" sz="1000" dirty="0" err="1">
                <a:solidFill>
                  <a:schemeClr val="bg1">
                    <a:lumMod val="75000"/>
                  </a:schemeClr>
                </a:solidFill>
              </a:rPr>
              <a:t>Pineau</a:t>
            </a:r>
            <a:r>
              <a:rPr lang="en-US" sz="1000" dirty="0">
                <a:solidFill>
                  <a:schemeClr val="bg1">
                    <a:lumMod val="75000"/>
                  </a:schemeClr>
                </a:solidFill>
              </a:rPr>
              <a:t>, J. (2015). A survey of available corpora for building data-driven dialogue systems. </a:t>
            </a:r>
            <a:r>
              <a:rPr lang="en-US" sz="1000" i="1" dirty="0" err="1">
                <a:solidFill>
                  <a:schemeClr val="bg1">
                    <a:lumMod val="75000"/>
                  </a:schemeClr>
                </a:solidFill>
              </a:rPr>
              <a:t>arXiv</a:t>
            </a:r>
            <a:r>
              <a:rPr lang="en-US" sz="1000" i="1" dirty="0">
                <a:solidFill>
                  <a:schemeClr val="bg1">
                    <a:lumMod val="75000"/>
                  </a:schemeClr>
                </a:solidFill>
              </a:rPr>
              <a:t> preprint arXiv:1512.05742</a:t>
            </a:r>
            <a:r>
              <a:rPr lang="en-US" sz="1000" dirty="0">
                <a:solidFill>
                  <a:schemeClr val="bg1">
                    <a:lumMod val="75000"/>
                  </a:schemeClr>
                </a:solidFill>
              </a:rPr>
              <a:t>.</a:t>
            </a:r>
          </a:p>
        </p:txBody>
      </p:sp>
    </p:spTree>
    <p:extLst>
      <p:ext uri="{BB962C8B-B14F-4D97-AF65-F5344CB8AC3E}">
        <p14:creationId xmlns:p14="http://schemas.microsoft.com/office/powerpoint/2010/main" val="403542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7B40C-58F5-5043-9E97-865C01AE4427}"/>
              </a:ext>
            </a:extLst>
          </p:cNvPr>
          <p:cNvSpPr>
            <a:spLocks noGrp="1"/>
          </p:cNvSpPr>
          <p:nvPr>
            <p:ph type="title"/>
          </p:nvPr>
        </p:nvSpPr>
        <p:spPr>
          <a:xfrm>
            <a:off x="457200" y="116632"/>
            <a:ext cx="8229600" cy="1490265"/>
          </a:xfrm>
        </p:spPr>
        <p:txBody>
          <a:bodyPr/>
          <a:lstStyle/>
          <a:p>
            <a:r>
              <a:rPr lang="en-US" sz="5400" dirty="0">
                <a:solidFill>
                  <a:schemeClr val="accent1"/>
                </a:solidFill>
              </a:rPr>
              <a:t>Overall Architecture of </a:t>
            </a:r>
            <a:br>
              <a:rPr lang="en-US" sz="5400" dirty="0">
                <a:solidFill>
                  <a:schemeClr val="accent1"/>
                </a:solidFill>
              </a:rPr>
            </a:br>
            <a:r>
              <a:rPr lang="en-US" sz="5400" dirty="0">
                <a:solidFill>
                  <a:schemeClr val="accent1"/>
                </a:solidFill>
              </a:rPr>
              <a:t>Intelligent Chatbot</a:t>
            </a:r>
          </a:p>
        </p:txBody>
      </p:sp>
      <p:sp>
        <p:nvSpPr>
          <p:cNvPr id="4" name="Slide Number Placeholder 3">
            <a:extLst>
              <a:ext uri="{FF2B5EF4-FFF2-40B4-BE49-F238E27FC236}">
                <a16:creationId xmlns:a16="http://schemas.microsoft.com/office/drawing/2014/main" id="{89DF0614-4769-D64B-AD04-988BE64F8C3E}"/>
              </a:ext>
            </a:extLst>
          </p:cNvPr>
          <p:cNvSpPr>
            <a:spLocks noGrp="1"/>
          </p:cNvSpPr>
          <p:nvPr>
            <p:ph type="sldNum" sz="quarter" idx="12"/>
          </p:nvPr>
        </p:nvSpPr>
        <p:spPr/>
        <p:txBody>
          <a:bodyPr/>
          <a:lstStyle/>
          <a:p>
            <a:pPr>
              <a:defRPr/>
            </a:pPr>
            <a:fld id="{E78C9E75-97FD-45D9-8ED3-955348887BB1}" type="slidenum">
              <a:rPr lang="zh-TW" altLang="en-US" smtClean="0"/>
              <a:pPr>
                <a:defRPr/>
              </a:pPr>
              <a:t>45</a:t>
            </a:fld>
            <a:endParaRPr lang="zh-TW" altLang="en-US"/>
          </a:p>
        </p:txBody>
      </p:sp>
      <p:pic>
        <p:nvPicPr>
          <p:cNvPr id="7" name="Picture 6">
            <a:extLst>
              <a:ext uri="{FF2B5EF4-FFF2-40B4-BE49-F238E27FC236}">
                <a16:creationId xmlns:a16="http://schemas.microsoft.com/office/drawing/2014/main" id="{8C7280C6-64A8-2B41-ABDD-F72EC7B2C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628800"/>
            <a:ext cx="8683191" cy="4752528"/>
          </a:xfrm>
          <a:prstGeom prst="rect">
            <a:avLst/>
          </a:prstGeom>
        </p:spPr>
      </p:pic>
      <p:sp>
        <p:nvSpPr>
          <p:cNvPr id="8" name="Rectangle 7">
            <a:extLst>
              <a:ext uri="{FF2B5EF4-FFF2-40B4-BE49-F238E27FC236}">
                <a16:creationId xmlns:a16="http://schemas.microsoft.com/office/drawing/2014/main" id="{5DA962BD-E1AD-5F46-8452-F862279B1FCC}"/>
              </a:ext>
            </a:extLst>
          </p:cNvPr>
          <p:cNvSpPr/>
          <p:nvPr/>
        </p:nvSpPr>
        <p:spPr>
          <a:xfrm>
            <a:off x="673224" y="6546830"/>
            <a:ext cx="8003232" cy="338554"/>
          </a:xfrm>
          <a:prstGeom prst="rect">
            <a:avLst/>
          </a:prstGeom>
        </p:spPr>
        <p:txBody>
          <a:bodyPr wrap="square">
            <a:spAutoFit/>
          </a:bodyPr>
          <a:lstStyle/>
          <a:p>
            <a:pPr algn="ctr"/>
            <a:r>
              <a:rPr lang="en-US" sz="800" dirty="0">
                <a:solidFill>
                  <a:schemeClr val="bg1">
                    <a:lumMod val="75000"/>
                  </a:schemeClr>
                </a:solidFill>
              </a:rPr>
              <a:t>Source: Borah, </a:t>
            </a:r>
            <a:r>
              <a:rPr lang="en-US" sz="800" dirty="0" err="1">
                <a:solidFill>
                  <a:schemeClr val="bg1">
                    <a:lumMod val="75000"/>
                  </a:schemeClr>
                </a:solidFill>
              </a:rPr>
              <a:t>Bhriguraj</a:t>
            </a:r>
            <a:r>
              <a:rPr lang="en-US" sz="800" dirty="0">
                <a:solidFill>
                  <a:schemeClr val="bg1">
                    <a:lumMod val="75000"/>
                  </a:schemeClr>
                </a:solidFill>
              </a:rPr>
              <a:t>, </a:t>
            </a:r>
            <a:r>
              <a:rPr lang="en-US" sz="800" dirty="0" err="1">
                <a:solidFill>
                  <a:schemeClr val="bg1">
                    <a:lumMod val="75000"/>
                  </a:schemeClr>
                </a:solidFill>
              </a:rPr>
              <a:t>Dhrubajyoti</a:t>
            </a:r>
            <a:r>
              <a:rPr lang="en-US" sz="800" dirty="0">
                <a:solidFill>
                  <a:schemeClr val="bg1">
                    <a:lumMod val="75000"/>
                  </a:schemeClr>
                </a:solidFill>
              </a:rPr>
              <a:t> Pathak, </a:t>
            </a:r>
            <a:r>
              <a:rPr lang="en-US" sz="800" dirty="0" err="1">
                <a:solidFill>
                  <a:schemeClr val="bg1">
                    <a:lumMod val="75000"/>
                  </a:schemeClr>
                </a:solidFill>
              </a:rPr>
              <a:t>Priyankoo</a:t>
            </a:r>
            <a:r>
              <a:rPr lang="en-US" sz="800" dirty="0">
                <a:solidFill>
                  <a:schemeClr val="bg1">
                    <a:lumMod val="75000"/>
                  </a:schemeClr>
                </a:solidFill>
              </a:rPr>
              <a:t> </a:t>
            </a:r>
            <a:r>
              <a:rPr lang="en-US" sz="800" dirty="0" err="1">
                <a:solidFill>
                  <a:schemeClr val="bg1">
                    <a:lumMod val="75000"/>
                  </a:schemeClr>
                </a:solidFill>
              </a:rPr>
              <a:t>Sarmah</a:t>
            </a:r>
            <a:r>
              <a:rPr lang="en-US" sz="800" dirty="0">
                <a:solidFill>
                  <a:schemeClr val="bg1">
                    <a:lumMod val="75000"/>
                  </a:schemeClr>
                </a:solidFill>
              </a:rPr>
              <a:t>, </a:t>
            </a:r>
            <a:r>
              <a:rPr lang="en-US" sz="800" dirty="0" err="1">
                <a:solidFill>
                  <a:schemeClr val="bg1">
                    <a:lumMod val="75000"/>
                  </a:schemeClr>
                </a:solidFill>
              </a:rPr>
              <a:t>Bidisha</a:t>
            </a:r>
            <a:r>
              <a:rPr lang="en-US" sz="800" dirty="0">
                <a:solidFill>
                  <a:schemeClr val="bg1">
                    <a:lumMod val="75000"/>
                  </a:schemeClr>
                </a:solidFill>
              </a:rPr>
              <a:t> </a:t>
            </a:r>
            <a:r>
              <a:rPr lang="en-US" sz="800" dirty="0" err="1">
                <a:solidFill>
                  <a:schemeClr val="bg1">
                    <a:lumMod val="75000"/>
                  </a:schemeClr>
                </a:solidFill>
              </a:rPr>
              <a:t>Som</a:t>
            </a:r>
            <a:r>
              <a:rPr lang="en-US" sz="800" dirty="0">
                <a:solidFill>
                  <a:schemeClr val="bg1">
                    <a:lumMod val="75000"/>
                  </a:schemeClr>
                </a:solidFill>
              </a:rPr>
              <a:t>, and Sukumar Nandi. "Survey of </a:t>
            </a:r>
            <a:r>
              <a:rPr lang="en-US" sz="800" dirty="0" err="1">
                <a:solidFill>
                  <a:schemeClr val="bg1">
                    <a:lumMod val="75000"/>
                  </a:schemeClr>
                </a:solidFill>
              </a:rPr>
              <a:t>Textbased</a:t>
            </a:r>
            <a:r>
              <a:rPr lang="en-US" sz="800" dirty="0">
                <a:solidFill>
                  <a:schemeClr val="bg1">
                    <a:lumMod val="75000"/>
                  </a:schemeClr>
                </a:solidFill>
              </a:rPr>
              <a:t> Chatbot in Perspective of Recent Technologies." In International Conference on Computational Intelligence, Communications, and Business Analytics, pp. 84-96. Springer, Singapore, 2018.</a:t>
            </a:r>
          </a:p>
        </p:txBody>
      </p:sp>
    </p:spTree>
    <p:extLst>
      <p:ext uri="{BB962C8B-B14F-4D97-AF65-F5344CB8AC3E}">
        <p14:creationId xmlns:p14="http://schemas.microsoft.com/office/powerpoint/2010/main" val="2262782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3230"/>
          </a:xfrm>
        </p:spPr>
        <p:txBody>
          <a:bodyPr/>
          <a:lstStyle/>
          <a:p>
            <a:r>
              <a:rPr lang="en-US" sz="12000" dirty="0">
                <a:solidFill>
                  <a:schemeClr val="accent1"/>
                </a:solidFill>
              </a:rPr>
              <a:t>Can </a:t>
            </a:r>
            <a:br>
              <a:rPr lang="en-US" sz="12000" dirty="0">
                <a:solidFill>
                  <a:schemeClr val="accent1"/>
                </a:solidFill>
              </a:rPr>
            </a:br>
            <a:r>
              <a:rPr lang="en-US" sz="12000" dirty="0">
                <a:solidFill>
                  <a:schemeClr val="accent1"/>
                </a:solidFill>
              </a:rPr>
              <a:t>machines think?</a:t>
            </a:r>
            <a:br>
              <a:rPr lang="en-US" sz="12000" dirty="0">
                <a:solidFill>
                  <a:schemeClr val="accent1"/>
                </a:solidFill>
              </a:rPr>
            </a:br>
            <a:r>
              <a:rPr lang="en-US" sz="4800" dirty="0"/>
              <a:t>(Alan Turing ,1950)</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46</a:t>
            </a:fld>
            <a:endParaRPr lang="zh-TW" altLang="en-US"/>
          </a:p>
        </p:txBody>
      </p:sp>
      <p:sp>
        <p:nvSpPr>
          <p:cNvPr id="5" name="Rectangle 4"/>
          <p:cNvSpPr/>
          <p:nvPr/>
        </p:nvSpPr>
        <p:spPr>
          <a:xfrm>
            <a:off x="1736812" y="6381328"/>
            <a:ext cx="5670376" cy="461665"/>
          </a:xfrm>
          <a:prstGeom prst="rect">
            <a:avLst/>
          </a:prstGeom>
        </p:spPr>
        <p:txBody>
          <a:bodyPr wrap="square">
            <a:spAutoFit/>
          </a:bodyPr>
          <a:lstStyle/>
          <a:p>
            <a:pPr algn="ctr"/>
            <a:r>
              <a:rPr lang="en-US" sz="1200" dirty="0">
                <a:solidFill>
                  <a:schemeClr val="bg1">
                    <a:lumMod val="75000"/>
                  </a:schemeClr>
                </a:solidFill>
              </a:rPr>
              <a:t>Source: Cahn, Jack. "CHATBOT: Architecture, Design, &amp; Development." </a:t>
            </a:r>
            <a:br>
              <a:rPr lang="en-US" sz="1200" dirty="0">
                <a:solidFill>
                  <a:schemeClr val="bg1">
                    <a:lumMod val="75000"/>
                  </a:schemeClr>
                </a:solidFill>
              </a:rPr>
            </a:br>
            <a:r>
              <a:rPr lang="en-US" sz="1200" dirty="0">
                <a:solidFill>
                  <a:schemeClr val="bg1">
                    <a:lumMod val="75000"/>
                  </a:schemeClr>
                </a:solidFill>
              </a:rPr>
              <a:t>PhD diss., University of Pennsylvania, 2017.</a:t>
            </a:r>
          </a:p>
        </p:txBody>
      </p:sp>
    </p:spTree>
    <p:extLst>
      <p:ext uri="{BB962C8B-B14F-4D97-AF65-F5344CB8AC3E}">
        <p14:creationId xmlns:p14="http://schemas.microsoft.com/office/powerpoint/2010/main" val="1484514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3230"/>
          </a:xfrm>
        </p:spPr>
        <p:txBody>
          <a:bodyPr/>
          <a:lstStyle/>
          <a:p>
            <a:r>
              <a:rPr lang="en-US" sz="9600" dirty="0" err="1">
                <a:solidFill>
                  <a:schemeClr val="accent1"/>
                </a:solidFill>
              </a:rPr>
              <a:t>Chatbot</a:t>
            </a:r>
            <a:br>
              <a:rPr lang="en-US" sz="7200" dirty="0">
                <a:solidFill>
                  <a:schemeClr val="accent1"/>
                </a:solidFill>
              </a:rPr>
            </a:br>
            <a:r>
              <a:rPr lang="en-US" sz="6000" dirty="0"/>
              <a:t>“online </a:t>
            </a:r>
            <a:r>
              <a:rPr lang="en-US" sz="6000" dirty="0">
                <a:solidFill>
                  <a:srgbClr val="7030A0"/>
                </a:solidFill>
              </a:rPr>
              <a:t>human-computer</a:t>
            </a:r>
            <a:r>
              <a:rPr lang="en-US" sz="6000" dirty="0"/>
              <a:t> </a:t>
            </a:r>
            <a:br>
              <a:rPr lang="en-US" sz="6000" dirty="0"/>
            </a:br>
            <a:r>
              <a:rPr lang="en-US" sz="6000" dirty="0">
                <a:solidFill>
                  <a:srgbClr val="FF0000"/>
                </a:solidFill>
              </a:rPr>
              <a:t>dialog system</a:t>
            </a:r>
            <a:r>
              <a:rPr lang="en-US" sz="6000" dirty="0"/>
              <a:t> </a:t>
            </a:r>
            <a:br>
              <a:rPr lang="en-US" sz="6000" dirty="0"/>
            </a:br>
            <a:r>
              <a:rPr lang="en-US" sz="6000" dirty="0"/>
              <a:t>with </a:t>
            </a:r>
            <a:br>
              <a:rPr lang="en-US" sz="6000" dirty="0"/>
            </a:br>
            <a:r>
              <a:rPr lang="en-US" sz="6000" dirty="0">
                <a:solidFill>
                  <a:schemeClr val="accent6">
                    <a:lumMod val="50000"/>
                  </a:schemeClr>
                </a:solidFill>
              </a:rPr>
              <a:t>natural language</a:t>
            </a:r>
            <a:r>
              <a:rPr lang="en-US" sz="6000" dirty="0"/>
              <a:t>.”</a:t>
            </a:r>
            <a:endParaRPr lang="en-US" sz="6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47</a:t>
            </a:fld>
            <a:endParaRPr lang="zh-TW" altLang="en-US"/>
          </a:p>
        </p:txBody>
      </p:sp>
      <p:sp>
        <p:nvSpPr>
          <p:cNvPr id="5" name="Rectangle 4"/>
          <p:cNvSpPr/>
          <p:nvPr/>
        </p:nvSpPr>
        <p:spPr>
          <a:xfrm>
            <a:off x="1736812" y="6381328"/>
            <a:ext cx="5670376" cy="461665"/>
          </a:xfrm>
          <a:prstGeom prst="rect">
            <a:avLst/>
          </a:prstGeom>
        </p:spPr>
        <p:txBody>
          <a:bodyPr wrap="square">
            <a:spAutoFit/>
          </a:bodyPr>
          <a:lstStyle/>
          <a:p>
            <a:pPr algn="ctr"/>
            <a:r>
              <a:rPr lang="en-US" sz="1200" dirty="0">
                <a:solidFill>
                  <a:schemeClr val="bg1">
                    <a:lumMod val="75000"/>
                  </a:schemeClr>
                </a:solidFill>
              </a:rPr>
              <a:t>Source: Cahn, Jack. "CHATBOT: Architecture, Design, &amp; Development." </a:t>
            </a:r>
            <a:br>
              <a:rPr lang="en-US" sz="1200" dirty="0">
                <a:solidFill>
                  <a:schemeClr val="bg1">
                    <a:lumMod val="75000"/>
                  </a:schemeClr>
                </a:solidFill>
              </a:rPr>
            </a:br>
            <a:r>
              <a:rPr lang="en-US" sz="1200" dirty="0">
                <a:solidFill>
                  <a:schemeClr val="bg1">
                    <a:lumMod val="75000"/>
                  </a:schemeClr>
                </a:solidFill>
              </a:rPr>
              <a:t>PhD diss., University of Pennsylvania, 2017.</a:t>
            </a:r>
          </a:p>
        </p:txBody>
      </p:sp>
    </p:spTree>
    <p:extLst>
      <p:ext uri="{BB962C8B-B14F-4D97-AF65-F5344CB8AC3E}">
        <p14:creationId xmlns:p14="http://schemas.microsoft.com/office/powerpoint/2010/main" val="3456393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34463"/>
          </a:xfrm>
        </p:spPr>
        <p:txBody>
          <a:bodyPr/>
          <a:lstStyle/>
          <a:p>
            <a:r>
              <a:rPr lang="en-US" dirty="0" err="1">
                <a:solidFill>
                  <a:schemeClr val="accent1"/>
                </a:solidFill>
              </a:rPr>
              <a:t>Chatbot</a:t>
            </a:r>
            <a:r>
              <a:rPr lang="en-US" dirty="0">
                <a:solidFill>
                  <a:schemeClr val="accent1"/>
                </a:solidFill>
              </a:rPr>
              <a:t> Conversation Framework</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48</a:t>
            </a:fld>
            <a:endParaRPr lang="zh-TW" altLang="en-US"/>
          </a:p>
        </p:txBody>
      </p:sp>
      <p:sp>
        <p:nvSpPr>
          <p:cNvPr id="5" name="Rectangle 4"/>
          <p:cNvSpPr/>
          <p:nvPr/>
        </p:nvSpPr>
        <p:spPr>
          <a:xfrm>
            <a:off x="479630" y="6606842"/>
            <a:ext cx="8363272" cy="276999"/>
          </a:xfrm>
          <a:prstGeom prst="rect">
            <a:avLst/>
          </a:prstGeom>
        </p:spPr>
        <p:txBody>
          <a:bodyPr wrap="square">
            <a:spAutoFit/>
          </a:bodyPr>
          <a:lstStyle/>
          <a:p>
            <a:pPr algn="ctr"/>
            <a:r>
              <a:rPr lang="en-US" sz="120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chatbotslife.com</a:t>
            </a:r>
            <a:r>
              <a:rPr lang="en-US" sz="1200" dirty="0">
                <a:solidFill>
                  <a:schemeClr val="bg1">
                    <a:lumMod val="75000"/>
                  </a:schemeClr>
                </a:solidFill>
              </a:rPr>
              <a:t>/ultimate-guide-to-leveraging-nlp-machine-learning-for-you-chatbot-531ff2dd870c</a:t>
            </a:r>
          </a:p>
        </p:txBody>
      </p:sp>
      <p:pic>
        <p:nvPicPr>
          <p:cNvPr id="6" name="Picture 5"/>
          <p:cNvPicPr>
            <a:picLocks noChangeAspect="1"/>
          </p:cNvPicPr>
          <p:nvPr/>
        </p:nvPicPr>
        <p:blipFill>
          <a:blip r:embed="rId2"/>
          <a:stretch>
            <a:fillRect/>
          </a:stretch>
        </p:blipFill>
        <p:spPr>
          <a:xfrm>
            <a:off x="1403648" y="905929"/>
            <a:ext cx="6099457" cy="5700913"/>
          </a:xfrm>
          <a:prstGeom prst="rect">
            <a:avLst/>
          </a:prstGeom>
        </p:spPr>
      </p:pic>
    </p:spTree>
    <p:extLst>
      <p:ext uri="{BB962C8B-B14F-4D97-AF65-F5344CB8AC3E}">
        <p14:creationId xmlns:p14="http://schemas.microsoft.com/office/powerpoint/2010/main" val="3639276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01006"/>
          </a:xfrm>
        </p:spPr>
        <p:txBody>
          <a:bodyPr/>
          <a:lstStyle/>
          <a:p>
            <a:r>
              <a:rPr lang="en-US" dirty="0" err="1">
                <a:solidFill>
                  <a:schemeClr val="accent1"/>
                </a:solidFill>
              </a:rPr>
              <a:t>Chatbots</a:t>
            </a:r>
            <a:br>
              <a:rPr lang="en-US" dirty="0">
                <a:solidFill>
                  <a:schemeClr val="accent1"/>
                </a:solidFill>
              </a:rPr>
            </a:br>
            <a:r>
              <a:rPr lang="en-US" dirty="0">
                <a:solidFill>
                  <a:schemeClr val="accent1"/>
                </a:solidFill>
              </a:rPr>
              <a:t>Bot Maturity Model</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49</a:t>
            </a:fld>
            <a:endParaRPr lang="zh-TW" altLang="en-US"/>
          </a:p>
        </p:txBody>
      </p:sp>
      <p:pic>
        <p:nvPicPr>
          <p:cNvPr id="5" name="Picture 4"/>
          <p:cNvPicPr>
            <a:picLocks noChangeAspect="1"/>
          </p:cNvPicPr>
          <p:nvPr/>
        </p:nvPicPr>
        <p:blipFill>
          <a:blip r:embed="rId2"/>
          <a:stretch>
            <a:fillRect/>
          </a:stretch>
        </p:blipFill>
        <p:spPr>
          <a:xfrm>
            <a:off x="-34925" y="1786828"/>
            <a:ext cx="9144000" cy="4876800"/>
          </a:xfrm>
          <a:prstGeom prst="rect">
            <a:avLst/>
          </a:prstGeom>
        </p:spPr>
      </p:pic>
      <p:sp>
        <p:nvSpPr>
          <p:cNvPr id="6" name="Rectangle 5"/>
          <p:cNvSpPr/>
          <p:nvPr/>
        </p:nvSpPr>
        <p:spPr>
          <a:xfrm>
            <a:off x="971600" y="6638767"/>
            <a:ext cx="720080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www.capgemini.com</a:t>
            </a:r>
            <a:r>
              <a:rPr lang="en-US" sz="1000" dirty="0">
                <a:solidFill>
                  <a:schemeClr val="bg1">
                    <a:lumMod val="75000"/>
                  </a:schemeClr>
                </a:solidFill>
              </a:rPr>
              <a:t>/2017/04/how-can-</a:t>
            </a:r>
            <a:r>
              <a:rPr lang="en-US" sz="1000" dirty="0" err="1">
                <a:solidFill>
                  <a:schemeClr val="bg1">
                    <a:lumMod val="75000"/>
                  </a:schemeClr>
                </a:solidFill>
              </a:rPr>
              <a:t>chatbots</a:t>
            </a:r>
            <a:r>
              <a:rPr lang="en-US" sz="1000" dirty="0">
                <a:solidFill>
                  <a:schemeClr val="bg1">
                    <a:lumMod val="75000"/>
                  </a:schemeClr>
                </a:solidFill>
              </a:rPr>
              <a:t>-meet-expectations-introducing-the-bot-maturity/</a:t>
            </a:r>
          </a:p>
        </p:txBody>
      </p:sp>
      <p:sp>
        <p:nvSpPr>
          <p:cNvPr id="7" name="Rectangle 6"/>
          <p:cNvSpPr/>
          <p:nvPr/>
        </p:nvSpPr>
        <p:spPr>
          <a:xfrm>
            <a:off x="0" y="1149969"/>
            <a:ext cx="9144000" cy="830997"/>
          </a:xfrm>
          <a:prstGeom prst="rect">
            <a:avLst/>
          </a:prstGeom>
        </p:spPr>
        <p:txBody>
          <a:bodyPr wrap="square">
            <a:spAutoFit/>
          </a:bodyPr>
          <a:lstStyle/>
          <a:p>
            <a:pPr algn="ctr"/>
            <a:r>
              <a:rPr lang="en-US" sz="2400">
                <a:solidFill>
                  <a:schemeClr val="accent1"/>
                </a:solidFill>
                <a:latin typeface="Calibri" charset="0"/>
                <a:ea typeface="Calibri" charset="0"/>
                <a:cs typeface="Calibri" charset="0"/>
              </a:rPr>
              <a:t>Customers want to have simpler means to interact with businesses and </a:t>
            </a:r>
            <a:br>
              <a:rPr lang="en-US" sz="2400">
                <a:solidFill>
                  <a:schemeClr val="accent1"/>
                </a:solidFill>
                <a:latin typeface="Calibri" charset="0"/>
                <a:ea typeface="Calibri" charset="0"/>
                <a:cs typeface="Calibri" charset="0"/>
              </a:rPr>
            </a:br>
            <a:r>
              <a:rPr lang="en-US" sz="2400">
                <a:solidFill>
                  <a:schemeClr val="accent1"/>
                </a:solidFill>
                <a:latin typeface="Calibri" charset="0"/>
                <a:ea typeface="Calibri" charset="0"/>
                <a:cs typeface="Calibri" charset="0"/>
              </a:rPr>
              <a:t>get faster response to a question or complaint.</a:t>
            </a:r>
          </a:p>
        </p:txBody>
      </p:sp>
    </p:spTree>
    <p:extLst>
      <p:ext uri="{BB962C8B-B14F-4D97-AF65-F5344CB8AC3E}">
        <p14:creationId xmlns:p14="http://schemas.microsoft.com/office/powerpoint/2010/main" val="389182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878B0-4EDE-8345-B17C-67D6C9ED2D35}"/>
              </a:ext>
            </a:extLst>
          </p:cNvPr>
          <p:cNvSpPr>
            <a:spLocks noGrp="1"/>
          </p:cNvSpPr>
          <p:nvPr>
            <p:ph idx="1"/>
          </p:nvPr>
        </p:nvSpPr>
        <p:spPr>
          <a:xfrm>
            <a:off x="457200" y="2636912"/>
            <a:ext cx="8229600" cy="3878744"/>
          </a:xfrm>
        </p:spPr>
        <p:txBody>
          <a:bodyPr/>
          <a:lstStyle/>
          <a:p>
            <a:r>
              <a:rPr lang="en-US" dirty="0"/>
              <a:t>Annual ICT application competition held for university and college students</a:t>
            </a:r>
          </a:p>
          <a:p>
            <a:r>
              <a:rPr lang="en-US" dirty="0"/>
              <a:t>The largest and the most significant contest in Taiwan.</a:t>
            </a:r>
          </a:p>
          <a:p>
            <a:r>
              <a:rPr lang="en-US" dirty="0"/>
              <a:t>More than </a:t>
            </a:r>
            <a:r>
              <a:rPr lang="en-US" dirty="0">
                <a:solidFill>
                  <a:srgbClr val="C00000"/>
                </a:solidFill>
              </a:rPr>
              <a:t>ten thousand teachers and students</a:t>
            </a:r>
            <a:r>
              <a:rPr lang="en-US" dirty="0"/>
              <a:t> from over </a:t>
            </a:r>
            <a:r>
              <a:rPr lang="en-US" dirty="0">
                <a:solidFill>
                  <a:srgbClr val="C00000"/>
                </a:solidFill>
              </a:rPr>
              <a:t>one hundred universities and colleges</a:t>
            </a:r>
            <a:r>
              <a:rPr lang="en-US" dirty="0"/>
              <a:t> have participated in the Contest.</a:t>
            </a:r>
          </a:p>
        </p:txBody>
      </p:sp>
      <p:sp>
        <p:nvSpPr>
          <p:cNvPr id="4" name="Slide Number Placeholder 3">
            <a:extLst>
              <a:ext uri="{FF2B5EF4-FFF2-40B4-BE49-F238E27FC236}">
                <a16:creationId xmlns:a16="http://schemas.microsoft.com/office/drawing/2014/main" id="{853F0063-850D-E240-B28A-170BB5A21632}"/>
              </a:ext>
            </a:extLst>
          </p:cNvPr>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
        <p:nvSpPr>
          <p:cNvPr id="5" name="Title 1">
            <a:extLst>
              <a:ext uri="{FF2B5EF4-FFF2-40B4-BE49-F238E27FC236}">
                <a16:creationId xmlns:a16="http://schemas.microsoft.com/office/drawing/2014/main" id="{F50178C4-939B-5048-B5DA-E6958B768A4C}"/>
              </a:ext>
            </a:extLst>
          </p:cNvPr>
          <p:cNvSpPr>
            <a:spLocks noGrp="1"/>
          </p:cNvSpPr>
          <p:nvPr>
            <p:ph type="title"/>
          </p:nvPr>
        </p:nvSpPr>
        <p:spPr>
          <a:xfrm>
            <a:off x="179512" y="0"/>
            <a:ext cx="8784976" cy="2027188"/>
          </a:xfrm>
        </p:spPr>
        <p:txBody>
          <a:bodyPr/>
          <a:lstStyle/>
          <a:p>
            <a:r>
              <a:rPr lang="en-US" altLang="zh-TW" dirty="0">
                <a:solidFill>
                  <a:schemeClr val="accent1"/>
                </a:solidFill>
              </a:rPr>
              <a:t> 2018 The 23</a:t>
            </a:r>
            <a:r>
              <a:rPr lang="en-US" altLang="zh-TW" baseline="30000" dirty="0">
                <a:solidFill>
                  <a:schemeClr val="accent1"/>
                </a:solidFill>
              </a:rPr>
              <a:t>th</a:t>
            </a:r>
            <a:r>
              <a:rPr lang="en-US" altLang="zh-TW" dirty="0">
                <a:solidFill>
                  <a:schemeClr val="accent1"/>
                </a:solidFill>
              </a:rPr>
              <a:t> International ICT </a:t>
            </a:r>
            <a:br>
              <a:rPr lang="en-US" altLang="zh-TW" dirty="0">
                <a:solidFill>
                  <a:schemeClr val="accent1"/>
                </a:solidFill>
              </a:rPr>
            </a:br>
            <a:r>
              <a:rPr lang="en-US" altLang="zh-TW" dirty="0">
                <a:solidFill>
                  <a:schemeClr val="accent1"/>
                </a:solidFill>
              </a:rPr>
              <a:t>Innovative Services Awards </a:t>
            </a:r>
            <a:br>
              <a:rPr lang="en-US" altLang="zh-TW" dirty="0">
                <a:solidFill>
                  <a:schemeClr val="accent1"/>
                </a:solidFill>
              </a:rPr>
            </a:br>
            <a:r>
              <a:rPr lang="en-US" altLang="zh-TW" dirty="0">
                <a:solidFill>
                  <a:schemeClr val="accent1"/>
                </a:solidFill>
              </a:rPr>
              <a:t>(</a:t>
            </a:r>
            <a:r>
              <a:rPr lang="en-US" altLang="zh-TW" dirty="0" err="1">
                <a:solidFill>
                  <a:schemeClr val="accent1"/>
                </a:solidFill>
              </a:rPr>
              <a:t>InnoServe</a:t>
            </a:r>
            <a:r>
              <a:rPr lang="en-US" altLang="zh-TW" dirty="0">
                <a:solidFill>
                  <a:schemeClr val="accent1"/>
                </a:solidFill>
              </a:rPr>
              <a:t> Awards 2018) </a:t>
            </a:r>
            <a:endParaRPr lang="en-US" dirty="0">
              <a:solidFill>
                <a:schemeClr val="accent1"/>
              </a:solidFill>
            </a:endParaRPr>
          </a:p>
        </p:txBody>
      </p:sp>
      <p:sp>
        <p:nvSpPr>
          <p:cNvPr id="6" name="Rectangle 5">
            <a:extLst>
              <a:ext uri="{FF2B5EF4-FFF2-40B4-BE49-F238E27FC236}">
                <a16:creationId xmlns:a16="http://schemas.microsoft.com/office/drawing/2014/main" id="{997558A1-7388-F84C-8B9C-968A54AFC870}"/>
              </a:ext>
            </a:extLst>
          </p:cNvPr>
          <p:cNvSpPr/>
          <p:nvPr/>
        </p:nvSpPr>
        <p:spPr>
          <a:xfrm>
            <a:off x="2479119" y="6515656"/>
            <a:ext cx="4185761" cy="369332"/>
          </a:xfrm>
          <a:prstGeom prst="rect">
            <a:avLst/>
          </a:prstGeom>
        </p:spPr>
        <p:txBody>
          <a:bodyPr wrap="none">
            <a:spAutoFit/>
          </a:bodyPr>
          <a:lstStyle/>
          <a:p>
            <a:r>
              <a:rPr lang="en-US" dirty="0">
                <a:hlinkClick r:id="rId2"/>
              </a:rPr>
              <a:t>https://innoserve.tca.org.tw/award.aspx</a:t>
            </a:r>
            <a:endParaRPr lang="en-US" dirty="0"/>
          </a:p>
        </p:txBody>
      </p:sp>
      <p:pic>
        <p:nvPicPr>
          <p:cNvPr id="9" name="Picture 8">
            <a:extLst>
              <a:ext uri="{FF2B5EF4-FFF2-40B4-BE49-F238E27FC236}">
                <a16:creationId xmlns:a16="http://schemas.microsoft.com/office/drawing/2014/main" id="{518FC456-E374-A24C-A72F-93E32B87F6C4}"/>
              </a:ext>
            </a:extLst>
          </p:cNvPr>
          <p:cNvPicPr>
            <a:picLocks noChangeAspect="1"/>
          </p:cNvPicPr>
          <p:nvPr/>
        </p:nvPicPr>
        <p:blipFill rotWithShape="1">
          <a:blip r:embed="rId3">
            <a:extLst>
              <a:ext uri="{28A0092B-C50C-407E-A947-70E740481C1C}">
                <a14:useLocalDpi xmlns:a14="http://schemas.microsoft.com/office/drawing/2010/main" val="0"/>
              </a:ext>
            </a:extLst>
          </a:blip>
          <a:srcRect t="19026" r="53259"/>
          <a:stretch/>
        </p:blipFill>
        <p:spPr>
          <a:xfrm>
            <a:off x="3600837" y="2027188"/>
            <a:ext cx="1907267" cy="746092"/>
          </a:xfrm>
          <a:prstGeom prst="rect">
            <a:avLst/>
          </a:prstGeom>
        </p:spPr>
      </p:pic>
    </p:spTree>
    <p:extLst>
      <p:ext uri="{BB962C8B-B14F-4D97-AF65-F5344CB8AC3E}">
        <p14:creationId xmlns:p14="http://schemas.microsoft.com/office/powerpoint/2010/main" val="3348137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lstStyle/>
          <a:p>
            <a:r>
              <a:rPr lang="en-US" sz="5000" dirty="0">
                <a:solidFill>
                  <a:schemeClr val="accent1"/>
                </a:solidFill>
              </a:rPr>
              <a:t>From </a:t>
            </a:r>
            <a:br>
              <a:rPr lang="en-US" sz="5000" dirty="0">
                <a:solidFill>
                  <a:schemeClr val="accent1"/>
                </a:solidFill>
              </a:rPr>
            </a:br>
            <a:r>
              <a:rPr lang="en-US" sz="5000" dirty="0">
                <a:solidFill>
                  <a:schemeClr val="accent1"/>
                </a:solidFill>
              </a:rPr>
              <a:t>E-Commerce </a:t>
            </a:r>
            <a:br>
              <a:rPr lang="en-US" sz="5000" dirty="0">
                <a:solidFill>
                  <a:schemeClr val="accent1"/>
                </a:solidFill>
              </a:rPr>
            </a:br>
            <a:r>
              <a:rPr lang="en-US" sz="5000" dirty="0">
                <a:solidFill>
                  <a:schemeClr val="accent1"/>
                </a:solidFill>
              </a:rPr>
              <a:t>to </a:t>
            </a:r>
            <a:br>
              <a:rPr lang="en-US" sz="5000" dirty="0">
                <a:solidFill>
                  <a:schemeClr val="accent1"/>
                </a:solidFill>
              </a:rPr>
            </a:br>
            <a:r>
              <a:rPr lang="en-US" sz="5000" dirty="0">
                <a:solidFill>
                  <a:srgbClr val="FF0000"/>
                </a:solidFill>
              </a:rPr>
              <a:t>Conversational Commerce</a:t>
            </a:r>
            <a:r>
              <a:rPr lang="en-US" sz="5000" dirty="0">
                <a:solidFill>
                  <a:schemeClr val="accent1"/>
                </a:solidFill>
              </a:rPr>
              <a:t>: Chatbots </a:t>
            </a:r>
            <a:br>
              <a:rPr lang="en-US" sz="5000" dirty="0">
                <a:solidFill>
                  <a:schemeClr val="accent1"/>
                </a:solidFill>
              </a:rPr>
            </a:br>
            <a:r>
              <a:rPr lang="en-US" sz="5000" dirty="0">
                <a:solidFill>
                  <a:schemeClr val="accent1"/>
                </a:solidFill>
              </a:rPr>
              <a:t>and </a:t>
            </a:r>
            <a:br>
              <a:rPr lang="en-US" sz="5000" dirty="0">
                <a:solidFill>
                  <a:schemeClr val="accent1"/>
                </a:solidFill>
              </a:rPr>
            </a:br>
            <a:r>
              <a:rPr lang="en-US" sz="5000" dirty="0">
                <a:solidFill>
                  <a:schemeClr val="accent1"/>
                </a:solidFill>
              </a:rPr>
              <a:t>Virtual Assistants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50</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p>
        </p:txBody>
      </p:sp>
    </p:spTree>
    <p:extLst>
      <p:ext uri="{BB962C8B-B14F-4D97-AF65-F5344CB8AC3E}">
        <p14:creationId xmlns:p14="http://schemas.microsoft.com/office/powerpoint/2010/main" val="327183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C9CF6-16A7-A542-A95C-CE1351010188}"/>
              </a:ext>
            </a:extLst>
          </p:cNvPr>
          <p:cNvSpPr>
            <a:spLocks noGrp="1"/>
          </p:cNvSpPr>
          <p:nvPr>
            <p:ph type="title"/>
          </p:nvPr>
        </p:nvSpPr>
        <p:spPr>
          <a:xfrm>
            <a:off x="0" y="39762"/>
            <a:ext cx="9144000" cy="1156990"/>
          </a:xfrm>
        </p:spPr>
        <p:txBody>
          <a:bodyPr/>
          <a:lstStyle/>
          <a:p>
            <a:r>
              <a:rPr lang="en-US" dirty="0">
                <a:solidFill>
                  <a:schemeClr val="accent1"/>
                </a:solidFill>
              </a:rPr>
              <a:t>Conversational Commerce: </a:t>
            </a:r>
            <a:br>
              <a:rPr lang="en-US" dirty="0">
                <a:solidFill>
                  <a:schemeClr val="accent1"/>
                </a:solidFill>
              </a:rPr>
            </a:br>
            <a:r>
              <a:rPr lang="en-US" dirty="0">
                <a:solidFill>
                  <a:schemeClr val="accent1"/>
                </a:solidFill>
              </a:rPr>
              <a:t>eBay AI Chatbots</a:t>
            </a:r>
          </a:p>
        </p:txBody>
      </p:sp>
      <p:sp>
        <p:nvSpPr>
          <p:cNvPr id="4" name="Slide Number Placeholder 3">
            <a:extLst>
              <a:ext uri="{FF2B5EF4-FFF2-40B4-BE49-F238E27FC236}">
                <a16:creationId xmlns:a16="http://schemas.microsoft.com/office/drawing/2014/main" id="{0240EE13-11AE-714A-98ED-C89898A99AF8}"/>
              </a:ext>
            </a:extLst>
          </p:cNvPr>
          <p:cNvSpPr>
            <a:spLocks noGrp="1"/>
          </p:cNvSpPr>
          <p:nvPr>
            <p:ph type="sldNum" sz="quarter" idx="12"/>
          </p:nvPr>
        </p:nvSpPr>
        <p:spPr/>
        <p:txBody>
          <a:bodyPr/>
          <a:lstStyle/>
          <a:p>
            <a:pPr>
              <a:defRPr/>
            </a:pPr>
            <a:fld id="{E78C9E75-97FD-45D9-8ED3-955348887BB1}" type="slidenum">
              <a:rPr lang="zh-TW" altLang="en-US" smtClean="0"/>
              <a:pPr>
                <a:defRPr/>
              </a:pPr>
              <a:t>51</a:t>
            </a:fld>
            <a:endParaRPr lang="zh-TW" altLang="en-US"/>
          </a:p>
        </p:txBody>
      </p:sp>
      <p:sp>
        <p:nvSpPr>
          <p:cNvPr id="6" name="Rectangle 5">
            <a:extLst>
              <a:ext uri="{FF2B5EF4-FFF2-40B4-BE49-F238E27FC236}">
                <a16:creationId xmlns:a16="http://schemas.microsoft.com/office/drawing/2014/main" id="{26155073-F811-3A43-94BD-1984DC79C1B3}"/>
              </a:ext>
            </a:extLst>
          </p:cNvPr>
          <p:cNvSpPr/>
          <p:nvPr/>
        </p:nvSpPr>
        <p:spPr>
          <a:xfrm>
            <a:off x="611560" y="6597352"/>
            <a:ext cx="792088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www.forbes.com</a:t>
            </a:r>
            <a:r>
              <a:rPr lang="en-US" sz="1000" dirty="0">
                <a:solidFill>
                  <a:schemeClr val="bg1">
                    <a:lumMod val="75000"/>
                  </a:schemeClr>
                </a:solidFill>
              </a:rPr>
              <a:t>/sites/</a:t>
            </a:r>
            <a:r>
              <a:rPr lang="en-US" sz="1000" dirty="0" err="1">
                <a:solidFill>
                  <a:schemeClr val="bg1">
                    <a:lumMod val="75000"/>
                  </a:schemeClr>
                </a:solidFill>
              </a:rPr>
              <a:t>rachelarthur</a:t>
            </a:r>
            <a:r>
              <a:rPr lang="en-US" sz="1000" dirty="0">
                <a:solidFill>
                  <a:schemeClr val="bg1">
                    <a:lumMod val="75000"/>
                  </a:schemeClr>
                </a:solidFill>
              </a:rPr>
              <a:t>/2017/07/19/conversational-commerce-</a:t>
            </a:r>
            <a:r>
              <a:rPr lang="en-US" sz="1000" dirty="0" err="1">
                <a:solidFill>
                  <a:schemeClr val="bg1">
                    <a:lumMod val="75000"/>
                  </a:schemeClr>
                </a:solidFill>
              </a:rPr>
              <a:t>ebay</a:t>
            </a:r>
            <a:r>
              <a:rPr lang="en-US" sz="1000" dirty="0">
                <a:solidFill>
                  <a:schemeClr val="bg1">
                    <a:lumMod val="75000"/>
                  </a:schemeClr>
                </a:solidFill>
              </a:rPr>
              <a:t>-</a:t>
            </a:r>
            <a:r>
              <a:rPr lang="en-US" sz="1000" dirty="0" err="1">
                <a:solidFill>
                  <a:schemeClr val="bg1">
                    <a:lumMod val="75000"/>
                  </a:schemeClr>
                </a:solidFill>
              </a:rPr>
              <a:t>ai</a:t>
            </a:r>
            <a:r>
              <a:rPr lang="en-US" sz="1000" dirty="0">
                <a:solidFill>
                  <a:schemeClr val="bg1">
                    <a:lumMod val="75000"/>
                  </a:schemeClr>
                </a:solidFill>
              </a:rPr>
              <a:t>-chatbot/</a:t>
            </a:r>
          </a:p>
        </p:txBody>
      </p:sp>
      <p:pic>
        <p:nvPicPr>
          <p:cNvPr id="7" name="Picture 6">
            <a:extLst>
              <a:ext uri="{FF2B5EF4-FFF2-40B4-BE49-F238E27FC236}">
                <a16:creationId xmlns:a16="http://schemas.microsoft.com/office/drawing/2014/main" id="{E9BB500F-8E57-BD4C-93B6-9004B0E63051}"/>
              </a:ext>
            </a:extLst>
          </p:cNvPr>
          <p:cNvPicPr>
            <a:picLocks noChangeAspect="1"/>
          </p:cNvPicPr>
          <p:nvPr/>
        </p:nvPicPr>
        <p:blipFill>
          <a:blip r:embed="rId2"/>
          <a:stretch>
            <a:fillRect/>
          </a:stretch>
        </p:blipFill>
        <p:spPr>
          <a:xfrm>
            <a:off x="3203848" y="1340768"/>
            <a:ext cx="2957983" cy="5256584"/>
          </a:xfrm>
          <a:prstGeom prst="rect">
            <a:avLst/>
          </a:prstGeom>
        </p:spPr>
      </p:pic>
    </p:spTree>
    <p:extLst>
      <p:ext uri="{BB962C8B-B14F-4D97-AF65-F5344CB8AC3E}">
        <p14:creationId xmlns:p14="http://schemas.microsoft.com/office/powerpoint/2010/main" val="2745634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E39C-201D-8848-9670-563249DD323E}"/>
              </a:ext>
            </a:extLst>
          </p:cNvPr>
          <p:cNvSpPr>
            <a:spLocks noGrp="1"/>
          </p:cNvSpPr>
          <p:nvPr>
            <p:ph type="title"/>
          </p:nvPr>
        </p:nvSpPr>
        <p:spPr>
          <a:xfrm>
            <a:off x="457200" y="0"/>
            <a:ext cx="8229600" cy="836712"/>
          </a:xfrm>
        </p:spPr>
        <p:txBody>
          <a:bodyPr/>
          <a:lstStyle/>
          <a:p>
            <a:r>
              <a:rPr lang="en-US" dirty="0">
                <a:solidFill>
                  <a:schemeClr val="accent1"/>
                </a:solidFill>
              </a:rPr>
              <a:t>Hotel Chatbot</a:t>
            </a:r>
          </a:p>
        </p:txBody>
      </p:sp>
      <p:sp>
        <p:nvSpPr>
          <p:cNvPr id="4" name="Slide Number Placeholder 3">
            <a:extLst>
              <a:ext uri="{FF2B5EF4-FFF2-40B4-BE49-F238E27FC236}">
                <a16:creationId xmlns:a16="http://schemas.microsoft.com/office/drawing/2014/main" id="{469B4573-F9D3-4A43-9A12-826D2609DC4C}"/>
              </a:ext>
            </a:extLst>
          </p:cNvPr>
          <p:cNvSpPr>
            <a:spLocks noGrp="1"/>
          </p:cNvSpPr>
          <p:nvPr>
            <p:ph type="sldNum" sz="quarter" idx="12"/>
          </p:nvPr>
        </p:nvSpPr>
        <p:spPr/>
        <p:txBody>
          <a:bodyPr/>
          <a:lstStyle/>
          <a:p>
            <a:pPr>
              <a:defRPr/>
            </a:pPr>
            <a:fld id="{E78C9E75-97FD-45D9-8ED3-955348887BB1}" type="slidenum">
              <a:rPr lang="zh-TW" altLang="en-US" smtClean="0"/>
              <a:pPr>
                <a:defRPr/>
              </a:pPr>
              <a:t>52</a:t>
            </a:fld>
            <a:endParaRPr lang="zh-TW" altLang="en-US"/>
          </a:p>
        </p:txBody>
      </p:sp>
      <p:pic>
        <p:nvPicPr>
          <p:cNvPr id="5" name="Picture 4">
            <a:extLst>
              <a:ext uri="{FF2B5EF4-FFF2-40B4-BE49-F238E27FC236}">
                <a16:creationId xmlns:a16="http://schemas.microsoft.com/office/drawing/2014/main" id="{D758DE61-DE21-654B-B2D2-D9C28D93BBF9}"/>
              </a:ext>
            </a:extLst>
          </p:cNvPr>
          <p:cNvPicPr>
            <a:picLocks noChangeAspect="1"/>
          </p:cNvPicPr>
          <p:nvPr/>
        </p:nvPicPr>
        <p:blipFill rotWithShape="1">
          <a:blip r:embed="rId2"/>
          <a:srcRect t="7037" b="3450"/>
          <a:stretch/>
        </p:blipFill>
        <p:spPr>
          <a:xfrm>
            <a:off x="107504" y="836711"/>
            <a:ext cx="7708629" cy="5793113"/>
          </a:xfrm>
          <a:prstGeom prst="rect">
            <a:avLst/>
          </a:prstGeom>
        </p:spPr>
      </p:pic>
      <p:sp>
        <p:nvSpPr>
          <p:cNvPr id="6" name="Rectangle 5">
            <a:extLst>
              <a:ext uri="{FF2B5EF4-FFF2-40B4-BE49-F238E27FC236}">
                <a16:creationId xmlns:a16="http://schemas.microsoft.com/office/drawing/2014/main" id="{F16D311F-E89A-DA4C-94C0-40D91A7F6C73}"/>
              </a:ext>
            </a:extLst>
          </p:cNvPr>
          <p:cNvSpPr/>
          <p:nvPr/>
        </p:nvSpPr>
        <p:spPr>
          <a:xfrm>
            <a:off x="1259632" y="6629825"/>
            <a:ext cx="640080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sdtimes.com</a:t>
            </a:r>
            <a:r>
              <a:rPr lang="en-US" sz="1000" dirty="0">
                <a:solidFill>
                  <a:schemeClr val="bg1">
                    <a:lumMod val="75000"/>
                  </a:schemeClr>
                </a:solidFill>
              </a:rPr>
              <a:t>/amazon/guest-view-capitalize-amazon-</a:t>
            </a:r>
            <a:r>
              <a:rPr lang="en-US" sz="1000" dirty="0" err="1">
                <a:solidFill>
                  <a:schemeClr val="bg1">
                    <a:lumMod val="75000"/>
                  </a:schemeClr>
                </a:solidFill>
              </a:rPr>
              <a:t>lex</a:t>
            </a:r>
            <a:r>
              <a:rPr lang="en-US" sz="1000" dirty="0">
                <a:solidFill>
                  <a:schemeClr val="bg1">
                    <a:lumMod val="75000"/>
                  </a:schemeClr>
                </a:solidFill>
              </a:rPr>
              <a:t>-available-general-public/</a:t>
            </a:r>
          </a:p>
        </p:txBody>
      </p:sp>
      <p:sp>
        <p:nvSpPr>
          <p:cNvPr id="7" name="Rounded Rectangle 6">
            <a:extLst>
              <a:ext uri="{FF2B5EF4-FFF2-40B4-BE49-F238E27FC236}">
                <a16:creationId xmlns:a16="http://schemas.microsoft.com/office/drawing/2014/main" id="{95AEE2DC-D77D-6149-937F-6A8921CF6CA5}"/>
              </a:ext>
            </a:extLst>
          </p:cNvPr>
          <p:cNvSpPr/>
          <p:nvPr/>
        </p:nvSpPr>
        <p:spPr>
          <a:xfrm>
            <a:off x="7335752" y="836710"/>
            <a:ext cx="1699374" cy="706388"/>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Intent Detection</a:t>
            </a:r>
          </a:p>
        </p:txBody>
      </p:sp>
      <p:sp>
        <p:nvSpPr>
          <p:cNvPr id="8" name="Rounded Rectangle 7">
            <a:extLst>
              <a:ext uri="{FF2B5EF4-FFF2-40B4-BE49-F238E27FC236}">
                <a16:creationId xmlns:a16="http://schemas.microsoft.com/office/drawing/2014/main" id="{BC21EF67-AE6F-2043-AB41-21849B6C97C0}"/>
              </a:ext>
            </a:extLst>
          </p:cNvPr>
          <p:cNvSpPr/>
          <p:nvPr/>
        </p:nvSpPr>
        <p:spPr>
          <a:xfrm>
            <a:off x="7335752" y="2780928"/>
            <a:ext cx="1699374" cy="706388"/>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a:solidFill>
                  <a:srgbClr val="C00000"/>
                </a:solidFill>
              </a:rPr>
              <a:t>Slot Filling</a:t>
            </a:r>
          </a:p>
        </p:txBody>
      </p:sp>
    </p:spTree>
    <p:extLst>
      <p:ext uri="{BB962C8B-B14F-4D97-AF65-F5344CB8AC3E}">
        <p14:creationId xmlns:p14="http://schemas.microsoft.com/office/powerpoint/2010/main" val="1985716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53</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p>
        </p:txBody>
      </p:sp>
      <p:sp>
        <p:nvSpPr>
          <p:cNvPr id="3" name="Title 2"/>
          <p:cNvSpPr>
            <a:spLocks noGrp="1"/>
          </p:cNvSpPr>
          <p:nvPr>
            <p:ph type="title"/>
          </p:nvPr>
        </p:nvSpPr>
        <p:spPr>
          <a:xfrm>
            <a:off x="457200" y="90691"/>
            <a:ext cx="8229600" cy="1143000"/>
          </a:xfrm>
        </p:spPr>
        <p:txBody>
          <a:bodyPr/>
          <a:lstStyle/>
          <a:p>
            <a:r>
              <a:rPr lang="en-US" dirty="0">
                <a:solidFill>
                  <a:schemeClr val="accent1"/>
                </a:solidFill>
              </a:rPr>
              <a:t>H&amp;M’s Chatbot on </a:t>
            </a:r>
            <a:r>
              <a:rPr lang="en-US" dirty="0" err="1">
                <a:solidFill>
                  <a:schemeClr val="accent1"/>
                </a:solidFill>
              </a:rPr>
              <a:t>Kik</a:t>
            </a:r>
            <a:endParaRPr lang="en-US" dirty="0">
              <a:solidFill>
                <a:schemeClr val="accent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523"/>
            <a:ext cx="9144000" cy="4736592"/>
          </a:xfrm>
          <a:prstGeom prst="rect">
            <a:avLst/>
          </a:prstGeom>
        </p:spPr>
      </p:pic>
    </p:spTree>
    <p:extLst>
      <p:ext uri="{BB962C8B-B14F-4D97-AF65-F5344CB8AC3E}">
        <p14:creationId xmlns:p14="http://schemas.microsoft.com/office/powerpoint/2010/main" val="3064694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54</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p>
        </p:txBody>
      </p:sp>
      <p:sp>
        <p:nvSpPr>
          <p:cNvPr id="3" name="Title 2"/>
          <p:cNvSpPr>
            <a:spLocks noGrp="1"/>
          </p:cNvSpPr>
          <p:nvPr>
            <p:ph type="title"/>
          </p:nvPr>
        </p:nvSpPr>
        <p:spPr>
          <a:xfrm>
            <a:off x="125760" y="63703"/>
            <a:ext cx="8892480" cy="701001"/>
          </a:xfrm>
        </p:spPr>
        <p:txBody>
          <a:bodyPr/>
          <a:lstStyle/>
          <a:p>
            <a:r>
              <a:rPr lang="en-US" sz="4000" dirty="0">
                <a:solidFill>
                  <a:schemeClr val="accent1"/>
                </a:solidFill>
              </a:rPr>
              <a:t>Uber’s Chatbot on Facebook’s Messenger</a:t>
            </a:r>
          </a:p>
        </p:txBody>
      </p:sp>
      <p:sp>
        <p:nvSpPr>
          <p:cNvPr id="2" name="Rectangle 1"/>
          <p:cNvSpPr/>
          <p:nvPr/>
        </p:nvSpPr>
        <p:spPr>
          <a:xfrm>
            <a:off x="216595" y="6070656"/>
            <a:ext cx="8892480" cy="646331"/>
          </a:xfrm>
          <a:prstGeom prst="rect">
            <a:avLst/>
          </a:prstGeom>
        </p:spPr>
        <p:txBody>
          <a:bodyPr wrap="square">
            <a:spAutoFit/>
          </a:bodyPr>
          <a:lstStyle/>
          <a:p>
            <a:pPr algn="ctr"/>
            <a:r>
              <a:rPr lang="en-US" dirty="0">
                <a:solidFill>
                  <a:schemeClr val="accent1"/>
                </a:solidFill>
              </a:rPr>
              <a:t>Uber’s </a:t>
            </a:r>
            <a:r>
              <a:rPr lang="en-US" dirty="0" err="1">
                <a:solidFill>
                  <a:schemeClr val="accent1"/>
                </a:solidFill>
              </a:rPr>
              <a:t>chatbot</a:t>
            </a:r>
            <a:r>
              <a:rPr lang="en-US" dirty="0">
                <a:solidFill>
                  <a:schemeClr val="accent1"/>
                </a:solidFill>
              </a:rPr>
              <a:t> on Facebook’s messenger </a:t>
            </a:r>
            <a:br>
              <a:rPr lang="en-US" dirty="0">
                <a:solidFill>
                  <a:schemeClr val="accent1"/>
                </a:solidFill>
              </a:rPr>
            </a:br>
            <a:r>
              <a:rPr lang="en-US" dirty="0">
                <a:solidFill>
                  <a:schemeClr val="accent1"/>
                </a:solidFill>
              </a:rPr>
              <a:t>- one main benefit: it loads much faster than the Uber app</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270" b="2896"/>
          <a:stretch/>
        </p:blipFill>
        <p:spPr>
          <a:xfrm>
            <a:off x="2938960" y="872715"/>
            <a:ext cx="2957400" cy="5089929"/>
          </a:xfrm>
          <a:prstGeom prst="rect">
            <a:avLst/>
          </a:prstGeom>
        </p:spPr>
      </p:pic>
    </p:spTree>
    <p:extLst>
      <p:ext uri="{BB962C8B-B14F-4D97-AF65-F5344CB8AC3E}">
        <p14:creationId xmlns:p14="http://schemas.microsoft.com/office/powerpoint/2010/main" val="4054244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lstStyle/>
          <a:p>
            <a:r>
              <a:rPr lang="en-US" altLang="zh-TW" sz="10000" dirty="0">
                <a:solidFill>
                  <a:srgbClr val="FF0000"/>
                </a:solidFill>
              </a:rPr>
              <a:t>Bot Life Cycle and Platform</a:t>
            </a:r>
            <a:br>
              <a:rPr lang="en-US" altLang="zh-TW" sz="10000" dirty="0">
                <a:solidFill>
                  <a:srgbClr val="FF0000"/>
                </a:solidFill>
              </a:rPr>
            </a:br>
            <a:r>
              <a:rPr lang="en-US" altLang="zh-TW" sz="10000" dirty="0">
                <a:solidFill>
                  <a:srgbClr val="FF0000"/>
                </a:solidFill>
              </a:rPr>
              <a:t>Ecosystem</a:t>
            </a:r>
            <a:endParaRPr lang="en-US" sz="10000" dirty="0">
              <a:solidFill>
                <a:srgbClr val="FF0000"/>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55</a:t>
            </a:fld>
            <a:endParaRPr lang="zh-TW" altLang="en-US"/>
          </a:p>
        </p:txBody>
      </p:sp>
    </p:spTree>
    <p:extLst>
      <p:ext uri="{BB962C8B-B14F-4D97-AF65-F5344CB8AC3E}">
        <p14:creationId xmlns:p14="http://schemas.microsoft.com/office/powerpoint/2010/main" val="2226720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r>
              <a:rPr lang="en-US">
                <a:solidFill>
                  <a:schemeClr val="accent1"/>
                </a:solidFill>
              </a:rPr>
              <a:t>The Bot Lifecycle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56</a:t>
            </a:fld>
            <a:endParaRPr lang="zh-TW" altLang="en-US"/>
          </a:p>
        </p:txBody>
      </p:sp>
      <p:pic>
        <p:nvPicPr>
          <p:cNvPr id="5" name="Picture 4"/>
          <p:cNvPicPr>
            <a:picLocks noChangeAspect="1"/>
          </p:cNvPicPr>
          <p:nvPr/>
        </p:nvPicPr>
        <p:blipFill>
          <a:blip r:embed="rId2"/>
          <a:stretch>
            <a:fillRect/>
          </a:stretch>
        </p:blipFill>
        <p:spPr>
          <a:xfrm>
            <a:off x="1775275" y="1042944"/>
            <a:ext cx="5593449" cy="5476919"/>
          </a:xfrm>
          <a:prstGeom prst="rect">
            <a:avLst/>
          </a:prstGeom>
        </p:spPr>
      </p:pic>
      <p:sp>
        <p:nvSpPr>
          <p:cNvPr id="6" name="Rectangle 5"/>
          <p:cNvSpPr/>
          <p:nvPr/>
        </p:nvSpPr>
        <p:spPr>
          <a:xfrm>
            <a:off x="971600" y="6638767"/>
            <a:ext cx="72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chatbotsmagazine.com</a:t>
            </a:r>
            <a:r>
              <a:rPr lang="en-US" sz="1000" dirty="0">
                <a:solidFill>
                  <a:schemeClr val="bg1">
                    <a:lumMod val="75000"/>
                  </a:schemeClr>
                </a:solidFill>
              </a:rPr>
              <a:t>/the-bot-lifecycle-1ff357430db7</a:t>
            </a:r>
          </a:p>
        </p:txBody>
      </p:sp>
    </p:spTree>
    <p:extLst>
      <p:ext uri="{BB962C8B-B14F-4D97-AF65-F5344CB8AC3E}">
        <p14:creationId xmlns:p14="http://schemas.microsoft.com/office/powerpoint/2010/main" val="3002246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57</a:t>
            </a:fld>
            <a:endParaRPr lang="zh-TW"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51050"/>
          <a:stretch/>
        </p:blipFill>
        <p:spPr>
          <a:xfrm>
            <a:off x="899592" y="115032"/>
            <a:ext cx="7655615" cy="6381328"/>
          </a:xfrm>
          <a:prstGeom prst="rect">
            <a:avLst/>
          </a:prstGeom>
        </p:spPr>
      </p:pic>
      <p:sp>
        <p:nvSpPr>
          <p:cNvPr id="6" name="Rectangle 5"/>
          <p:cNvSpPr/>
          <p:nvPr/>
        </p:nvSpPr>
        <p:spPr>
          <a:xfrm>
            <a:off x="1371600" y="6611779"/>
            <a:ext cx="64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www.oreilly.com</a:t>
            </a:r>
            <a:r>
              <a:rPr lang="en-US" sz="1000" dirty="0">
                <a:solidFill>
                  <a:schemeClr val="bg1">
                    <a:lumMod val="75000"/>
                  </a:schemeClr>
                </a:solidFill>
              </a:rPr>
              <a:t>/ideas/infographic-the-bot-platform-ecosystem</a:t>
            </a:r>
          </a:p>
        </p:txBody>
      </p:sp>
    </p:spTree>
    <p:extLst>
      <p:ext uri="{BB962C8B-B14F-4D97-AF65-F5344CB8AC3E}">
        <p14:creationId xmlns:p14="http://schemas.microsoft.com/office/powerpoint/2010/main" val="20542909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58</a:t>
            </a:fld>
            <a:endParaRPr lang="zh-TW"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3411" b="14495"/>
          <a:stretch/>
        </p:blipFill>
        <p:spPr>
          <a:xfrm>
            <a:off x="107504" y="1889740"/>
            <a:ext cx="8875965" cy="3339460"/>
          </a:xfrm>
          <a:prstGeom prst="rect">
            <a:avLst/>
          </a:prstGeom>
        </p:spPr>
      </p:pic>
      <p:sp>
        <p:nvSpPr>
          <p:cNvPr id="6" name="Rectangle 5"/>
          <p:cNvSpPr/>
          <p:nvPr/>
        </p:nvSpPr>
        <p:spPr>
          <a:xfrm>
            <a:off x="1371600" y="6611779"/>
            <a:ext cx="64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www.oreilly.com</a:t>
            </a:r>
            <a:r>
              <a:rPr lang="en-US" sz="1000" dirty="0">
                <a:solidFill>
                  <a:schemeClr val="bg1">
                    <a:lumMod val="75000"/>
                  </a:schemeClr>
                </a:solidFill>
              </a:rPr>
              <a:t>/ideas/infographic-the-bot-platform-ecosystem</a:t>
            </a:r>
          </a:p>
        </p:txBody>
      </p:sp>
    </p:spTree>
    <p:extLst>
      <p:ext uri="{BB962C8B-B14F-4D97-AF65-F5344CB8AC3E}">
        <p14:creationId xmlns:p14="http://schemas.microsoft.com/office/powerpoint/2010/main" val="4255578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59</a:t>
            </a:fld>
            <a:endParaRPr lang="zh-TW" altLang="en-US"/>
          </a:p>
        </p:txBody>
      </p:sp>
      <p:sp>
        <p:nvSpPr>
          <p:cNvPr id="5" name="Rectangle 4"/>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venturebeat.com</a:t>
            </a:r>
            <a:r>
              <a:rPr lang="en-US" sz="1000" dirty="0">
                <a:solidFill>
                  <a:schemeClr val="bg1">
                    <a:lumMod val="75000"/>
                  </a:schemeClr>
                </a:solidFill>
              </a:rPr>
              <a:t>/2016/08/11/introducing-the-bots-landscape-170-companies-4-billion-in-funding-thousands-of-bots/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167" r="3592" b="2423"/>
          <a:stretch/>
        </p:blipFill>
        <p:spPr>
          <a:xfrm>
            <a:off x="768242" y="116020"/>
            <a:ext cx="7274033" cy="6477572"/>
          </a:xfrm>
          <a:prstGeom prst="rect">
            <a:avLst/>
          </a:prstGeom>
        </p:spPr>
      </p:pic>
    </p:spTree>
    <p:extLst>
      <p:ext uri="{BB962C8B-B14F-4D97-AF65-F5344CB8AC3E}">
        <p14:creationId xmlns:p14="http://schemas.microsoft.com/office/powerpoint/2010/main" val="1225755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7112-A330-3E4C-9B49-13C9E30D15F4}"/>
              </a:ext>
            </a:extLst>
          </p:cNvPr>
          <p:cNvSpPr>
            <a:spLocks noGrp="1"/>
          </p:cNvSpPr>
          <p:nvPr>
            <p:ph type="title"/>
          </p:nvPr>
        </p:nvSpPr>
        <p:spPr>
          <a:xfrm>
            <a:off x="179512" y="0"/>
            <a:ext cx="8784976" cy="1583170"/>
          </a:xfrm>
        </p:spPr>
        <p:txBody>
          <a:bodyPr/>
          <a:lstStyle/>
          <a:p>
            <a:r>
              <a:rPr lang="en-US" altLang="zh-TW" sz="3200" dirty="0">
                <a:solidFill>
                  <a:schemeClr val="accent1"/>
                </a:solidFill>
              </a:rPr>
              <a:t> 2018 International ICT Innovative Services Awards (</a:t>
            </a:r>
            <a:r>
              <a:rPr lang="en-US" altLang="zh-TW" sz="3200" dirty="0" err="1">
                <a:solidFill>
                  <a:schemeClr val="accent1"/>
                </a:solidFill>
              </a:rPr>
              <a:t>InnoServe</a:t>
            </a:r>
            <a:r>
              <a:rPr lang="en-US" altLang="zh-TW" sz="3200" dirty="0">
                <a:solidFill>
                  <a:schemeClr val="accent1"/>
                </a:solidFill>
              </a:rPr>
              <a:t> Awards 2018) </a:t>
            </a:r>
            <a:br>
              <a:rPr lang="en-US" altLang="zh-TW" sz="3200" dirty="0">
                <a:solidFill>
                  <a:schemeClr val="accent1"/>
                </a:solidFill>
              </a:rPr>
            </a:br>
            <a:r>
              <a:rPr lang="en-US" altLang="zh-TW" sz="3200" dirty="0">
                <a:solidFill>
                  <a:schemeClr val="accent1"/>
                </a:solidFill>
              </a:rPr>
              <a:t>(2018</a:t>
            </a:r>
            <a:r>
              <a:rPr lang="zh-TW" altLang="en-US" sz="3200" dirty="0">
                <a:solidFill>
                  <a:schemeClr val="accent1"/>
                </a:solidFill>
              </a:rPr>
              <a:t>第</a:t>
            </a:r>
            <a:r>
              <a:rPr lang="en-US" altLang="zh-TW" sz="3200" dirty="0">
                <a:solidFill>
                  <a:schemeClr val="accent1"/>
                </a:solidFill>
              </a:rPr>
              <a:t>23</a:t>
            </a:r>
            <a:r>
              <a:rPr lang="zh-TW" altLang="en-US" sz="3200" dirty="0">
                <a:solidFill>
                  <a:schemeClr val="accent1"/>
                </a:solidFill>
              </a:rPr>
              <a:t>屆大專校院資訊應用服務創新競賽</a:t>
            </a:r>
            <a:r>
              <a:rPr lang="en-US" altLang="zh-TW" sz="3200" dirty="0">
                <a:solidFill>
                  <a:schemeClr val="accent1"/>
                </a:solidFill>
              </a:rPr>
              <a:t>)</a:t>
            </a:r>
            <a:endParaRPr lang="en-US" sz="3200" dirty="0">
              <a:solidFill>
                <a:schemeClr val="accent1"/>
              </a:solidFill>
            </a:endParaRPr>
          </a:p>
        </p:txBody>
      </p:sp>
      <p:sp>
        <p:nvSpPr>
          <p:cNvPr id="4" name="Slide Number Placeholder 3">
            <a:extLst>
              <a:ext uri="{FF2B5EF4-FFF2-40B4-BE49-F238E27FC236}">
                <a16:creationId xmlns:a16="http://schemas.microsoft.com/office/drawing/2014/main" id="{D9CEB519-F37B-BE40-91DC-8A077105277E}"/>
              </a:ext>
            </a:extLst>
          </p:cNvPr>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pic>
        <p:nvPicPr>
          <p:cNvPr id="6" name="Picture 5">
            <a:extLst>
              <a:ext uri="{FF2B5EF4-FFF2-40B4-BE49-F238E27FC236}">
                <a16:creationId xmlns:a16="http://schemas.microsoft.com/office/drawing/2014/main" id="{6FA75FD9-AF36-7341-AECE-D910D7426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139" y="1652743"/>
            <a:ext cx="7641720" cy="4862913"/>
          </a:xfrm>
          <a:prstGeom prst="rect">
            <a:avLst/>
          </a:prstGeom>
        </p:spPr>
      </p:pic>
      <p:sp>
        <p:nvSpPr>
          <p:cNvPr id="7" name="Rectangle 6">
            <a:extLst>
              <a:ext uri="{FF2B5EF4-FFF2-40B4-BE49-F238E27FC236}">
                <a16:creationId xmlns:a16="http://schemas.microsoft.com/office/drawing/2014/main" id="{926B3FF7-9037-8240-A31C-103902076737}"/>
              </a:ext>
            </a:extLst>
          </p:cNvPr>
          <p:cNvSpPr/>
          <p:nvPr/>
        </p:nvSpPr>
        <p:spPr>
          <a:xfrm>
            <a:off x="2479119" y="6515656"/>
            <a:ext cx="4185761" cy="369332"/>
          </a:xfrm>
          <a:prstGeom prst="rect">
            <a:avLst/>
          </a:prstGeom>
        </p:spPr>
        <p:txBody>
          <a:bodyPr wrap="none">
            <a:spAutoFit/>
          </a:bodyPr>
          <a:lstStyle/>
          <a:p>
            <a:r>
              <a:rPr lang="en-US" dirty="0">
                <a:hlinkClick r:id="rId3"/>
              </a:rPr>
              <a:t>https://innoserve.tca.org.tw/award.aspx</a:t>
            </a:r>
            <a:endParaRPr lang="en-US" dirty="0"/>
          </a:p>
        </p:txBody>
      </p:sp>
    </p:spTree>
    <p:extLst>
      <p:ext uri="{BB962C8B-B14F-4D97-AF65-F5344CB8AC3E}">
        <p14:creationId xmlns:p14="http://schemas.microsoft.com/office/powerpoint/2010/main" val="4141188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60</a:t>
            </a:fld>
            <a:endParaRPr lang="zh-TW"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052" t="9344" r="8263" b="8164"/>
          <a:stretch/>
        </p:blipFill>
        <p:spPr>
          <a:xfrm>
            <a:off x="323528" y="476672"/>
            <a:ext cx="8485115" cy="5899175"/>
          </a:xfrm>
          <a:prstGeom prst="rect">
            <a:avLst/>
          </a:prstGeom>
        </p:spPr>
      </p:pic>
      <p:sp>
        <p:nvSpPr>
          <p:cNvPr id="6" name="Rectangle 5"/>
          <p:cNvSpPr/>
          <p:nvPr/>
        </p:nvSpPr>
        <p:spPr>
          <a:xfrm>
            <a:off x="354199" y="6611779"/>
            <a:ext cx="8454443"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medium.com</a:t>
            </a:r>
            <a:r>
              <a:rPr lang="en-US" sz="1000" dirty="0">
                <a:solidFill>
                  <a:schemeClr val="bg1">
                    <a:lumMod val="75000"/>
                  </a:schemeClr>
                </a:solidFill>
              </a:rPr>
              <a:t>/@</a:t>
            </a:r>
            <a:r>
              <a:rPr lang="en-US" sz="1000" dirty="0" err="1">
                <a:solidFill>
                  <a:schemeClr val="bg1">
                    <a:lumMod val="75000"/>
                  </a:schemeClr>
                </a:solidFill>
              </a:rPr>
              <a:t>RecastAI</a:t>
            </a:r>
            <a:r>
              <a:rPr lang="en-US" sz="1000" dirty="0">
                <a:solidFill>
                  <a:schemeClr val="bg1">
                    <a:lumMod val="75000"/>
                  </a:schemeClr>
                </a:solidFill>
              </a:rPr>
              <a:t>/2017-messenger-bot-landscape-a-public-spreadsheet-gathering-1000-messenger-bots-f017fdb1448a /</a:t>
            </a:r>
          </a:p>
        </p:txBody>
      </p:sp>
    </p:spTree>
    <p:extLst>
      <p:ext uri="{BB962C8B-B14F-4D97-AF65-F5344CB8AC3E}">
        <p14:creationId xmlns:p14="http://schemas.microsoft.com/office/powerpoint/2010/main" val="2306548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620F-B5F7-4749-8477-A8A531866617}"/>
              </a:ext>
            </a:extLst>
          </p:cNvPr>
          <p:cNvSpPr>
            <a:spLocks noGrp="1"/>
          </p:cNvSpPr>
          <p:nvPr>
            <p:ph type="title"/>
          </p:nvPr>
        </p:nvSpPr>
        <p:spPr>
          <a:xfrm>
            <a:off x="457200" y="38457"/>
            <a:ext cx="8229600" cy="905568"/>
          </a:xfrm>
        </p:spPr>
        <p:txBody>
          <a:bodyPr/>
          <a:lstStyle/>
          <a:p>
            <a:r>
              <a:rPr lang="en-US" dirty="0">
                <a:solidFill>
                  <a:schemeClr val="accent1"/>
                </a:solidFill>
              </a:rPr>
              <a:t>How to Build Chatbots</a:t>
            </a:r>
          </a:p>
        </p:txBody>
      </p:sp>
      <p:sp>
        <p:nvSpPr>
          <p:cNvPr id="4" name="Slide Number Placeholder 3">
            <a:extLst>
              <a:ext uri="{FF2B5EF4-FFF2-40B4-BE49-F238E27FC236}">
                <a16:creationId xmlns:a16="http://schemas.microsoft.com/office/drawing/2014/main" id="{AE4C68EF-3A33-734D-BA96-C331512C4826}"/>
              </a:ext>
            </a:extLst>
          </p:cNvPr>
          <p:cNvSpPr>
            <a:spLocks noGrp="1"/>
          </p:cNvSpPr>
          <p:nvPr>
            <p:ph type="sldNum" sz="quarter" idx="12"/>
          </p:nvPr>
        </p:nvSpPr>
        <p:spPr/>
        <p:txBody>
          <a:bodyPr/>
          <a:lstStyle/>
          <a:p>
            <a:pPr>
              <a:defRPr/>
            </a:pPr>
            <a:fld id="{E78C9E75-97FD-45D9-8ED3-955348887BB1}" type="slidenum">
              <a:rPr lang="zh-TW" altLang="en-US" smtClean="0"/>
              <a:pPr>
                <a:defRPr/>
              </a:pPr>
              <a:t>61</a:t>
            </a:fld>
            <a:endParaRPr lang="zh-TW" altLang="en-US"/>
          </a:p>
        </p:txBody>
      </p:sp>
      <p:pic>
        <p:nvPicPr>
          <p:cNvPr id="5" name="Picture 4">
            <a:extLst>
              <a:ext uri="{FF2B5EF4-FFF2-40B4-BE49-F238E27FC236}">
                <a16:creationId xmlns:a16="http://schemas.microsoft.com/office/drawing/2014/main" id="{21DF5635-4BC6-394F-9476-33079EED1CB9}"/>
              </a:ext>
            </a:extLst>
          </p:cNvPr>
          <p:cNvPicPr>
            <a:picLocks noChangeAspect="1"/>
          </p:cNvPicPr>
          <p:nvPr/>
        </p:nvPicPr>
        <p:blipFill>
          <a:blip r:embed="rId2"/>
          <a:stretch>
            <a:fillRect/>
          </a:stretch>
        </p:blipFill>
        <p:spPr>
          <a:xfrm>
            <a:off x="0" y="980728"/>
            <a:ext cx="9144000" cy="5616624"/>
          </a:xfrm>
          <a:prstGeom prst="rect">
            <a:avLst/>
          </a:prstGeom>
        </p:spPr>
      </p:pic>
      <p:sp>
        <p:nvSpPr>
          <p:cNvPr id="7" name="Rectangle 6">
            <a:extLst>
              <a:ext uri="{FF2B5EF4-FFF2-40B4-BE49-F238E27FC236}">
                <a16:creationId xmlns:a16="http://schemas.microsoft.com/office/drawing/2014/main" id="{A63175CF-DC76-3E49-9782-942063D67D9D}"/>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854143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B40B-242C-F946-A032-EC77FBB80F62}"/>
              </a:ext>
            </a:extLst>
          </p:cNvPr>
          <p:cNvSpPr>
            <a:spLocks noGrp="1"/>
          </p:cNvSpPr>
          <p:nvPr>
            <p:ph type="title"/>
          </p:nvPr>
        </p:nvSpPr>
        <p:spPr>
          <a:xfrm>
            <a:off x="457200" y="125760"/>
            <a:ext cx="8229600" cy="1143000"/>
          </a:xfrm>
        </p:spPr>
        <p:txBody>
          <a:bodyPr/>
          <a:lstStyle/>
          <a:p>
            <a:r>
              <a:rPr lang="en-US" dirty="0">
                <a:solidFill>
                  <a:schemeClr val="accent1"/>
                </a:solidFill>
              </a:rPr>
              <a:t>Chatbot Frameworks </a:t>
            </a:r>
            <a:br>
              <a:rPr lang="en-US" dirty="0">
                <a:solidFill>
                  <a:schemeClr val="accent1"/>
                </a:solidFill>
              </a:rPr>
            </a:br>
            <a:r>
              <a:rPr lang="en-US" dirty="0">
                <a:solidFill>
                  <a:schemeClr val="accent1"/>
                </a:solidFill>
              </a:rPr>
              <a:t>and AI Services</a:t>
            </a:r>
          </a:p>
        </p:txBody>
      </p:sp>
      <p:sp>
        <p:nvSpPr>
          <p:cNvPr id="3" name="Content Placeholder 2">
            <a:extLst>
              <a:ext uri="{FF2B5EF4-FFF2-40B4-BE49-F238E27FC236}">
                <a16:creationId xmlns:a16="http://schemas.microsoft.com/office/drawing/2014/main" id="{DD8BF2CA-5918-8B45-945D-E6604E5C6532}"/>
              </a:ext>
            </a:extLst>
          </p:cNvPr>
          <p:cNvSpPr>
            <a:spLocks noGrp="1"/>
          </p:cNvSpPr>
          <p:nvPr>
            <p:ph idx="1"/>
          </p:nvPr>
        </p:nvSpPr>
        <p:spPr>
          <a:xfrm>
            <a:off x="457200" y="1417638"/>
            <a:ext cx="8229600" cy="5221525"/>
          </a:xfrm>
        </p:spPr>
        <p:txBody>
          <a:bodyPr/>
          <a:lstStyle/>
          <a:p>
            <a:r>
              <a:rPr lang="en-US" dirty="0"/>
              <a:t>Bot Frameworks </a:t>
            </a:r>
          </a:p>
          <a:p>
            <a:pPr lvl="1"/>
            <a:r>
              <a:rPr lang="en-US" sz="3200" dirty="0" err="1"/>
              <a:t>Botkit</a:t>
            </a:r>
            <a:endParaRPr lang="en-US" sz="3200" dirty="0"/>
          </a:p>
          <a:p>
            <a:pPr lvl="1"/>
            <a:r>
              <a:rPr lang="en-US" sz="3200" dirty="0"/>
              <a:t>Microsoft Bot Framework</a:t>
            </a:r>
          </a:p>
          <a:p>
            <a:pPr lvl="1"/>
            <a:r>
              <a:rPr lang="en-US" sz="3200" dirty="0"/>
              <a:t>Rasa NLU</a:t>
            </a:r>
          </a:p>
          <a:p>
            <a:r>
              <a:rPr lang="en-US" dirty="0"/>
              <a:t>AI Services</a:t>
            </a:r>
          </a:p>
          <a:p>
            <a:pPr lvl="1"/>
            <a:r>
              <a:rPr lang="en-US" sz="3200" dirty="0" err="1"/>
              <a:t>Wit.ai</a:t>
            </a:r>
            <a:endParaRPr lang="en-US" sz="3200" dirty="0"/>
          </a:p>
          <a:p>
            <a:pPr lvl="1"/>
            <a:r>
              <a:rPr lang="en-US" sz="3200" dirty="0" err="1"/>
              <a:t>api.ai</a:t>
            </a:r>
            <a:endParaRPr lang="en-US" sz="3200" dirty="0"/>
          </a:p>
          <a:p>
            <a:pPr lvl="1"/>
            <a:r>
              <a:rPr lang="en-US" sz="3200" dirty="0" err="1"/>
              <a:t>LUIS.ai</a:t>
            </a:r>
            <a:endParaRPr lang="en-US" sz="3200" dirty="0"/>
          </a:p>
          <a:p>
            <a:pPr lvl="1"/>
            <a:r>
              <a:rPr lang="en-US" sz="3200" dirty="0"/>
              <a:t>IBM Watson</a:t>
            </a:r>
          </a:p>
        </p:txBody>
      </p:sp>
      <p:sp>
        <p:nvSpPr>
          <p:cNvPr id="4" name="Slide Number Placeholder 3">
            <a:extLst>
              <a:ext uri="{FF2B5EF4-FFF2-40B4-BE49-F238E27FC236}">
                <a16:creationId xmlns:a16="http://schemas.microsoft.com/office/drawing/2014/main" id="{7692B267-3D11-9A48-AF35-7328D2AF668D}"/>
              </a:ext>
            </a:extLst>
          </p:cNvPr>
          <p:cNvSpPr>
            <a:spLocks noGrp="1"/>
          </p:cNvSpPr>
          <p:nvPr>
            <p:ph type="sldNum" sz="quarter" idx="12"/>
          </p:nvPr>
        </p:nvSpPr>
        <p:spPr/>
        <p:txBody>
          <a:bodyPr/>
          <a:lstStyle/>
          <a:p>
            <a:pPr>
              <a:defRPr/>
            </a:pPr>
            <a:fld id="{E78C9E75-97FD-45D9-8ED3-955348887BB1}" type="slidenum">
              <a:rPr lang="zh-TW" altLang="en-US" smtClean="0"/>
              <a:pPr>
                <a:defRPr/>
              </a:pPr>
              <a:t>62</a:t>
            </a:fld>
            <a:endParaRPr lang="zh-TW" altLang="en-US"/>
          </a:p>
        </p:txBody>
      </p:sp>
      <p:sp>
        <p:nvSpPr>
          <p:cNvPr id="6" name="Rectangle 5">
            <a:extLst>
              <a:ext uri="{FF2B5EF4-FFF2-40B4-BE49-F238E27FC236}">
                <a16:creationId xmlns:a16="http://schemas.microsoft.com/office/drawing/2014/main" id="{C88EFB1D-FB75-3046-8E2C-60592455200F}"/>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3189259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A72-4A74-7146-8EC7-E8EE9B81538C}"/>
              </a:ext>
            </a:extLst>
          </p:cNvPr>
          <p:cNvSpPr>
            <a:spLocks noGrp="1"/>
          </p:cNvSpPr>
          <p:nvPr>
            <p:ph type="title"/>
          </p:nvPr>
        </p:nvSpPr>
        <p:spPr>
          <a:xfrm>
            <a:off x="457200" y="44624"/>
            <a:ext cx="8229600" cy="1143000"/>
          </a:xfrm>
        </p:spPr>
        <p:txBody>
          <a:bodyPr/>
          <a:lstStyle/>
          <a:p>
            <a:r>
              <a:rPr lang="en-US" dirty="0">
                <a:solidFill>
                  <a:schemeClr val="accent1"/>
                </a:solidFill>
              </a:rPr>
              <a:t>Chatbot Frameworks</a:t>
            </a:r>
          </a:p>
        </p:txBody>
      </p:sp>
      <p:sp>
        <p:nvSpPr>
          <p:cNvPr id="4" name="Slide Number Placeholder 3">
            <a:extLst>
              <a:ext uri="{FF2B5EF4-FFF2-40B4-BE49-F238E27FC236}">
                <a16:creationId xmlns:a16="http://schemas.microsoft.com/office/drawing/2014/main" id="{3113EDF6-A2EB-1F45-9EBA-65A14B90C4AF}"/>
              </a:ext>
            </a:extLst>
          </p:cNvPr>
          <p:cNvSpPr>
            <a:spLocks noGrp="1"/>
          </p:cNvSpPr>
          <p:nvPr>
            <p:ph type="sldNum" sz="quarter" idx="12"/>
          </p:nvPr>
        </p:nvSpPr>
        <p:spPr/>
        <p:txBody>
          <a:bodyPr/>
          <a:lstStyle/>
          <a:p>
            <a:pPr>
              <a:defRPr/>
            </a:pPr>
            <a:fld id="{E78C9E75-97FD-45D9-8ED3-955348887BB1}" type="slidenum">
              <a:rPr lang="zh-TW" altLang="en-US" smtClean="0"/>
              <a:pPr>
                <a:defRPr/>
              </a:pPr>
              <a:t>63</a:t>
            </a:fld>
            <a:endParaRPr lang="zh-TW" altLang="en-US"/>
          </a:p>
        </p:txBody>
      </p:sp>
      <p:pic>
        <p:nvPicPr>
          <p:cNvPr id="5" name="Picture 4">
            <a:extLst>
              <a:ext uri="{FF2B5EF4-FFF2-40B4-BE49-F238E27FC236}">
                <a16:creationId xmlns:a16="http://schemas.microsoft.com/office/drawing/2014/main" id="{3E96AA43-34F4-5B41-BE90-90C7505A85B8}"/>
              </a:ext>
            </a:extLst>
          </p:cNvPr>
          <p:cNvPicPr>
            <a:picLocks noChangeAspect="1"/>
          </p:cNvPicPr>
          <p:nvPr/>
        </p:nvPicPr>
        <p:blipFill>
          <a:blip r:embed="rId2"/>
          <a:stretch>
            <a:fillRect/>
          </a:stretch>
        </p:blipFill>
        <p:spPr>
          <a:xfrm>
            <a:off x="179512" y="1340769"/>
            <a:ext cx="8822364" cy="5178698"/>
          </a:xfrm>
          <a:prstGeom prst="rect">
            <a:avLst/>
          </a:prstGeom>
        </p:spPr>
      </p:pic>
      <p:sp>
        <p:nvSpPr>
          <p:cNvPr id="7" name="Rectangle 6">
            <a:extLst>
              <a:ext uri="{FF2B5EF4-FFF2-40B4-BE49-F238E27FC236}">
                <a16:creationId xmlns:a16="http://schemas.microsoft.com/office/drawing/2014/main" id="{5926E3B1-9895-5E48-8FD1-2EB403D99CCC}"/>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27658187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21B890-482B-5D45-9557-81CFE8A221D7}"/>
              </a:ext>
            </a:extLst>
          </p:cNvPr>
          <p:cNvSpPr>
            <a:spLocks noGrp="1"/>
          </p:cNvSpPr>
          <p:nvPr>
            <p:ph type="sldNum" sz="quarter" idx="12"/>
          </p:nvPr>
        </p:nvSpPr>
        <p:spPr/>
        <p:txBody>
          <a:bodyPr/>
          <a:lstStyle/>
          <a:p>
            <a:pPr>
              <a:defRPr/>
            </a:pPr>
            <a:fld id="{E78C9E75-97FD-45D9-8ED3-955348887BB1}" type="slidenum">
              <a:rPr lang="zh-TW" altLang="en-US" smtClean="0"/>
              <a:pPr>
                <a:defRPr/>
              </a:pPr>
              <a:t>64</a:t>
            </a:fld>
            <a:endParaRPr lang="zh-TW" altLang="en-US"/>
          </a:p>
        </p:txBody>
      </p:sp>
      <p:pic>
        <p:nvPicPr>
          <p:cNvPr id="6" name="Picture 5">
            <a:extLst>
              <a:ext uri="{FF2B5EF4-FFF2-40B4-BE49-F238E27FC236}">
                <a16:creationId xmlns:a16="http://schemas.microsoft.com/office/drawing/2014/main" id="{A33EA30D-523C-2D48-9EF7-E6F24BBABE86}"/>
              </a:ext>
            </a:extLst>
          </p:cNvPr>
          <p:cNvPicPr>
            <a:picLocks noChangeAspect="1"/>
          </p:cNvPicPr>
          <p:nvPr/>
        </p:nvPicPr>
        <p:blipFill>
          <a:blip r:embed="rId2"/>
          <a:stretch>
            <a:fillRect/>
          </a:stretch>
        </p:blipFill>
        <p:spPr>
          <a:xfrm>
            <a:off x="179513" y="11062"/>
            <a:ext cx="8784975" cy="6536578"/>
          </a:xfrm>
          <a:prstGeom prst="rect">
            <a:avLst/>
          </a:prstGeom>
        </p:spPr>
      </p:pic>
      <p:sp>
        <p:nvSpPr>
          <p:cNvPr id="7" name="Rectangle 6">
            <a:extLst>
              <a:ext uri="{FF2B5EF4-FFF2-40B4-BE49-F238E27FC236}">
                <a16:creationId xmlns:a16="http://schemas.microsoft.com/office/drawing/2014/main" id="{778D2DFF-B3BA-2F4E-90BF-D1EDFAF749A3}"/>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12462892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382317" y="44394"/>
            <a:ext cx="8723711"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65</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a:stretch>
            <a:fillRect/>
          </a:stretch>
        </p:blipFill>
        <p:spPr>
          <a:xfrm>
            <a:off x="2677745" y="1204270"/>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382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974176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431721"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66</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644577" y="1311151"/>
            <a:ext cx="8174141"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299803" y="2572836"/>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900410" y="1779414"/>
            <a:ext cx="7449617"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2722142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431721"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67</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179513" y="1383159"/>
            <a:ext cx="8784976"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7" name="Picture 6">
            <a:extLst>
              <a:ext uri="{FF2B5EF4-FFF2-40B4-BE49-F238E27FC236}">
                <a16:creationId xmlns:a16="http://schemas.microsoft.com/office/drawing/2014/main" id="{E0085B22-25FE-E447-B270-A8B58C826D3A}"/>
              </a:ext>
            </a:extLst>
          </p:cNvPr>
          <p:cNvPicPr>
            <a:picLocks noChangeAspect="1"/>
          </p:cNvPicPr>
          <p:nvPr/>
        </p:nvPicPr>
        <p:blipFill>
          <a:blip r:embed="rId2"/>
          <a:stretch>
            <a:fillRect/>
          </a:stretch>
        </p:blipFill>
        <p:spPr>
          <a:xfrm>
            <a:off x="298236" y="2728040"/>
            <a:ext cx="8594005" cy="2597836"/>
          </a:xfrm>
          <a:prstGeom prst="rect">
            <a:avLst/>
          </a:prstGeom>
        </p:spPr>
      </p:pic>
      <p:sp>
        <p:nvSpPr>
          <p:cNvPr id="9" name="Rectangle 8">
            <a:extLst>
              <a:ext uri="{FF2B5EF4-FFF2-40B4-BE49-F238E27FC236}">
                <a16:creationId xmlns:a16="http://schemas.microsoft.com/office/drawing/2014/main" id="{D3ACC94C-7986-214B-B721-49D1FB15D353}"/>
              </a:ext>
            </a:extLst>
          </p:cNvPr>
          <p:cNvSpPr/>
          <p:nvPr/>
        </p:nvSpPr>
        <p:spPr>
          <a:xfrm>
            <a:off x="1006838" y="1922917"/>
            <a:ext cx="7449617" cy="461665"/>
          </a:xfrm>
          <a:prstGeom prst="rect">
            <a:avLst/>
          </a:prstGeom>
        </p:spPr>
        <p:txBody>
          <a:bodyPr wrap="square">
            <a:spAutoFit/>
          </a:bodyPr>
          <a:lstStyle/>
          <a:p>
            <a:pPr algn="ctr"/>
            <a:r>
              <a:rPr lang="en-US" sz="2400" b="1" dirty="0">
                <a:solidFill>
                  <a:schemeClr val="accent1"/>
                </a:solidFill>
              </a:rPr>
              <a:t>BERT input representation</a:t>
            </a:r>
          </a:p>
        </p:txBody>
      </p:sp>
    </p:spTree>
    <p:extLst>
      <p:ext uri="{BB962C8B-B14F-4D97-AF65-F5344CB8AC3E}">
        <p14:creationId xmlns:p14="http://schemas.microsoft.com/office/powerpoint/2010/main" val="3989235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431721" y="139727"/>
            <a:ext cx="8386997" cy="1143000"/>
          </a:xfrm>
        </p:spPr>
        <p:txBody>
          <a:bodyPr>
            <a:noAutofit/>
          </a:bodyPr>
          <a:lstStyle/>
          <a:p>
            <a:r>
              <a:rPr lang="en-US" dirty="0">
                <a:solidFill>
                  <a:schemeClr val="accent1"/>
                </a:solidFill>
              </a:rPr>
              <a:t>BERT, </a:t>
            </a:r>
            <a:r>
              <a:rPr lang="en-US" dirty="0" err="1">
                <a:solidFill>
                  <a:schemeClr val="accent1"/>
                </a:solidFill>
              </a:rPr>
              <a:t>OpenAI</a:t>
            </a:r>
            <a:r>
              <a:rPr lang="en-US" dirty="0">
                <a:solidFill>
                  <a:schemeClr val="accent1"/>
                </a:solidFill>
              </a:rPr>
              <a:t> GPT, </a:t>
            </a:r>
            <a:r>
              <a:rPr lang="en-US" dirty="0" err="1">
                <a:solidFill>
                  <a:schemeClr val="accent1"/>
                </a:solidFill>
              </a:rPr>
              <a:t>ELMo</a:t>
            </a:r>
            <a:endParaRPr lang="en-US" dirty="0">
              <a:solidFill>
                <a:schemeClr val="accent1"/>
              </a:solidFill>
            </a:endParaRP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68</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D2F34A25-E2F5-E741-8AA3-3122C6951FE8}"/>
              </a:ext>
            </a:extLst>
          </p:cNvPr>
          <p:cNvPicPr>
            <a:picLocks noChangeAspect="1"/>
          </p:cNvPicPr>
          <p:nvPr/>
        </p:nvPicPr>
        <p:blipFill>
          <a:blip r:embed="rId2"/>
          <a:stretch>
            <a:fillRect/>
          </a:stretch>
        </p:blipFill>
        <p:spPr>
          <a:xfrm>
            <a:off x="89029" y="2653209"/>
            <a:ext cx="9017000" cy="2120900"/>
          </a:xfrm>
          <a:prstGeom prst="rect">
            <a:avLst/>
          </a:prstGeom>
        </p:spPr>
      </p:pic>
    </p:spTree>
    <p:extLst>
      <p:ext uri="{BB962C8B-B14F-4D97-AF65-F5344CB8AC3E}">
        <p14:creationId xmlns:p14="http://schemas.microsoft.com/office/powerpoint/2010/main" val="28077115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69</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a:stretch>
            <a:fillRect/>
          </a:stretch>
        </p:blipFill>
        <p:spPr>
          <a:xfrm>
            <a:off x="1946742" y="790259"/>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122627"/>
            <a:ext cx="8674308" cy="667632"/>
          </a:xfrm>
        </p:spPr>
        <p:txBody>
          <a:bodyPr>
            <a:noAutofit/>
          </a:bodyPr>
          <a:lstStyle/>
          <a:p>
            <a:r>
              <a:rPr lang="en-US" dirty="0">
                <a:solidFill>
                  <a:schemeClr val="accent1"/>
                </a:solidFill>
              </a:rPr>
              <a:t>Fine-tuning BERT on Different Tasks</a:t>
            </a:r>
          </a:p>
        </p:txBody>
      </p:sp>
    </p:spTree>
    <p:extLst>
      <p:ext uri="{BB962C8B-B14F-4D97-AF65-F5344CB8AC3E}">
        <p14:creationId xmlns:p14="http://schemas.microsoft.com/office/powerpoint/2010/main" val="1814552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E3E4-FFB0-0B4F-9337-370A5B61F30F}"/>
              </a:ext>
            </a:extLst>
          </p:cNvPr>
          <p:cNvSpPr>
            <a:spLocks noGrp="1"/>
          </p:cNvSpPr>
          <p:nvPr>
            <p:ph type="title"/>
          </p:nvPr>
        </p:nvSpPr>
        <p:spPr>
          <a:xfrm>
            <a:off x="304800" y="274637"/>
            <a:ext cx="8483600" cy="6331619"/>
          </a:xfrm>
        </p:spPr>
        <p:txBody>
          <a:bodyPr>
            <a:noAutofit/>
          </a:bodyPr>
          <a:lstStyle/>
          <a:p>
            <a:r>
              <a:rPr lang="en-US" sz="60000" b="1" dirty="0">
                <a:solidFill>
                  <a:srgbClr val="C00000"/>
                </a:solidFill>
              </a:rPr>
              <a:t>AI</a:t>
            </a:r>
          </a:p>
        </p:txBody>
      </p:sp>
      <p:sp>
        <p:nvSpPr>
          <p:cNvPr id="4" name="Slide Number Placeholder 3">
            <a:extLst>
              <a:ext uri="{FF2B5EF4-FFF2-40B4-BE49-F238E27FC236}">
                <a16:creationId xmlns:a16="http://schemas.microsoft.com/office/drawing/2014/main" id="{932672A1-7027-704C-BDF5-5010E81CD5A3}"/>
              </a:ext>
            </a:extLst>
          </p:cNvPr>
          <p:cNvSpPr>
            <a:spLocks noGrp="1"/>
          </p:cNvSpPr>
          <p:nvPr>
            <p:ph type="sldNum" sz="quarter" idx="12"/>
          </p:nvPr>
        </p:nvSpPr>
        <p:spPr/>
        <p:txBody>
          <a:bodyPr/>
          <a:lstStyle/>
          <a:p>
            <a:fld id="{5424488C-161F-514B-8FF5-CF5173A03E8D}" type="slidenum">
              <a:rPr lang="en-US" smtClean="0"/>
              <a:t>7</a:t>
            </a:fld>
            <a:endParaRPr lang="en-US"/>
          </a:p>
        </p:txBody>
      </p:sp>
    </p:spTree>
    <p:extLst>
      <p:ext uri="{BB962C8B-B14F-4D97-AF65-F5344CB8AC3E}">
        <p14:creationId xmlns:p14="http://schemas.microsoft.com/office/powerpoint/2010/main" val="2051386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70</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a:srcRect t="52911" r="52042"/>
          <a:stretch/>
        </p:blipFill>
        <p:spPr>
          <a:xfrm>
            <a:off x="494997" y="1484784"/>
            <a:ext cx="8325475" cy="4896544"/>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122627"/>
            <a:ext cx="8674308" cy="1223622"/>
          </a:xfrm>
        </p:spPr>
        <p:txBody>
          <a:bodyPr>
            <a:noAutofit/>
          </a:bodyPr>
          <a:lstStyle/>
          <a:p>
            <a:r>
              <a:rPr lang="en-US" dirty="0">
                <a:solidFill>
                  <a:schemeClr val="accent1"/>
                </a:solidFill>
              </a:rPr>
              <a:t>Fine-tuning BERT on </a:t>
            </a:r>
            <a:br>
              <a:rPr lang="en-US" dirty="0">
                <a:solidFill>
                  <a:schemeClr val="accent1"/>
                </a:solidFill>
              </a:rPr>
            </a:br>
            <a:r>
              <a:rPr lang="en-US" dirty="0">
                <a:solidFill>
                  <a:srgbClr val="C00000"/>
                </a:solidFill>
              </a:rPr>
              <a:t>Question Answering (QA)</a:t>
            </a:r>
          </a:p>
        </p:txBody>
      </p:sp>
    </p:spTree>
    <p:extLst>
      <p:ext uri="{BB962C8B-B14F-4D97-AF65-F5344CB8AC3E}">
        <p14:creationId xmlns:p14="http://schemas.microsoft.com/office/powerpoint/2010/main" val="22952099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71</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a:srcRect l="54623" t="283" r="167" b="51157"/>
          <a:stretch/>
        </p:blipFill>
        <p:spPr>
          <a:xfrm>
            <a:off x="467544" y="1125455"/>
            <a:ext cx="8280920" cy="532788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27384"/>
            <a:ext cx="8674308" cy="1146133"/>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Intent Detection (ID; Classification)</a:t>
            </a:r>
          </a:p>
        </p:txBody>
      </p:sp>
    </p:spTree>
    <p:extLst>
      <p:ext uri="{BB962C8B-B14F-4D97-AF65-F5344CB8AC3E}">
        <p14:creationId xmlns:p14="http://schemas.microsoft.com/office/powerpoint/2010/main" val="441707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72</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a:srcRect l="54645" t="51833" r="145" b="-393"/>
          <a:stretch/>
        </p:blipFill>
        <p:spPr>
          <a:xfrm>
            <a:off x="616215" y="1377300"/>
            <a:ext cx="7992888" cy="5142563"/>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27384"/>
            <a:ext cx="8674308" cy="1277784"/>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Slot Filling (SF)</a:t>
            </a:r>
          </a:p>
        </p:txBody>
      </p:sp>
    </p:spTree>
    <p:extLst>
      <p:ext uri="{BB962C8B-B14F-4D97-AF65-F5344CB8AC3E}">
        <p14:creationId xmlns:p14="http://schemas.microsoft.com/office/powerpoint/2010/main" val="38011899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1C1B-A0CA-1345-8D00-5A5DB5BA048B}"/>
              </a:ext>
            </a:extLst>
          </p:cNvPr>
          <p:cNvSpPr>
            <a:spLocks noGrp="1"/>
          </p:cNvSpPr>
          <p:nvPr>
            <p:ph type="title"/>
          </p:nvPr>
        </p:nvSpPr>
        <p:spPr>
          <a:xfrm>
            <a:off x="251520" y="63277"/>
            <a:ext cx="8467283" cy="1143000"/>
          </a:xfrm>
        </p:spPr>
        <p:txBody>
          <a:bodyPr/>
          <a:lstStyle/>
          <a:p>
            <a:r>
              <a:rPr lang="en-US" dirty="0">
                <a:solidFill>
                  <a:schemeClr val="accent1"/>
                </a:solidFill>
              </a:rPr>
              <a:t>Pre-trained Language Model (PLM)</a:t>
            </a:r>
          </a:p>
        </p:txBody>
      </p:sp>
      <p:sp>
        <p:nvSpPr>
          <p:cNvPr id="4" name="Slide Number Placeholder 3">
            <a:extLst>
              <a:ext uri="{FF2B5EF4-FFF2-40B4-BE49-F238E27FC236}">
                <a16:creationId xmlns:a16="http://schemas.microsoft.com/office/drawing/2014/main" id="{73AE9AC7-7542-584E-AE51-D42213CE2AD8}"/>
              </a:ext>
            </a:extLst>
          </p:cNvPr>
          <p:cNvSpPr>
            <a:spLocks noGrp="1"/>
          </p:cNvSpPr>
          <p:nvPr>
            <p:ph type="sldNum" sz="quarter" idx="12"/>
          </p:nvPr>
        </p:nvSpPr>
        <p:spPr/>
        <p:txBody>
          <a:bodyPr/>
          <a:lstStyle/>
          <a:p>
            <a:pPr>
              <a:defRPr/>
            </a:pPr>
            <a:fld id="{E78C9E75-97FD-45D9-8ED3-955348887BB1}" type="slidenum">
              <a:rPr lang="zh-TW" altLang="en-US" smtClean="0"/>
              <a:pPr>
                <a:defRPr/>
              </a:pPr>
              <a:t>73</a:t>
            </a:fld>
            <a:endParaRPr lang="zh-TW" altLang="en-US"/>
          </a:p>
        </p:txBody>
      </p:sp>
      <p:pic>
        <p:nvPicPr>
          <p:cNvPr id="6" name="Picture 5">
            <a:extLst>
              <a:ext uri="{FF2B5EF4-FFF2-40B4-BE49-F238E27FC236}">
                <a16:creationId xmlns:a16="http://schemas.microsoft.com/office/drawing/2014/main" id="{E8D7F805-014B-B04B-B681-CD85C304C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84784"/>
            <a:ext cx="8704966" cy="4896544"/>
          </a:xfrm>
          <a:prstGeom prst="rect">
            <a:avLst/>
          </a:prstGeom>
        </p:spPr>
      </p:pic>
      <p:sp>
        <p:nvSpPr>
          <p:cNvPr id="8" name="TextBox 7">
            <a:extLst>
              <a:ext uri="{FF2B5EF4-FFF2-40B4-BE49-F238E27FC236}">
                <a16:creationId xmlns:a16="http://schemas.microsoft.com/office/drawing/2014/main" id="{6478BA94-A7E8-894B-8815-494975920A0D}"/>
              </a:ext>
            </a:extLst>
          </p:cNvPr>
          <p:cNvSpPr txBox="1"/>
          <p:nvPr/>
        </p:nvSpPr>
        <p:spPr>
          <a:xfrm>
            <a:off x="2695525" y="6550343"/>
            <a:ext cx="3257623"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https://github.com/thunlp/PLMpapers</a:t>
            </a:r>
            <a:endParaRPr lang="en-US" sz="1200" dirty="0"/>
          </a:p>
        </p:txBody>
      </p:sp>
    </p:spTree>
    <p:extLst>
      <p:ext uri="{BB962C8B-B14F-4D97-AF65-F5344CB8AC3E}">
        <p14:creationId xmlns:p14="http://schemas.microsoft.com/office/powerpoint/2010/main" val="3038416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6EE2-23DB-8847-BAAB-EBC698CE584F}"/>
              </a:ext>
            </a:extLst>
          </p:cNvPr>
          <p:cNvSpPr>
            <a:spLocks noGrp="1"/>
          </p:cNvSpPr>
          <p:nvPr>
            <p:ph type="title"/>
          </p:nvPr>
        </p:nvSpPr>
        <p:spPr>
          <a:xfrm>
            <a:off x="226368" y="116632"/>
            <a:ext cx="8738120" cy="1143000"/>
          </a:xfrm>
        </p:spPr>
        <p:txBody>
          <a:bodyPr/>
          <a:lstStyle/>
          <a:p>
            <a:r>
              <a:rPr lang="en-US" dirty="0">
                <a:solidFill>
                  <a:schemeClr val="accent1"/>
                </a:solidFill>
              </a:rPr>
              <a:t>Turing Natural Language Generation (T-NLG) </a:t>
            </a:r>
          </a:p>
        </p:txBody>
      </p:sp>
      <p:sp>
        <p:nvSpPr>
          <p:cNvPr id="4" name="Slide Number Placeholder 3">
            <a:extLst>
              <a:ext uri="{FF2B5EF4-FFF2-40B4-BE49-F238E27FC236}">
                <a16:creationId xmlns:a16="http://schemas.microsoft.com/office/drawing/2014/main" id="{3501E80D-0FDE-9C4E-A53B-B703F745D291}"/>
              </a:ext>
            </a:extLst>
          </p:cNvPr>
          <p:cNvSpPr>
            <a:spLocks noGrp="1"/>
          </p:cNvSpPr>
          <p:nvPr>
            <p:ph type="sldNum" sz="quarter" idx="12"/>
          </p:nvPr>
        </p:nvSpPr>
        <p:spPr/>
        <p:txBody>
          <a:bodyPr/>
          <a:lstStyle/>
          <a:p>
            <a:pPr>
              <a:defRPr/>
            </a:pPr>
            <a:fld id="{E78C9E75-97FD-45D9-8ED3-955348887BB1}" type="slidenum">
              <a:rPr lang="zh-TW" altLang="en-US" smtClean="0"/>
              <a:pPr>
                <a:defRPr/>
              </a:pPr>
              <a:t>74</a:t>
            </a:fld>
            <a:endParaRPr lang="zh-TW" altLang="en-US"/>
          </a:p>
        </p:txBody>
      </p:sp>
      <p:pic>
        <p:nvPicPr>
          <p:cNvPr id="6" name="Picture 5">
            <a:extLst>
              <a:ext uri="{FF2B5EF4-FFF2-40B4-BE49-F238E27FC236}">
                <a16:creationId xmlns:a16="http://schemas.microsoft.com/office/drawing/2014/main" id="{27D80E04-7A64-9041-BB20-B062D8544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12776"/>
            <a:ext cx="8861648" cy="4987842"/>
          </a:xfrm>
          <a:prstGeom prst="rect">
            <a:avLst/>
          </a:prstGeom>
        </p:spPr>
      </p:pic>
      <p:sp>
        <p:nvSpPr>
          <p:cNvPr id="8" name="TextBox 7">
            <a:extLst>
              <a:ext uri="{FF2B5EF4-FFF2-40B4-BE49-F238E27FC236}">
                <a16:creationId xmlns:a16="http://schemas.microsoft.com/office/drawing/2014/main" id="{656FDD40-8C4D-7544-AEFC-6BAF56277E72}"/>
              </a:ext>
            </a:extLst>
          </p:cNvPr>
          <p:cNvSpPr txBox="1"/>
          <p:nvPr/>
        </p:nvSpPr>
        <p:spPr>
          <a:xfrm>
            <a:off x="1081324" y="6597352"/>
            <a:ext cx="6907660" cy="246221"/>
          </a:xfrm>
          <a:prstGeom prst="rect">
            <a:avLst/>
          </a:prstGeom>
          <a:noFill/>
        </p:spPr>
        <p:txBody>
          <a:bodyPr wrap="none" rtlCol="0">
            <a:spAutoFit/>
          </a:bodyPr>
          <a:lstStyle/>
          <a:p>
            <a:r>
              <a:rPr lang="en-US" sz="1000" dirty="0">
                <a:solidFill>
                  <a:schemeClr val="bg1">
                    <a:lumMod val="75000"/>
                  </a:schemeClr>
                </a:solidFill>
              </a:rPr>
              <a:t>Source: </a:t>
            </a:r>
            <a:r>
              <a:rPr lang="en-US" sz="1000" dirty="0">
                <a:hlinkClick r:id="rId3"/>
              </a:rPr>
              <a:t>https://www.microsoft.com/en-us/research/blog/turing-nlg-a-17-billion-parameter-language-model-by-microsoft/</a:t>
            </a:r>
            <a:endParaRPr lang="en-US" sz="1000" dirty="0"/>
          </a:p>
        </p:txBody>
      </p:sp>
      <p:sp>
        <p:nvSpPr>
          <p:cNvPr id="10" name="TextBox 9">
            <a:extLst>
              <a:ext uri="{FF2B5EF4-FFF2-40B4-BE49-F238E27FC236}">
                <a16:creationId xmlns:a16="http://schemas.microsoft.com/office/drawing/2014/main" id="{B1DE7569-03B2-C84B-B1D9-4C0DE95F60A4}"/>
              </a:ext>
            </a:extLst>
          </p:cNvPr>
          <p:cNvSpPr txBox="1"/>
          <p:nvPr/>
        </p:nvSpPr>
        <p:spPr>
          <a:xfrm>
            <a:off x="2699792" y="4725144"/>
            <a:ext cx="1307729" cy="584775"/>
          </a:xfrm>
          <a:prstGeom prst="rect">
            <a:avLst/>
          </a:prstGeom>
          <a:noFill/>
        </p:spPr>
        <p:txBody>
          <a:bodyPr wrap="none" rtlCol="0">
            <a:spAutoFit/>
          </a:bodyPr>
          <a:lstStyle/>
          <a:p>
            <a:pPr algn="ctr"/>
            <a:r>
              <a:rPr lang="en-US" sz="1600" dirty="0">
                <a:solidFill>
                  <a:srgbClr val="FF0000"/>
                </a:solidFill>
                <a:latin typeface="Arial" panose="020B0604020202020204" pitchFamily="34" charset="0"/>
                <a:cs typeface="Arial" panose="020B0604020202020204" pitchFamily="34" charset="0"/>
              </a:rPr>
              <a:t>BERT-Large</a:t>
            </a:r>
          </a:p>
          <a:p>
            <a:pPr algn="ctr"/>
            <a:r>
              <a:rPr lang="en-US" sz="1600" dirty="0">
                <a:solidFill>
                  <a:srgbClr val="FF0000"/>
                </a:solidFill>
                <a:latin typeface="Arial" panose="020B0604020202020204" pitchFamily="34" charset="0"/>
                <a:cs typeface="Arial" panose="020B0604020202020204" pitchFamily="34" charset="0"/>
              </a:rPr>
              <a:t>340m</a:t>
            </a:r>
          </a:p>
        </p:txBody>
      </p:sp>
      <p:sp>
        <p:nvSpPr>
          <p:cNvPr id="11" name="TextBox 10">
            <a:extLst>
              <a:ext uri="{FF2B5EF4-FFF2-40B4-BE49-F238E27FC236}">
                <a16:creationId xmlns:a16="http://schemas.microsoft.com/office/drawing/2014/main" id="{120ED7AC-AD88-234E-9476-0002BE54B8C8}"/>
              </a:ext>
            </a:extLst>
          </p:cNvPr>
          <p:cNvSpPr txBox="1"/>
          <p:nvPr/>
        </p:nvSpPr>
        <p:spPr>
          <a:xfrm>
            <a:off x="683568"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2018</a:t>
            </a:r>
          </a:p>
        </p:txBody>
      </p:sp>
      <p:sp>
        <p:nvSpPr>
          <p:cNvPr id="12" name="TextBox 11">
            <a:extLst>
              <a:ext uri="{FF2B5EF4-FFF2-40B4-BE49-F238E27FC236}">
                <a16:creationId xmlns:a16="http://schemas.microsoft.com/office/drawing/2014/main" id="{40C8432B-8D9A-754C-8FEE-AC36D3524E5A}"/>
              </a:ext>
            </a:extLst>
          </p:cNvPr>
          <p:cNvSpPr txBox="1"/>
          <p:nvPr/>
        </p:nvSpPr>
        <p:spPr>
          <a:xfrm>
            <a:off x="3850683"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2019</a:t>
            </a:r>
          </a:p>
        </p:txBody>
      </p:sp>
      <p:sp>
        <p:nvSpPr>
          <p:cNvPr id="13" name="TextBox 12">
            <a:extLst>
              <a:ext uri="{FF2B5EF4-FFF2-40B4-BE49-F238E27FC236}">
                <a16:creationId xmlns:a16="http://schemas.microsoft.com/office/drawing/2014/main" id="{410517E7-9AEA-0E49-A375-09767C58BE9E}"/>
              </a:ext>
            </a:extLst>
          </p:cNvPr>
          <p:cNvSpPr txBox="1"/>
          <p:nvPr/>
        </p:nvSpPr>
        <p:spPr>
          <a:xfrm>
            <a:off x="7415284" y="625493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2020</a:t>
            </a:r>
          </a:p>
        </p:txBody>
      </p:sp>
      <p:sp>
        <p:nvSpPr>
          <p:cNvPr id="14" name="TextBox 13">
            <a:extLst>
              <a:ext uri="{FF2B5EF4-FFF2-40B4-BE49-F238E27FC236}">
                <a16:creationId xmlns:a16="http://schemas.microsoft.com/office/drawing/2014/main" id="{A801E867-3D4D-EF4F-BD7A-C0F0E775AC4E}"/>
              </a:ext>
            </a:extLst>
          </p:cNvPr>
          <p:cNvSpPr txBox="1"/>
          <p:nvPr/>
        </p:nvSpPr>
        <p:spPr>
          <a:xfrm>
            <a:off x="4205724" y="4365104"/>
            <a:ext cx="777649"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GPT-2</a:t>
            </a:r>
          </a:p>
          <a:p>
            <a:pPr algn="ctr"/>
            <a:r>
              <a:rPr lang="en-US" sz="1600" dirty="0">
                <a:solidFill>
                  <a:srgbClr val="C00000"/>
                </a:solidFill>
                <a:latin typeface="Arial" panose="020B0604020202020204" pitchFamily="34" charset="0"/>
                <a:cs typeface="Arial" panose="020B0604020202020204" pitchFamily="34" charset="0"/>
              </a:rPr>
              <a:t>1.5b</a:t>
            </a:r>
          </a:p>
        </p:txBody>
      </p:sp>
      <p:sp>
        <p:nvSpPr>
          <p:cNvPr id="15" name="TextBox 14">
            <a:extLst>
              <a:ext uri="{FF2B5EF4-FFF2-40B4-BE49-F238E27FC236}">
                <a16:creationId xmlns:a16="http://schemas.microsoft.com/office/drawing/2014/main" id="{EB16A68D-7CC3-E14C-BCC8-F6D1C33AA089}"/>
              </a:ext>
            </a:extLst>
          </p:cNvPr>
          <p:cNvSpPr txBox="1"/>
          <p:nvPr/>
        </p:nvSpPr>
        <p:spPr>
          <a:xfrm>
            <a:off x="5868144" y="4716433"/>
            <a:ext cx="1078309"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RoBERTa</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355m</a:t>
            </a:r>
          </a:p>
        </p:txBody>
      </p:sp>
      <p:sp>
        <p:nvSpPr>
          <p:cNvPr id="19" name="TextBox 18">
            <a:extLst>
              <a:ext uri="{FF2B5EF4-FFF2-40B4-BE49-F238E27FC236}">
                <a16:creationId xmlns:a16="http://schemas.microsoft.com/office/drawing/2014/main" id="{67F32030-DF4D-1840-9799-94CEB3819DA8}"/>
              </a:ext>
            </a:extLst>
          </p:cNvPr>
          <p:cNvSpPr txBox="1"/>
          <p:nvPr/>
        </p:nvSpPr>
        <p:spPr>
          <a:xfrm>
            <a:off x="6715970" y="5053360"/>
            <a:ext cx="1168398"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DistilBERT</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66m</a:t>
            </a:r>
          </a:p>
        </p:txBody>
      </p:sp>
      <p:sp>
        <p:nvSpPr>
          <p:cNvPr id="20" name="TextBox 19">
            <a:extLst>
              <a:ext uri="{FF2B5EF4-FFF2-40B4-BE49-F238E27FC236}">
                <a16:creationId xmlns:a16="http://schemas.microsoft.com/office/drawing/2014/main" id="{A3BF2FB0-7BBE-8745-A1C5-DB45BA000114}"/>
              </a:ext>
            </a:extLst>
          </p:cNvPr>
          <p:cNvSpPr txBox="1"/>
          <p:nvPr/>
        </p:nvSpPr>
        <p:spPr>
          <a:xfrm>
            <a:off x="5732373" y="3132257"/>
            <a:ext cx="1337226" cy="584775"/>
          </a:xfrm>
          <a:prstGeom prst="rect">
            <a:avLst/>
          </a:prstGeom>
          <a:noFill/>
        </p:spPr>
        <p:txBody>
          <a:bodyPr wrap="none" rtlCol="0">
            <a:spAutoFit/>
          </a:bodyPr>
          <a:lstStyle/>
          <a:p>
            <a:pPr algn="ctr"/>
            <a:r>
              <a:rPr lang="en-US" sz="1600" dirty="0" err="1">
                <a:solidFill>
                  <a:srgbClr val="C00000"/>
                </a:solidFill>
                <a:latin typeface="Arial" panose="020B0604020202020204" pitchFamily="34" charset="0"/>
                <a:cs typeface="Arial" panose="020B0604020202020204" pitchFamily="34" charset="0"/>
              </a:rPr>
              <a:t>MegatronLM</a:t>
            </a:r>
            <a:endParaRPr lang="en-US" sz="1600" dirty="0">
              <a:solidFill>
                <a:srgbClr val="C00000"/>
              </a:solidFill>
              <a:latin typeface="Arial" panose="020B0604020202020204" pitchFamily="34" charset="0"/>
              <a:cs typeface="Arial" panose="020B0604020202020204" pitchFamily="34" charset="0"/>
            </a:endParaRPr>
          </a:p>
          <a:p>
            <a:pPr algn="ctr"/>
            <a:r>
              <a:rPr lang="en-US" sz="1600" dirty="0">
                <a:solidFill>
                  <a:srgbClr val="C00000"/>
                </a:solidFill>
                <a:latin typeface="Arial" panose="020B0604020202020204" pitchFamily="34" charset="0"/>
                <a:cs typeface="Arial" panose="020B0604020202020204" pitchFamily="34" charset="0"/>
              </a:rPr>
              <a:t>8.3b</a:t>
            </a:r>
          </a:p>
        </p:txBody>
      </p:sp>
      <p:sp>
        <p:nvSpPr>
          <p:cNvPr id="21" name="TextBox 20">
            <a:extLst>
              <a:ext uri="{FF2B5EF4-FFF2-40B4-BE49-F238E27FC236}">
                <a16:creationId xmlns:a16="http://schemas.microsoft.com/office/drawing/2014/main" id="{5BE54D9C-99AB-8341-B8D8-CF6504698272}"/>
              </a:ext>
            </a:extLst>
          </p:cNvPr>
          <p:cNvSpPr txBox="1"/>
          <p:nvPr/>
        </p:nvSpPr>
        <p:spPr>
          <a:xfrm>
            <a:off x="7167506" y="1412776"/>
            <a:ext cx="788870"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T-NLG</a:t>
            </a:r>
          </a:p>
          <a:p>
            <a:pPr algn="ctr"/>
            <a:r>
              <a:rPr lang="en-US" sz="1600" dirty="0">
                <a:solidFill>
                  <a:srgbClr val="C00000"/>
                </a:solidFill>
                <a:latin typeface="Arial" panose="020B0604020202020204" pitchFamily="34" charset="0"/>
                <a:cs typeface="Arial" panose="020B0604020202020204" pitchFamily="34" charset="0"/>
              </a:rPr>
              <a:t>17b</a:t>
            </a:r>
          </a:p>
        </p:txBody>
      </p:sp>
    </p:spTree>
    <p:extLst>
      <p:ext uri="{BB962C8B-B14F-4D97-AF65-F5344CB8AC3E}">
        <p14:creationId xmlns:p14="http://schemas.microsoft.com/office/powerpoint/2010/main" val="9781346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49342-6DBF-8041-B494-5C3D7F6007B0}"/>
              </a:ext>
            </a:extLst>
          </p:cNvPr>
          <p:cNvSpPr>
            <a:spLocks noGrp="1"/>
          </p:cNvSpPr>
          <p:nvPr>
            <p:ph idx="1"/>
          </p:nvPr>
        </p:nvSpPr>
        <p:spPr>
          <a:xfrm>
            <a:off x="457200" y="1742293"/>
            <a:ext cx="8229600" cy="4855059"/>
          </a:xfrm>
        </p:spPr>
        <p:txBody>
          <a:bodyPr/>
          <a:lstStyle/>
          <a:p>
            <a:r>
              <a:rPr lang="en-US" sz="2400" dirty="0"/>
              <a:t>Transformers</a:t>
            </a:r>
          </a:p>
          <a:p>
            <a:pPr lvl="1"/>
            <a:r>
              <a:rPr lang="en-US" sz="2400" dirty="0" err="1"/>
              <a:t>pytorch</a:t>
            </a:r>
            <a:r>
              <a:rPr lang="en-US" sz="2400" dirty="0"/>
              <a:t>-transformers </a:t>
            </a:r>
          </a:p>
          <a:p>
            <a:pPr lvl="1"/>
            <a:r>
              <a:rPr lang="en-US" sz="2400" dirty="0" err="1"/>
              <a:t>pytorch</a:t>
            </a:r>
            <a:r>
              <a:rPr lang="en-US" sz="2400" dirty="0"/>
              <a:t>-pretrained-</a:t>
            </a:r>
            <a:r>
              <a:rPr lang="en-US" sz="2400" dirty="0" err="1"/>
              <a:t>bert</a:t>
            </a:r>
            <a:endParaRPr lang="en-US" sz="2400" dirty="0"/>
          </a:p>
          <a:p>
            <a:r>
              <a:rPr lang="en-US" sz="2400" dirty="0"/>
              <a:t>provides state-of-the-art general-purpose architectures </a:t>
            </a:r>
          </a:p>
          <a:p>
            <a:pPr lvl="1"/>
            <a:r>
              <a:rPr lang="en-US" sz="2400" dirty="0"/>
              <a:t>(BERT, GPT-2, </a:t>
            </a:r>
            <a:r>
              <a:rPr lang="en-US" sz="2400" dirty="0" err="1"/>
              <a:t>RoBERTa</a:t>
            </a:r>
            <a:r>
              <a:rPr lang="en-US" sz="2400" dirty="0"/>
              <a:t>, XLM, </a:t>
            </a:r>
            <a:r>
              <a:rPr lang="en-US" sz="2400" dirty="0" err="1"/>
              <a:t>DistilBert</a:t>
            </a:r>
            <a:r>
              <a:rPr lang="en-US" sz="2400" dirty="0"/>
              <a:t>, </a:t>
            </a:r>
            <a:r>
              <a:rPr lang="en-US" sz="2400" dirty="0" err="1"/>
              <a:t>XLNet</a:t>
            </a:r>
            <a:r>
              <a:rPr lang="en-US" sz="2400" dirty="0"/>
              <a:t>, CTRL...) </a:t>
            </a:r>
          </a:p>
          <a:p>
            <a:pPr lvl="1"/>
            <a:r>
              <a:rPr lang="en-US" sz="2400" dirty="0"/>
              <a:t>for Natural Language Understanding (NLU) and </a:t>
            </a:r>
            <a:br>
              <a:rPr lang="en-US" sz="2400" dirty="0"/>
            </a:br>
            <a:r>
              <a:rPr lang="en-US" sz="2400" dirty="0"/>
              <a:t>Natural Language Generation (NLG) </a:t>
            </a:r>
            <a:br>
              <a:rPr lang="en-US" sz="2400" dirty="0"/>
            </a:br>
            <a:r>
              <a:rPr lang="en-US" sz="2400" dirty="0"/>
              <a:t>with over 32+ pretrained models </a:t>
            </a:r>
            <a:br>
              <a:rPr lang="en-US" sz="2400" dirty="0"/>
            </a:br>
            <a:r>
              <a:rPr lang="en-US" sz="2400" dirty="0"/>
              <a:t>in 100+ languages </a:t>
            </a:r>
            <a:br>
              <a:rPr lang="en-US" sz="2400" dirty="0"/>
            </a:br>
            <a:r>
              <a:rPr lang="en-US" sz="2400" dirty="0"/>
              <a:t>and deep interoperability between </a:t>
            </a:r>
            <a:br>
              <a:rPr lang="en-US" sz="2400" dirty="0"/>
            </a:br>
            <a:r>
              <a:rPr lang="en-US" sz="2400" dirty="0"/>
              <a:t>TensorFlow 2.0 and </a:t>
            </a:r>
            <a:br>
              <a:rPr lang="en-US" sz="2400" dirty="0"/>
            </a:br>
            <a:r>
              <a:rPr lang="en-US" sz="2400" dirty="0" err="1"/>
              <a:t>PyTorch</a:t>
            </a:r>
            <a:r>
              <a:rPr lang="en-US" sz="2400" dirty="0"/>
              <a:t>.</a:t>
            </a:r>
          </a:p>
        </p:txBody>
      </p:sp>
      <p:sp>
        <p:nvSpPr>
          <p:cNvPr id="4" name="Slide Number Placeholder 3">
            <a:extLst>
              <a:ext uri="{FF2B5EF4-FFF2-40B4-BE49-F238E27FC236}">
                <a16:creationId xmlns:a16="http://schemas.microsoft.com/office/drawing/2014/main" id="{54522ECF-BED0-294A-87F8-1142095022E4}"/>
              </a:ext>
            </a:extLst>
          </p:cNvPr>
          <p:cNvSpPr>
            <a:spLocks noGrp="1"/>
          </p:cNvSpPr>
          <p:nvPr>
            <p:ph type="sldNum" sz="quarter" idx="12"/>
          </p:nvPr>
        </p:nvSpPr>
        <p:spPr/>
        <p:txBody>
          <a:bodyPr/>
          <a:lstStyle/>
          <a:p>
            <a:pPr>
              <a:defRPr/>
            </a:pPr>
            <a:fld id="{E78C9E75-97FD-45D9-8ED3-955348887BB1}" type="slidenum">
              <a:rPr lang="zh-TW" altLang="en-US" smtClean="0"/>
              <a:pPr>
                <a:defRPr/>
              </a:pPr>
              <a:t>75</a:t>
            </a:fld>
            <a:endParaRPr lang="zh-TW" altLang="en-US"/>
          </a:p>
        </p:txBody>
      </p:sp>
      <p:sp>
        <p:nvSpPr>
          <p:cNvPr id="5" name="Title 1">
            <a:extLst>
              <a:ext uri="{FF2B5EF4-FFF2-40B4-BE49-F238E27FC236}">
                <a16:creationId xmlns:a16="http://schemas.microsoft.com/office/drawing/2014/main" id="{AECAA3D3-4707-3F40-B59D-7F218192A096}"/>
              </a:ext>
            </a:extLst>
          </p:cNvPr>
          <p:cNvSpPr>
            <a:spLocks noGrp="1"/>
          </p:cNvSpPr>
          <p:nvPr>
            <p:ph type="title"/>
          </p:nvPr>
        </p:nvSpPr>
        <p:spPr>
          <a:xfrm>
            <a:off x="457200" y="44624"/>
            <a:ext cx="8229600" cy="1570186"/>
          </a:xfrm>
        </p:spPr>
        <p:txBody>
          <a:bodyPr/>
          <a:lstStyle/>
          <a:p>
            <a:r>
              <a:rPr lang="en-US" dirty="0">
                <a:solidFill>
                  <a:schemeClr val="accent1"/>
                </a:solidFill>
              </a:rPr>
              <a:t>Transformers</a:t>
            </a:r>
            <a:br>
              <a:rPr lang="en-US" dirty="0">
                <a:solidFill>
                  <a:schemeClr val="accent1"/>
                </a:solidFill>
              </a:rPr>
            </a:br>
            <a:r>
              <a:rPr lang="en-US" sz="3200" dirty="0">
                <a:solidFill>
                  <a:schemeClr val="accent1"/>
                </a:solidFill>
              </a:rPr>
              <a:t>State-of-the-art Natural Language Processing for TensorFlow 2.0 and </a:t>
            </a:r>
            <a:r>
              <a:rPr lang="en-US" sz="3200" dirty="0" err="1">
                <a:solidFill>
                  <a:schemeClr val="accent1"/>
                </a:solidFill>
              </a:rPr>
              <a:t>PyTorch</a:t>
            </a:r>
            <a:endParaRPr lang="en-US" sz="3200" dirty="0">
              <a:solidFill>
                <a:schemeClr val="accent1"/>
              </a:solidFill>
            </a:endParaRPr>
          </a:p>
        </p:txBody>
      </p:sp>
      <p:pic>
        <p:nvPicPr>
          <p:cNvPr id="6" name="Picture 5">
            <a:extLst>
              <a:ext uri="{FF2B5EF4-FFF2-40B4-BE49-F238E27FC236}">
                <a16:creationId xmlns:a16="http://schemas.microsoft.com/office/drawing/2014/main" id="{55013E47-F9E5-2F4D-9763-21A4F32FF7A2}"/>
              </a:ext>
            </a:extLst>
          </p:cNvPr>
          <p:cNvPicPr>
            <a:picLocks noChangeAspect="1"/>
          </p:cNvPicPr>
          <p:nvPr/>
        </p:nvPicPr>
        <p:blipFill>
          <a:blip r:embed="rId2"/>
          <a:stretch>
            <a:fillRect/>
          </a:stretch>
        </p:blipFill>
        <p:spPr>
          <a:xfrm>
            <a:off x="107503" y="94618"/>
            <a:ext cx="2673921" cy="454062"/>
          </a:xfrm>
          <a:prstGeom prst="rect">
            <a:avLst/>
          </a:prstGeom>
        </p:spPr>
      </p:pic>
      <p:sp>
        <p:nvSpPr>
          <p:cNvPr id="8" name="TextBox 7">
            <a:extLst>
              <a:ext uri="{FF2B5EF4-FFF2-40B4-BE49-F238E27FC236}">
                <a16:creationId xmlns:a16="http://schemas.microsoft.com/office/drawing/2014/main" id="{63C629D2-FD48-F145-89A9-2741C5C47D2D}"/>
              </a:ext>
            </a:extLst>
          </p:cNvPr>
          <p:cNvSpPr txBox="1"/>
          <p:nvPr/>
        </p:nvSpPr>
        <p:spPr>
          <a:xfrm>
            <a:off x="2695525" y="6550343"/>
            <a:ext cx="3752950"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https://github.com/huggingface/transformers</a:t>
            </a:r>
            <a:endParaRPr lang="en-US" sz="1200" dirty="0"/>
          </a:p>
        </p:txBody>
      </p:sp>
    </p:spTree>
    <p:extLst>
      <p:ext uri="{BB962C8B-B14F-4D97-AF65-F5344CB8AC3E}">
        <p14:creationId xmlns:p14="http://schemas.microsoft.com/office/powerpoint/2010/main" val="4037326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53CDE-32C3-7F4F-9991-062603D7CD3F}"/>
              </a:ext>
            </a:extLst>
          </p:cNvPr>
          <p:cNvSpPr>
            <a:spLocks noGrp="1"/>
          </p:cNvSpPr>
          <p:nvPr>
            <p:ph type="title"/>
          </p:nvPr>
        </p:nvSpPr>
        <p:spPr>
          <a:xfrm>
            <a:off x="457200" y="274638"/>
            <a:ext cx="8229600" cy="6106690"/>
          </a:xfrm>
        </p:spPr>
        <p:txBody>
          <a:bodyPr/>
          <a:lstStyle/>
          <a:p>
            <a:r>
              <a:rPr lang="en-US" dirty="0">
                <a:solidFill>
                  <a:schemeClr val="accent1"/>
                </a:solidFill>
              </a:rPr>
              <a:t>Transfer Learning </a:t>
            </a:r>
            <a:br>
              <a:rPr lang="en-US" dirty="0">
                <a:solidFill>
                  <a:schemeClr val="accent1"/>
                </a:solidFill>
              </a:rPr>
            </a:br>
            <a:r>
              <a:rPr lang="en-US" dirty="0">
                <a:solidFill>
                  <a:schemeClr val="accent1"/>
                </a:solidFill>
              </a:rPr>
              <a:t>in Natural Language Processing</a:t>
            </a:r>
          </a:p>
        </p:txBody>
      </p:sp>
      <p:sp>
        <p:nvSpPr>
          <p:cNvPr id="4" name="Slide Number Placeholder 3">
            <a:extLst>
              <a:ext uri="{FF2B5EF4-FFF2-40B4-BE49-F238E27FC236}">
                <a16:creationId xmlns:a16="http://schemas.microsoft.com/office/drawing/2014/main" id="{A7D3B6D8-77AC-344B-8D70-0DFD724DB5BB}"/>
              </a:ext>
            </a:extLst>
          </p:cNvPr>
          <p:cNvSpPr>
            <a:spLocks noGrp="1"/>
          </p:cNvSpPr>
          <p:nvPr>
            <p:ph type="sldNum" sz="quarter" idx="12"/>
          </p:nvPr>
        </p:nvSpPr>
        <p:spPr/>
        <p:txBody>
          <a:bodyPr/>
          <a:lstStyle/>
          <a:p>
            <a:pPr>
              <a:defRPr/>
            </a:pPr>
            <a:fld id="{E78C9E75-97FD-45D9-8ED3-955348887BB1}" type="slidenum">
              <a:rPr lang="zh-TW" altLang="en-US" smtClean="0"/>
              <a:pPr>
                <a:defRPr/>
              </a:pPr>
              <a:t>76</a:t>
            </a:fld>
            <a:endParaRPr lang="zh-TW" altLang="en-US"/>
          </a:p>
        </p:txBody>
      </p:sp>
      <p:sp>
        <p:nvSpPr>
          <p:cNvPr id="5" name="Rectangle 4">
            <a:extLst>
              <a:ext uri="{FF2B5EF4-FFF2-40B4-BE49-F238E27FC236}">
                <a16:creationId xmlns:a16="http://schemas.microsoft.com/office/drawing/2014/main" id="{0F320CFA-972A-1744-838C-129B3213D331}"/>
              </a:ext>
            </a:extLst>
          </p:cNvPr>
          <p:cNvSpPr/>
          <p:nvPr/>
        </p:nvSpPr>
        <p:spPr>
          <a:xfrm>
            <a:off x="863588" y="6196697"/>
            <a:ext cx="7416824" cy="646331"/>
          </a:xfrm>
          <a:prstGeom prst="rect">
            <a:avLst/>
          </a:prstGeom>
        </p:spPr>
        <p:txBody>
          <a:bodyPr wrap="square">
            <a:spAutoFit/>
          </a:bodyPr>
          <a:lstStyle/>
          <a:p>
            <a:pPr eaLnBrk="1" hangingPunct="1"/>
            <a:r>
              <a:rPr lang="en-US" altLang="zh-TW" sz="1200" dirty="0">
                <a:solidFill>
                  <a:schemeClr val="bg1">
                    <a:lumMod val="65000"/>
                  </a:schemeClr>
                </a:solidFill>
                <a:latin typeface="Calibri" charset="0"/>
                <a:ea typeface="標楷體" charset="-120"/>
              </a:rPr>
              <a:t>Source: Sebastian Ruder, Matthew E. Peters, </a:t>
            </a:r>
            <a:r>
              <a:rPr lang="en-US" altLang="zh-TW" sz="1200" dirty="0" err="1">
                <a:solidFill>
                  <a:schemeClr val="bg1">
                    <a:lumMod val="65000"/>
                  </a:schemeClr>
                </a:solidFill>
                <a:latin typeface="Calibri" charset="0"/>
                <a:ea typeface="標楷體" charset="-120"/>
              </a:rPr>
              <a:t>Swabha</a:t>
            </a:r>
            <a:r>
              <a:rPr lang="en-US" altLang="zh-TW" sz="1200" dirty="0">
                <a:solidFill>
                  <a:schemeClr val="bg1">
                    <a:lumMod val="65000"/>
                  </a:schemeClr>
                </a:solidFill>
                <a:latin typeface="Calibri" charset="0"/>
                <a:ea typeface="標楷體" charset="-120"/>
              </a:rPr>
              <a:t> </a:t>
            </a:r>
            <a:r>
              <a:rPr lang="en-US" altLang="zh-TW" sz="1200" dirty="0" err="1">
                <a:solidFill>
                  <a:schemeClr val="bg1">
                    <a:lumMod val="65000"/>
                  </a:schemeClr>
                </a:solidFill>
                <a:latin typeface="Calibri" charset="0"/>
                <a:ea typeface="標楷體" charset="-120"/>
              </a:rPr>
              <a:t>Swayamdipta</a:t>
            </a:r>
            <a:r>
              <a:rPr lang="en-US" altLang="zh-TW" sz="1200" dirty="0">
                <a:solidFill>
                  <a:schemeClr val="bg1">
                    <a:lumMod val="65000"/>
                  </a:schemeClr>
                </a:solidFill>
                <a:latin typeface="Calibri" charset="0"/>
                <a:ea typeface="標楷體" charset="-120"/>
              </a:rPr>
              <a:t>, and Thomas Wolf (2019),  "Transfer learning in natural language processing." In Proceedings of the 2019 Conference of the North American Chapter of the Association for Computational Linguistics: Tutorials, pp. 15-18.</a:t>
            </a:r>
          </a:p>
        </p:txBody>
      </p:sp>
    </p:spTree>
    <p:extLst>
      <p:ext uri="{BB962C8B-B14F-4D97-AF65-F5344CB8AC3E}">
        <p14:creationId xmlns:p14="http://schemas.microsoft.com/office/powerpoint/2010/main" val="23636484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03A4-8FAC-5844-BD59-1F4EEBDEB162}"/>
              </a:ext>
            </a:extLst>
          </p:cNvPr>
          <p:cNvSpPr>
            <a:spLocks noGrp="1"/>
          </p:cNvSpPr>
          <p:nvPr>
            <p:ph type="title"/>
          </p:nvPr>
        </p:nvSpPr>
        <p:spPr>
          <a:xfrm>
            <a:off x="457200" y="274637"/>
            <a:ext cx="8229600" cy="6245225"/>
          </a:xfrm>
        </p:spPr>
        <p:txBody>
          <a:bodyPr/>
          <a:lstStyle/>
          <a:p>
            <a:r>
              <a:rPr lang="en-US" sz="7000" dirty="0">
                <a:solidFill>
                  <a:schemeClr val="accent1"/>
                </a:solidFill>
              </a:rPr>
              <a:t>Question Answering</a:t>
            </a:r>
            <a:br>
              <a:rPr lang="en-US" sz="7000" dirty="0">
                <a:solidFill>
                  <a:schemeClr val="accent1"/>
                </a:solidFill>
              </a:rPr>
            </a:br>
            <a:r>
              <a:rPr lang="en-US" sz="12000" dirty="0">
                <a:solidFill>
                  <a:schemeClr val="accent1"/>
                </a:solidFill>
              </a:rPr>
              <a:t>(QA)</a:t>
            </a:r>
            <a:br>
              <a:rPr lang="en-US" sz="7000" dirty="0">
                <a:solidFill>
                  <a:schemeClr val="accent1"/>
                </a:solidFill>
              </a:rPr>
            </a:br>
            <a:r>
              <a:rPr lang="en-US" sz="12000" dirty="0" err="1">
                <a:solidFill>
                  <a:schemeClr val="accent1"/>
                </a:solidFill>
              </a:rPr>
              <a:t>SQuAD</a:t>
            </a:r>
            <a:br>
              <a:rPr lang="en-US" sz="7000" dirty="0">
                <a:solidFill>
                  <a:schemeClr val="accent1"/>
                </a:solidFill>
              </a:rPr>
            </a:br>
            <a:r>
              <a:rPr lang="en-US" sz="3800" dirty="0">
                <a:solidFill>
                  <a:srgbClr val="FF0000"/>
                </a:solidFill>
              </a:rPr>
              <a:t>S</a:t>
            </a:r>
            <a:r>
              <a:rPr lang="en-US" sz="3800" dirty="0">
                <a:solidFill>
                  <a:schemeClr val="accent1"/>
                </a:solidFill>
              </a:rPr>
              <a:t>tanford </a:t>
            </a:r>
            <a:r>
              <a:rPr lang="en-US" sz="3800" dirty="0">
                <a:solidFill>
                  <a:srgbClr val="FF0000"/>
                </a:solidFill>
              </a:rPr>
              <a:t>Qu</a:t>
            </a:r>
            <a:r>
              <a:rPr lang="en-US" sz="3800" dirty="0">
                <a:solidFill>
                  <a:schemeClr val="accent1"/>
                </a:solidFill>
              </a:rPr>
              <a:t>estion </a:t>
            </a:r>
            <a:r>
              <a:rPr lang="en-US" sz="3800" dirty="0">
                <a:solidFill>
                  <a:srgbClr val="FF0000"/>
                </a:solidFill>
              </a:rPr>
              <a:t>A</a:t>
            </a:r>
            <a:r>
              <a:rPr lang="en-US" sz="3800" dirty="0">
                <a:solidFill>
                  <a:schemeClr val="accent1"/>
                </a:solidFill>
              </a:rPr>
              <a:t>nswering </a:t>
            </a:r>
            <a:r>
              <a:rPr lang="en-US" sz="3800" dirty="0">
                <a:solidFill>
                  <a:srgbClr val="FF0000"/>
                </a:solidFill>
              </a:rPr>
              <a:t>D</a:t>
            </a:r>
            <a:r>
              <a:rPr lang="en-US" sz="3800" dirty="0">
                <a:solidFill>
                  <a:schemeClr val="accent1"/>
                </a:solidFill>
              </a:rPr>
              <a:t>ataset</a:t>
            </a:r>
            <a:endParaRPr lang="en-US" sz="7000" dirty="0">
              <a:solidFill>
                <a:schemeClr val="accent1"/>
              </a:solidFill>
            </a:endParaRPr>
          </a:p>
        </p:txBody>
      </p:sp>
      <p:sp>
        <p:nvSpPr>
          <p:cNvPr id="4" name="Slide Number Placeholder 3">
            <a:extLst>
              <a:ext uri="{FF2B5EF4-FFF2-40B4-BE49-F238E27FC236}">
                <a16:creationId xmlns:a16="http://schemas.microsoft.com/office/drawing/2014/main" id="{1E5B101C-6330-9648-A992-5332E75ABD23}"/>
              </a:ext>
            </a:extLst>
          </p:cNvPr>
          <p:cNvSpPr>
            <a:spLocks noGrp="1"/>
          </p:cNvSpPr>
          <p:nvPr>
            <p:ph type="sldNum" sz="quarter" idx="12"/>
          </p:nvPr>
        </p:nvSpPr>
        <p:spPr/>
        <p:txBody>
          <a:bodyPr/>
          <a:lstStyle/>
          <a:p>
            <a:pPr>
              <a:defRPr/>
            </a:pPr>
            <a:fld id="{E78C9E75-97FD-45D9-8ED3-955348887BB1}" type="slidenum">
              <a:rPr lang="zh-TW" altLang="en-US" smtClean="0"/>
              <a:pPr>
                <a:defRPr/>
              </a:pPr>
              <a:t>77</a:t>
            </a:fld>
            <a:endParaRPr lang="zh-TW" altLang="en-US"/>
          </a:p>
        </p:txBody>
      </p:sp>
    </p:spTree>
    <p:extLst>
      <p:ext uri="{BB962C8B-B14F-4D97-AF65-F5344CB8AC3E}">
        <p14:creationId xmlns:p14="http://schemas.microsoft.com/office/powerpoint/2010/main" val="2967690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4298-5ACA-3147-A936-DBD00E9E2354}"/>
              </a:ext>
            </a:extLst>
          </p:cNvPr>
          <p:cNvSpPr>
            <a:spLocks noGrp="1"/>
          </p:cNvSpPr>
          <p:nvPr>
            <p:ph type="title"/>
          </p:nvPr>
        </p:nvSpPr>
        <p:spPr>
          <a:xfrm>
            <a:off x="457200" y="0"/>
            <a:ext cx="8229600" cy="1054377"/>
          </a:xfrm>
        </p:spPr>
        <p:txBody>
          <a:bodyPr/>
          <a:lstStyle/>
          <a:p>
            <a:r>
              <a:rPr lang="en-US" dirty="0" err="1">
                <a:solidFill>
                  <a:schemeClr val="accent1"/>
                </a:solidFill>
              </a:rPr>
              <a:t>SQuAD</a:t>
            </a:r>
            <a:endParaRPr lang="en-US" dirty="0">
              <a:solidFill>
                <a:schemeClr val="accent1"/>
              </a:solidFill>
            </a:endParaRPr>
          </a:p>
        </p:txBody>
      </p:sp>
      <p:sp>
        <p:nvSpPr>
          <p:cNvPr id="4" name="Slide Number Placeholder 3">
            <a:extLst>
              <a:ext uri="{FF2B5EF4-FFF2-40B4-BE49-F238E27FC236}">
                <a16:creationId xmlns:a16="http://schemas.microsoft.com/office/drawing/2014/main" id="{6534EA6E-AB2C-9343-9E00-2C6E111E43BF}"/>
              </a:ext>
            </a:extLst>
          </p:cNvPr>
          <p:cNvSpPr>
            <a:spLocks noGrp="1"/>
          </p:cNvSpPr>
          <p:nvPr>
            <p:ph type="sldNum" sz="quarter" idx="12"/>
          </p:nvPr>
        </p:nvSpPr>
        <p:spPr/>
        <p:txBody>
          <a:bodyPr/>
          <a:lstStyle/>
          <a:p>
            <a:pPr>
              <a:defRPr/>
            </a:pPr>
            <a:fld id="{E78C9E75-97FD-45D9-8ED3-955348887BB1}" type="slidenum">
              <a:rPr lang="zh-TW" altLang="en-US" smtClean="0"/>
              <a:pPr>
                <a:defRPr/>
              </a:pPr>
              <a:t>78</a:t>
            </a:fld>
            <a:endParaRPr lang="zh-TW" altLang="en-US"/>
          </a:p>
        </p:txBody>
      </p:sp>
      <p:pic>
        <p:nvPicPr>
          <p:cNvPr id="6" name="Picture 5">
            <a:extLst>
              <a:ext uri="{FF2B5EF4-FFF2-40B4-BE49-F238E27FC236}">
                <a16:creationId xmlns:a16="http://schemas.microsoft.com/office/drawing/2014/main" id="{37F7FEB8-6EDD-984B-BAF7-983C462C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0361"/>
            <a:ext cx="9144000" cy="5470967"/>
          </a:xfrm>
          <a:prstGeom prst="rect">
            <a:avLst/>
          </a:prstGeom>
        </p:spPr>
      </p:pic>
      <p:sp>
        <p:nvSpPr>
          <p:cNvPr id="7" name="Rectangle 6">
            <a:extLst>
              <a:ext uri="{FF2B5EF4-FFF2-40B4-BE49-F238E27FC236}">
                <a16:creationId xmlns:a16="http://schemas.microsoft.com/office/drawing/2014/main" id="{3F776563-3345-1D47-8465-DDCC562526F8}"/>
              </a:ext>
            </a:extLst>
          </p:cNvPr>
          <p:cNvSpPr/>
          <p:nvPr/>
        </p:nvSpPr>
        <p:spPr>
          <a:xfrm>
            <a:off x="2195736" y="6519863"/>
            <a:ext cx="4532075" cy="369332"/>
          </a:xfrm>
          <a:prstGeom prst="rect">
            <a:avLst/>
          </a:prstGeom>
        </p:spPr>
        <p:txBody>
          <a:bodyPr wrap="none">
            <a:spAutoFit/>
          </a:bodyPr>
          <a:lstStyle/>
          <a:p>
            <a:r>
              <a:rPr lang="en-US" dirty="0">
                <a:hlinkClick r:id="rId3"/>
              </a:rPr>
              <a:t>https://rajpurkar.github.io/SQuAD-explorer/</a:t>
            </a:r>
            <a:endParaRPr lang="en-US" dirty="0"/>
          </a:p>
        </p:txBody>
      </p:sp>
    </p:spTree>
    <p:extLst>
      <p:ext uri="{BB962C8B-B14F-4D97-AF65-F5344CB8AC3E}">
        <p14:creationId xmlns:p14="http://schemas.microsoft.com/office/powerpoint/2010/main" val="19868410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28B2-6C5C-274D-887F-7357820ACE2C}"/>
              </a:ext>
            </a:extLst>
          </p:cNvPr>
          <p:cNvSpPr>
            <a:spLocks noGrp="1"/>
          </p:cNvSpPr>
          <p:nvPr>
            <p:ph type="title"/>
          </p:nvPr>
        </p:nvSpPr>
        <p:spPr>
          <a:xfrm>
            <a:off x="457200" y="0"/>
            <a:ext cx="8229600" cy="749442"/>
          </a:xfrm>
        </p:spPr>
        <p:txBody>
          <a:bodyPr/>
          <a:lstStyle/>
          <a:p>
            <a:r>
              <a:rPr lang="en-US" dirty="0" err="1">
                <a:solidFill>
                  <a:schemeClr val="accent1"/>
                </a:solidFill>
              </a:rPr>
              <a:t>SQuAD</a:t>
            </a:r>
            <a:endParaRPr lang="en-US" dirty="0">
              <a:solidFill>
                <a:schemeClr val="accent1"/>
              </a:solidFill>
            </a:endParaRPr>
          </a:p>
        </p:txBody>
      </p:sp>
      <p:sp>
        <p:nvSpPr>
          <p:cNvPr id="4" name="Slide Number Placeholder 3">
            <a:extLst>
              <a:ext uri="{FF2B5EF4-FFF2-40B4-BE49-F238E27FC236}">
                <a16:creationId xmlns:a16="http://schemas.microsoft.com/office/drawing/2014/main" id="{3F624E29-1D51-E842-8B0F-382AE3574A10}"/>
              </a:ext>
            </a:extLst>
          </p:cNvPr>
          <p:cNvSpPr>
            <a:spLocks noGrp="1"/>
          </p:cNvSpPr>
          <p:nvPr>
            <p:ph type="sldNum" sz="quarter" idx="12"/>
          </p:nvPr>
        </p:nvSpPr>
        <p:spPr/>
        <p:txBody>
          <a:bodyPr/>
          <a:lstStyle/>
          <a:p>
            <a:pPr>
              <a:defRPr/>
            </a:pPr>
            <a:fld id="{E78C9E75-97FD-45D9-8ED3-955348887BB1}" type="slidenum">
              <a:rPr lang="zh-TW" altLang="en-US" smtClean="0"/>
              <a:pPr>
                <a:defRPr/>
              </a:pPr>
              <a:t>79</a:t>
            </a:fld>
            <a:endParaRPr lang="zh-TW" altLang="en-US"/>
          </a:p>
        </p:txBody>
      </p:sp>
      <p:pic>
        <p:nvPicPr>
          <p:cNvPr id="6" name="Picture 5">
            <a:extLst>
              <a:ext uri="{FF2B5EF4-FFF2-40B4-BE49-F238E27FC236}">
                <a16:creationId xmlns:a16="http://schemas.microsoft.com/office/drawing/2014/main" id="{5ACB6CF4-3E3D-7545-8BA0-DFD13696E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663" y="692696"/>
            <a:ext cx="6388681" cy="5770421"/>
          </a:xfrm>
          <a:prstGeom prst="rect">
            <a:avLst/>
          </a:prstGeom>
        </p:spPr>
      </p:pic>
      <p:sp>
        <p:nvSpPr>
          <p:cNvPr id="7" name="Rectangle 6">
            <a:extLst>
              <a:ext uri="{FF2B5EF4-FFF2-40B4-BE49-F238E27FC236}">
                <a16:creationId xmlns:a16="http://schemas.microsoft.com/office/drawing/2014/main" id="{4C0EFC61-80CC-CC43-AD8C-957FA26A644E}"/>
              </a:ext>
            </a:extLst>
          </p:cNvPr>
          <p:cNvSpPr/>
          <p:nvPr/>
        </p:nvSpPr>
        <p:spPr>
          <a:xfrm>
            <a:off x="920990" y="6457890"/>
            <a:ext cx="7467434"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Rajpurkar</a:t>
            </a:r>
            <a:r>
              <a:rPr lang="en-US" sz="1000" dirty="0">
                <a:solidFill>
                  <a:schemeClr val="bg1">
                    <a:lumMod val="75000"/>
                  </a:schemeClr>
                </a:solidFill>
              </a:rPr>
              <a:t>, Pranav, Jian Zhang, Konstantin </a:t>
            </a:r>
            <a:r>
              <a:rPr lang="en-US" sz="1000" dirty="0" err="1">
                <a:solidFill>
                  <a:schemeClr val="bg1">
                    <a:lumMod val="75000"/>
                  </a:schemeClr>
                </a:solidFill>
              </a:rPr>
              <a:t>Lopyrev</a:t>
            </a:r>
            <a:r>
              <a:rPr lang="en-US" sz="1000" dirty="0">
                <a:solidFill>
                  <a:schemeClr val="bg1">
                    <a:lumMod val="75000"/>
                  </a:schemeClr>
                </a:solidFill>
              </a:rPr>
              <a:t>, and Percy Liang. </a:t>
            </a:r>
            <a:br>
              <a:rPr lang="en-US" sz="1000" dirty="0">
                <a:solidFill>
                  <a:schemeClr val="bg1">
                    <a:lumMod val="75000"/>
                  </a:schemeClr>
                </a:solidFill>
              </a:rPr>
            </a:br>
            <a:r>
              <a:rPr lang="en-US" sz="1000" dirty="0">
                <a:solidFill>
                  <a:schemeClr val="bg1">
                    <a:lumMod val="75000"/>
                  </a:schemeClr>
                </a:solidFill>
              </a:rPr>
              <a:t>"Squad: 100,000+ questions for machine comprehension of text." </a:t>
            </a:r>
            <a:r>
              <a:rPr lang="en-US" sz="1000" dirty="0" err="1">
                <a:solidFill>
                  <a:schemeClr val="bg1">
                    <a:lumMod val="75000"/>
                  </a:schemeClr>
                </a:solidFill>
              </a:rPr>
              <a:t>arXiv</a:t>
            </a:r>
            <a:r>
              <a:rPr lang="en-US" sz="1000" dirty="0">
                <a:solidFill>
                  <a:schemeClr val="bg1">
                    <a:lumMod val="75000"/>
                  </a:schemeClr>
                </a:solidFill>
              </a:rPr>
              <a:t> preprint arXiv:1606.05250 (2016).</a:t>
            </a:r>
          </a:p>
        </p:txBody>
      </p:sp>
    </p:spTree>
    <p:extLst>
      <p:ext uri="{BB962C8B-B14F-4D97-AF65-F5344CB8AC3E}">
        <p14:creationId xmlns:p14="http://schemas.microsoft.com/office/powerpoint/2010/main" val="1777401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84"/>
            <a:ext cx="8229600" cy="1143000"/>
          </a:xfrm>
        </p:spPr>
        <p:txBody>
          <a:bodyPr>
            <a:normAutofit fontScale="90000"/>
          </a:bodyPr>
          <a:lstStyle/>
          <a:p>
            <a:r>
              <a:rPr lang="en-US" b="1" dirty="0">
                <a:solidFill>
                  <a:schemeClr val="accent1"/>
                </a:solidFill>
              </a:rPr>
              <a:t>Artificial Intelligence (A.I.) Timeline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768"/>
            <a:ext cx="9144000" cy="5143500"/>
          </a:xfrm>
          <a:prstGeom prst="rect">
            <a:avLst/>
          </a:prstGeom>
        </p:spPr>
      </p:pic>
      <p:sp>
        <p:nvSpPr>
          <p:cNvPr id="6" name="Rectangle 5"/>
          <p:cNvSpPr/>
          <p:nvPr/>
        </p:nvSpPr>
        <p:spPr>
          <a:xfrm>
            <a:off x="1259632" y="6597352"/>
            <a:ext cx="7020272" cy="246221"/>
          </a:xfrm>
          <a:prstGeom prst="rect">
            <a:avLst/>
          </a:prstGeom>
        </p:spPr>
        <p:txBody>
          <a:bodyPr wrap="square">
            <a:spAutoFit/>
          </a:bodyPr>
          <a:lstStyle/>
          <a:p>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/artificial-intelligence-timeline-infographic-from-eliza-to-tay-and-beyond/</a:t>
            </a:r>
          </a:p>
        </p:txBody>
      </p:sp>
    </p:spTree>
    <p:extLst>
      <p:ext uri="{BB962C8B-B14F-4D97-AF65-F5344CB8AC3E}">
        <p14:creationId xmlns:p14="http://schemas.microsoft.com/office/powerpoint/2010/main" val="35517336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F11537-9EA3-4140-B46A-4BC673F1848B}"/>
              </a:ext>
            </a:extLst>
          </p:cNvPr>
          <p:cNvSpPr>
            <a:spLocks noGrp="1"/>
          </p:cNvSpPr>
          <p:nvPr>
            <p:ph type="sldNum" sz="quarter" idx="12"/>
          </p:nvPr>
        </p:nvSpPr>
        <p:spPr/>
        <p:txBody>
          <a:bodyPr/>
          <a:lstStyle/>
          <a:p>
            <a:pPr>
              <a:defRPr/>
            </a:pPr>
            <a:fld id="{E78C9E75-97FD-45D9-8ED3-955348887BB1}" type="slidenum">
              <a:rPr lang="zh-TW" altLang="en-US" smtClean="0"/>
              <a:pPr>
                <a:defRPr/>
              </a:pPr>
              <a:t>80</a:t>
            </a:fld>
            <a:endParaRPr lang="zh-TW" altLang="en-US"/>
          </a:p>
        </p:txBody>
      </p:sp>
      <p:sp>
        <p:nvSpPr>
          <p:cNvPr id="3" name="Rectangle 2">
            <a:extLst>
              <a:ext uri="{FF2B5EF4-FFF2-40B4-BE49-F238E27FC236}">
                <a16:creationId xmlns:a16="http://schemas.microsoft.com/office/drawing/2014/main" id="{735DA4EC-95EB-914E-9542-87D22C356BF7}"/>
              </a:ext>
            </a:extLst>
          </p:cNvPr>
          <p:cNvSpPr/>
          <p:nvPr/>
        </p:nvSpPr>
        <p:spPr>
          <a:xfrm>
            <a:off x="2619974" y="6515656"/>
            <a:ext cx="4326826" cy="369332"/>
          </a:xfrm>
          <a:prstGeom prst="rect">
            <a:avLst/>
          </a:prstGeom>
        </p:spPr>
        <p:txBody>
          <a:bodyPr wrap="none">
            <a:spAutoFit/>
          </a:bodyPr>
          <a:lstStyle/>
          <a:p>
            <a:r>
              <a:rPr lang="en-US" dirty="0">
                <a:hlinkClick r:id="rId2"/>
              </a:rPr>
              <a:t>https://en.wikipedia.org/wiki/Precipitation</a:t>
            </a:r>
            <a:endParaRPr lang="en-US" dirty="0"/>
          </a:p>
        </p:txBody>
      </p:sp>
      <p:pic>
        <p:nvPicPr>
          <p:cNvPr id="8" name="Picture 7">
            <a:extLst>
              <a:ext uri="{FF2B5EF4-FFF2-40B4-BE49-F238E27FC236}">
                <a16:creationId xmlns:a16="http://schemas.microsoft.com/office/drawing/2014/main" id="{94594EF1-FFC9-9B4F-B087-13A801FDA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54" y="1675568"/>
            <a:ext cx="8541530" cy="4752528"/>
          </a:xfrm>
          <a:prstGeom prst="rect">
            <a:avLst/>
          </a:prstGeom>
        </p:spPr>
      </p:pic>
      <p:sp>
        <p:nvSpPr>
          <p:cNvPr id="11" name="Title 1">
            <a:extLst>
              <a:ext uri="{FF2B5EF4-FFF2-40B4-BE49-F238E27FC236}">
                <a16:creationId xmlns:a16="http://schemas.microsoft.com/office/drawing/2014/main" id="{93A3E151-EBD3-8A41-8C38-0CBDE44E1CF5}"/>
              </a:ext>
            </a:extLst>
          </p:cNvPr>
          <p:cNvSpPr>
            <a:spLocks noGrp="1"/>
          </p:cNvSpPr>
          <p:nvPr>
            <p:ph type="title"/>
          </p:nvPr>
        </p:nvSpPr>
        <p:spPr>
          <a:xfrm>
            <a:off x="441854" y="89972"/>
            <a:ext cx="8229600" cy="932457"/>
          </a:xfrm>
        </p:spPr>
        <p:txBody>
          <a:bodyPr/>
          <a:lstStyle/>
          <a:p>
            <a:r>
              <a:rPr lang="en-US" dirty="0" err="1">
                <a:solidFill>
                  <a:schemeClr val="accent1"/>
                </a:solidFill>
              </a:rPr>
              <a:t>SQuAD</a:t>
            </a:r>
            <a:r>
              <a:rPr lang="en-US" dirty="0">
                <a:solidFill>
                  <a:schemeClr val="accent1"/>
                </a:solidFill>
              </a:rPr>
              <a:t> (Question Answering)</a:t>
            </a:r>
          </a:p>
        </p:txBody>
      </p:sp>
      <p:sp>
        <p:nvSpPr>
          <p:cNvPr id="12" name="Rectangle 11">
            <a:extLst>
              <a:ext uri="{FF2B5EF4-FFF2-40B4-BE49-F238E27FC236}">
                <a16:creationId xmlns:a16="http://schemas.microsoft.com/office/drawing/2014/main" id="{45D15F53-A008-8144-B51B-F67B503A106D}"/>
              </a:ext>
            </a:extLst>
          </p:cNvPr>
          <p:cNvSpPr/>
          <p:nvPr/>
        </p:nvSpPr>
        <p:spPr>
          <a:xfrm>
            <a:off x="863481" y="980728"/>
            <a:ext cx="7596951" cy="646331"/>
          </a:xfrm>
          <a:prstGeom prst="rect">
            <a:avLst/>
          </a:prstGeom>
        </p:spPr>
        <p:txBody>
          <a:bodyPr wrap="none">
            <a:spAutoFit/>
          </a:bodyPr>
          <a:lstStyle/>
          <a:p>
            <a:pPr marL="0" indent="0">
              <a:buNone/>
            </a:pPr>
            <a:r>
              <a:rPr lang="en-US" sz="3600" b="1" dirty="0">
                <a:solidFill>
                  <a:schemeClr val="accent6">
                    <a:lumMod val="75000"/>
                  </a:schemeClr>
                </a:solidFill>
              </a:rPr>
              <a:t>Q: </a:t>
            </a:r>
            <a:r>
              <a:rPr lang="en-US" sz="3600" dirty="0">
                <a:solidFill>
                  <a:schemeClr val="accent6">
                    <a:lumMod val="75000"/>
                  </a:schemeClr>
                </a:solidFill>
              </a:rPr>
              <a:t>What causes precipitation to fall?</a:t>
            </a:r>
          </a:p>
        </p:txBody>
      </p:sp>
    </p:spTree>
    <p:extLst>
      <p:ext uri="{BB962C8B-B14F-4D97-AF65-F5344CB8AC3E}">
        <p14:creationId xmlns:p14="http://schemas.microsoft.com/office/powerpoint/2010/main" val="3483003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endParaRPr lang="en-US" sz="2600" dirty="0"/>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81</a:t>
            </a:fld>
            <a:endParaRPr lang="zh-TW" altLang="en-US"/>
          </a:p>
        </p:txBody>
      </p:sp>
      <p:sp>
        <p:nvSpPr>
          <p:cNvPr id="6" name="Title 1">
            <a:extLst>
              <a:ext uri="{FF2B5EF4-FFF2-40B4-BE49-F238E27FC236}">
                <a16:creationId xmlns:a16="http://schemas.microsoft.com/office/drawing/2014/main" id="{50952035-16BB-2F42-B27B-EB5212B8E8F2}"/>
              </a:ext>
            </a:extLst>
          </p:cNvPr>
          <p:cNvSpPr>
            <a:spLocks noGrp="1"/>
          </p:cNvSpPr>
          <p:nvPr>
            <p:ph type="title"/>
          </p:nvPr>
        </p:nvSpPr>
        <p:spPr>
          <a:xfrm>
            <a:off x="457200" y="274638"/>
            <a:ext cx="8229600" cy="778885"/>
          </a:xfrm>
        </p:spPr>
        <p:txBody>
          <a:bodyPr/>
          <a:lstStyle/>
          <a:p>
            <a:r>
              <a:rPr lang="en-US" dirty="0" err="1">
                <a:solidFill>
                  <a:schemeClr val="accent1"/>
                </a:solidFill>
              </a:rPr>
              <a:t>SQuAD</a:t>
            </a:r>
            <a:r>
              <a:rPr lang="en-US" dirty="0">
                <a:solidFill>
                  <a:schemeClr val="accent1"/>
                </a:solidFill>
              </a:rPr>
              <a:t> (Question Answering)</a:t>
            </a:r>
          </a:p>
        </p:txBody>
      </p:sp>
      <p:sp>
        <p:nvSpPr>
          <p:cNvPr id="7" name="Rounded Rectangle 6">
            <a:extLst>
              <a:ext uri="{FF2B5EF4-FFF2-40B4-BE49-F238E27FC236}">
                <a16:creationId xmlns:a16="http://schemas.microsoft.com/office/drawing/2014/main" id="{C97BF94F-15FD-4243-8161-558B09408029}"/>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FB968B-20E6-8343-BE25-8A31166335F8}"/>
              </a:ext>
            </a:extLst>
          </p:cNvPr>
          <p:cNvSpPr/>
          <p:nvPr/>
        </p:nvSpPr>
        <p:spPr>
          <a:xfrm>
            <a:off x="323528" y="5050050"/>
            <a:ext cx="7596951" cy="646331"/>
          </a:xfrm>
          <a:prstGeom prst="rect">
            <a:avLst/>
          </a:prstGeom>
        </p:spPr>
        <p:txBody>
          <a:bodyPr wrap="none">
            <a:spAutoFit/>
          </a:bodyPr>
          <a:lstStyle/>
          <a:p>
            <a:pPr marL="0" indent="0">
              <a:buNone/>
            </a:pPr>
            <a:r>
              <a:rPr lang="en-US" sz="3600" b="1" dirty="0">
                <a:solidFill>
                  <a:schemeClr val="accent6">
                    <a:lumMod val="75000"/>
                  </a:schemeClr>
                </a:solidFill>
              </a:rPr>
              <a:t>Q: </a:t>
            </a:r>
            <a:r>
              <a:rPr lang="en-US" sz="3600" dirty="0">
                <a:solidFill>
                  <a:schemeClr val="accent6">
                    <a:lumMod val="75000"/>
                  </a:schemeClr>
                </a:solidFill>
              </a:rPr>
              <a:t>What causes precipitation to fall?</a:t>
            </a:r>
          </a:p>
        </p:txBody>
      </p:sp>
      <p:sp>
        <p:nvSpPr>
          <p:cNvPr id="9" name="TextBox 8">
            <a:extLst>
              <a:ext uri="{FF2B5EF4-FFF2-40B4-BE49-F238E27FC236}">
                <a16:creationId xmlns:a16="http://schemas.microsoft.com/office/drawing/2014/main" id="{7A3AF850-D3E8-3D42-8628-AAC9ECCEED2F}"/>
              </a:ext>
            </a:extLst>
          </p:cNvPr>
          <p:cNvSpPr txBox="1"/>
          <p:nvPr/>
        </p:nvSpPr>
        <p:spPr>
          <a:xfrm>
            <a:off x="323529" y="1053523"/>
            <a:ext cx="2304256" cy="584775"/>
          </a:xfrm>
          <a:prstGeom prst="rect">
            <a:avLst/>
          </a:prstGeom>
          <a:noFill/>
        </p:spPr>
        <p:txBody>
          <a:bodyPr wrap="square" rtlCol="0">
            <a:spAutoFit/>
          </a:bodyPr>
          <a:lstStyle/>
          <a:p>
            <a:r>
              <a:rPr lang="en-US" sz="3200" dirty="0">
                <a:solidFill>
                  <a:schemeClr val="bg1">
                    <a:lumMod val="65000"/>
                  </a:schemeClr>
                </a:solidFill>
                <a:latin typeface="Calibri" panose="020F0502020204030204" pitchFamily="34" charset="0"/>
                <a:cs typeface="Calibri" panose="020F0502020204030204" pitchFamily="34" charset="0"/>
              </a:rPr>
              <a:t>Paragraph</a:t>
            </a:r>
          </a:p>
        </p:txBody>
      </p:sp>
    </p:spTree>
    <p:extLst>
      <p:ext uri="{BB962C8B-B14F-4D97-AF65-F5344CB8AC3E}">
        <p14:creationId xmlns:p14="http://schemas.microsoft.com/office/powerpoint/2010/main" val="20042456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a:t>
            </a:r>
            <a:r>
              <a:rPr lang="en-US" sz="2600" u="sng" dirty="0">
                <a:solidFill>
                  <a:srgbClr val="FF0000"/>
                </a:solidFill>
              </a:rPr>
              <a:t>gravity</a:t>
            </a:r>
            <a:r>
              <a:rPr lang="en-US" sz="2600" dirty="0"/>
              <a:t>. The main forms of precipitation include drizzle, rain, sleet, snow, graupel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r>
              <a:rPr lang="en-US" sz="2600" b="1" dirty="0">
                <a:solidFill>
                  <a:schemeClr val="accent6">
                    <a:lumMod val="75000"/>
                  </a:schemeClr>
                </a:solidFill>
              </a:rPr>
              <a:t>Q: </a:t>
            </a:r>
            <a:r>
              <a:rPr lang="en-US" sz="2600" dirty="0">
                <a:solidFill>
                  <a:schemeClr val="accent6">
                    <a:lumMod val="75000"/>
                  </a:schemeClr>
                </a:solidFill>
              </a:rPr>
              <a:t>What causes precipitation to fall?</a:t>
            </a:r>
          </a:p>
          <a:p>
            <a:pPr marL="0" indent="0">
              <a:buNone/>
            </a:pPr>
            <a:r>
              <a:rPr lang="en-US" sz="2600" b="1" dirty="0">
                <a:solidFill>
                  <a:schemeClr val="accent4"/>
                </a:solidFill>
              </a:rPr>
              <a:t>A:</a:t>
            </a:r>
            <a:r>
              <a:rPr lang="en-US" sz="2600" dirty="0">
                <a:solidFill>
                  <a:schemeClr val="accent4"/>
                </a:solidFill>
              </a:rPr>
              <a:t> </a:t>
            </a:r>
            <a:r>
              <a:rPr lang="en-US" sz="2600" u="sng" dirty="0">
                <a:solidFill>
                  <a:srgbClr val="FF0000"/>
                </a:solidFill>
              </a:rPr>
              <a:t>gravity</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82</a:t>
            </a:fld>
            <a:endParaRPr lang="zh-TW" altLang="en-US"/>
          </a:p>
        </p:txBody>
      </p:sp>
      <p:sp>
        <p:nvSpPr>
          <p:cNvPr id="5" name="Rounded Rectangle 4">
            <a:extLst>
              <a:ext uri="{FF2B5EF4-FFF2-40B4-BE49-F238E27FC236}">
                <a16:creationId xmlns:a16="http://schemas.microsoft.com/office/drawing/2014/main" id="{B53427C5-2EA4-A442-A669-73685FAA3CA8}"/>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5496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gravity. The main forms of precipitation include drizzle, rain, sleet, snow, </a:t>
            </a:r>
            <a:r>
              <a:rPr lang="en-US" sz="2600" u="sng" dirty="0">
                <a:solidFill>
                  <a:srgbClr val="00B050"/>
                </a:solidFill>
              </a:rPr>
              <a:t>graupel</a:t>
            </a:r>
            <a:r>
              <a:rPr lang="en-US" sz="2600" dirty="0"/>
              <a:t>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r>
              <a:rPr lang="en-US" sz="2600" b="1" dirty="0">
                <a:solidFill>
                  <a:schemeClr val="accent6">
                    <a:lumMod val="75000"/>
                  </a:schemeClr>
                </a:solidFill>
              </a:rPr>
              <a:t>Q: </a:t>
            </a:r>
            <a:r>
              <a:rPr lang="en-US" sz="2600" dirty="0">
                <a:solidFill>
                  <a:schemeClr val="accent6">
                    <a:lumMod val="75000"/>
                  </a:schemeClr>
                </a:solidFill>
              </a:rPr>
              <a:t>What is another main form of precipitation besides drizzle, rain, snow, sleet and hail? </a:t>
            </a:r>
          </a:p>
          <a:p>
            <a:pPr marL="0" indent="0">
              <a:buNone/>
            </a:pPr>
            <a:r>
              <a:rPr lang="en-US" sz="2600" b="1" dirty="0">
                <a:solidFill>
                  <a:schemeClr val="accent4"/>
                </a:solidFill>
              </a:rPr>
              <a:t>A:</a:t>
            </a:r>
            <a:r>
              <a:rPr lang="en-US" sz="2600" dirty="0">
                <a:solidFill>
                  <a:schemeClr val="accent4"/>
                </a:solidFill>
              </a:rPr>
              <a:t> </a:t>
            </a:r>
            <a:r>
              <a:rPr lang="en-US" sz="2600" u="sng" dirty="0">
                <a:solidFill>
                  <a:srgbClr val="00B050"/>
                </a:solidFill>
              </a:rPr>
              <a:t>graupel</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sp>
        <p:nvSpPr>
          <p:cNvPr id="5" name="Rounded Rectangle 4">
            <a:extLst>
              <a:ext uri="{FF2B5EF4-FFF2-40B4-BE49-F238E27FC236}">
                <a16:creationId xmlns:a16="http://schemas.microsoft.com/office/drawing/2014/main" id="{C4BAEC11-BE33-FE4A-8B89-172B26F015C9}"/>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6101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a:t>
            </a:r>
            <a:r>
              <a:rPr lang="en-US" sz="2600" u="sng" dirty="0">
                <a:solidFill>
                  <a:srgbClr val="0432FF"/>
                </a:solidFill>
              </a:rPr>
              <a:t>within a cloud</a:t>
            </a:r>
            <a:r>
              <a:rPr lang="en-US" sz="2600" dirty="0"/>
              <a:t>. Short, intense periods of rain in scattered locations are called “showers”.</a:t>
            </a:r>
          </a:p>
          <a:p>
            <a:pPr marL="0" indent="0">
              <a:buNone/>
            </a:pPr>
            <a:endParaRPr lang="en-US" sz="2600" dirty="0"/>
          </a:p>
          <a:p>
            <a:pPr marL="0" indent="0">
              <a:buNone/>
            </a:pPr>
            <a:r>
              <a:rPr lang="en-US" sz="2600" b="1" dirty="0">
                <a:solidFill>
                  <a:schemeClr val="accent6">
                    <a:lumMod val="75000"/>
                  </a:schemeClr>
                </a:solidFill>
              </a:rPr>
              <a:t>Q: </a:t>
            </a:r>
            <a:r>
              <a:rPr lang="en-US" sz="2600" dirty="0">
                <a:solidFill>
                  <a:schemeClr val="accent6">
                    <a:lumMod val="75000"/>
                  </a:schemeClr>
                </a:solidFill>
              </a:rPr>
              <a:t>Where do water droplets collide with ice crystals to form precipitation?</a:t>
            </a:r>
          </a:p>
          <a:p>
            <a:pPr marL="0" indent="0">
              <a:buNone/>
            </a:pPr>
            <a:r>
              <a:rPr lang="en-US" sz="2600" b="1" dirty="0">
                <a:solidFill>
                  <a:schemeClr val="accent4"/>
                </a:solidFill>
              </a:rPr>
              <a:t>A:</a:t>
            </a:r>
            <a:r>
              <a:rPr lang="en-US" sz="2600" dirty="0">
                <a:solidFill>
                  <a:schemeClr val="accent4"/>
                </a:solidFill>
              </a:rPr>
              <a:t> </a:t>
            </a:r>
            <a:r>
              <a:rPr lang="en-US" sz="2600" u="sng" dirty="0">
                <a:solidFill>
                  <a:srgbClr val="0432FF"/>
                </a:solidFill>
              </a:rPr>
              <a:t>within a cloud</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sp>
        <p:nvSpPr>
          <p:cNvPr id="5" name="Rounded Rectangle 4">
            <a:extLst>
              <a:ext uri="{FF2B5EF4-FFF2-40B4-BE49-F238E27FC236}">
                <a16:creationId xmlns:a16="http://schemas.microsoft.com/office/drawing/2014/main" id="{C1A5246C-A211-5F4A-BCB8-15955C7B2E2B}"/>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9311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251520" y="1196752"/>
            <a:ext cx="8640960" cy="5472608"/>
          </a:xfrm>
        </p:spPr>
        <p:txBody>
          <a:bodyPr/>
          <a:lstStyle/>
          <a:p>
            <a:pPr marL="0" indent="0">
              <a:buNone/>
            </a:pPr>
            <a:r>
              <a:rPr lang="en-US" sz="2200" dirty="0"/>
              <a:t>In meteorology, precipitation is any product of the condensation of atmospheric water vapor that falls under </a:t>
            </a:r>
            <a:r>
              <a:rPr lang="en-US" sz="2200" u="sng" dirty="0">
                <a:solidFill>
                  <a:srgbClr val="FF0000"/>
                </a:solidFill>
              </a:rPr>
              <a:t>gravity</a:t>
            </a:r>
            <a:r>
              <a:rPr lang="en-US" sz="2200" dirty="0"/>
              <a:t>. The main forms of precipitation include drizzle, rain, sleet, snow, </a:t>
            </a:r>
            <a:r>
              <a:rPr lang="en-US" sz="2200" u="sng" dirty="0">
                <a:solidFill>
                  <a:srgbClr val="00B050"/>
                </a:solidFill>
              </a:rPr>
              <a:t>graupel</a:t>
            </a:r>
            <a:r>
              <a:rPr lang="en-US" sz="2200" dirty="0"/>
              <a:t> and hail... Precipitation forms as smaller droplets coalesce via collision with other rain drops or ice crystals </a:t>
            </a:r>
            <a:r>
              <a:rPr lang="en-US" sz="2200" u="sng" dirty="0">
                <a:solidFill>
                  <a:srgbClr val="0432FF"/>
                </a:solidFill>
              </a:rPr>
              <a:t>within a cloud</a:t>
            </a:r>
            <a:r>
              <a:rPr lang="en-US" sz="2200" dirty="0"/>
              <a:t>. Short, intense periods of rain in scattered locations are called “showers”.</a:t>
            </a:r>
          </a:p>
          <a:p>
            <a:pPr marL="0" indent="0">
              <a:buNone/>
            </a:pPr>
            <a:endParaRPr lang="en-US" sz="2200" dirty="0"/>
          </a:p>
          <a:p>
            <a:pPr marL="0" indent="0">
              <a:buNone/>
            </a:pPr>
            <a:r>
              <a:rPr lang="en-US" sz="2200" b="1" dirty="0">
                <a:solidFill>
                  <a:schemeClr val="accent6">
                    <a:lumMod val="75000"/>
                  </a:schemeClr>
                </a:solidFill>
              </a:rPr>
              <a:t>Q: </a:t>
            </a:r>
            <a:r>
              <a:rPr lang="en-US" sz="2200" dirty="0">
                <a:solidFill>
                  <a:schemeClr val="accent6">
                    <a:lumMod val="75000"/>
                  </a:schemeClr>
                </a:solidFill>
              </a:rPr>
              <a:t>What causes precipitation to fall?</a:t>
            </a:r>
          </a:p>
          <a:p>
            <a:pPr marL="0" indent="0">
              <a:buNone/>
            </a:pPr>
            <a:r>
              <a:rPr lang="en-US" sz="2200" b="1" dirty="0">
                <a:solidFill>
                  <a:schemeClr val="accent4"/>
                </a:solidFill>
              </a:rPr>
              <a:t>A:</a:t>
            </a:r>
            <a:r>
              <a:rPr lang="en-US" sz="2200" dirty="0">
                <a:solidFill>
                  <a:schemeClr val="accent4"/>
                </a:solidFill>
              </a:rPr>
              <a:t> </a:t>
            </a:r>
            <a:r>
              <a:rPr lang="en-US" sz="2200" dirty="0">
                <a:solidFill>
                  <a:srgbClr val="FF0000"/>
                </a:solidFill>
              </a:rPr>
              <a:t>gravity</a:t>
            </a:r>
          </a:p>
          <a:p>
            <a:pPr marL="0" indent="0">
              <a:buNone/>
            </a:pPr>
            <a:r>
              <a:rPr lang="en-US" sz="2200" b="1" dirty="0">
                <a:solidFill>
                  <a:schemeClr val="accent6">
                    <a:lumMod val="75000"/>
                  </a:schemeClr>
                </a:solidFill>
              </a:rPr>
              <a:t>Q: </a:t>
            </a:r>
            <a:r>
              <a:rPr lang="en-US" sz="2200" dirty="0">
                <a:solidFill>
                  <a:schemeClr val="accent6">
                    <a:lumMod val="75000"/>
                  </a:schemeClr>
                </a:solidFill>
              </a:rPr>
              <a:t>What is another main form of precipitation besides drizzle, rain, snow, sleet and hail? </a:t>
            </a:r>
          </a:p>
          <a:p>
            <a:pPr marL="0" indent="0">
              <a:buNone/>
            </a:pPr>
            <a:r>
              <a:rPr lang="en-US" sz="2200" b="1" dirty="0">
                <a:solidFill>
                  <a:schemeClr val="accent4"/>
                </a:solidFill>
              </a:rPr>
              <a:t>A:</a:t>
            </a:r>
            <a:r>
              <a:rPr lang="en-US" sz="2200" dirty="0">
                <a:solidFill>
                  <a:schemeClr val="accent4"/>
                </a:solidFill>
              </a:rPr>
              <a:t> </a:t>
            </a:r>
            <a:r>
              <a:rPr lang="en-US" sz="2200" u="sng" dirty="0">
                <a:solidFill>
                  <a:srgbClr val="00B050"/>
                </a:solidFill>
              </a:rPr>
              <a:t>graupel</a:t>
            </a:r>
            <a:endParaRPr lang="en-US" sz="2200" b="1" dirty="0">
              <a:solidFill>
                <a:schemeClr val="accent6">
                  <a:lumMod val="75000"/>
                </a:schemeClr>
              </a:solidFill>
            </a:endParaRPr>
          </a:p>
          <a:p>
            <a:pPr marL="0" indent="0">
              <a:buNone/>
            </a:pPr>
            <a:r>
              <a:rPr lang="en-US" sz="2200" b="1" dirty="0">
                <a:solidFill>
                  <a:schemeClr val="accent6">
                    <a:lumMod val="75000"/>
                  </a:schemeClr>
                </a:solidFill>
              </a:rPr>
              <a:t>Q: </a:t>
            </a:r>
            <a:r>
              <a:rPr lang="en-US" sz="2200" dirty="0">
                <a:solidFill>
                  <a:schemeClr val="accent6">
                    <a:lumMod val="75000"/>
                  </a:schemeClr>
                </a:solidFill>
              </a:rPr>
              <a:t>Where do water droplets collide with ice crystals to form precipitation?</a:t>
            </a:r>
          </a:p>
          <a:p>
            <a:pPr marL="0" indent="0">
              <a:buNone/>
            </a:pPr>
            <a:r>
              <a:rPr lang="en-US" sz="2200" b="1" dirty="0">
                <a:solidFill>
                  <a:schemeClr val="accent4"/>
                </a:solidFill>
              </a:rPr>
              <a:t>A:</a:t>
            </a:r>
            <a:r>
              <a:rPr lang="en-US" sz="2200" dirty="0">
                <a:solidFill>
                  <a:schemeClr val="accent4"/>
                </a:solidFill>
              </a:rPr>
              <a:t> </a:t>
            </a:r>
            <a:r>
              <a:rPr lang="en-US" sz="2200" u="sng" dirty="0">
                <a:solidFill>
                  <a:srgbClr val="0432FF"/>
                </a:solidFill>
              </a:rPr>
              <a:t>within a cloud</a:t>
            </a:r>
            <a:endParaRPr lang="en-US" sz="2200" dirty="0">
              <a:solidFill>
                <a:srgbClr val="FF0000"/>
              </a:solidFill>
            </a:endParaRPr>
          </a:p>
          <a:p>
            <a:pPr marL="0" indent="0">
              <a:buNone/>
            </a:pPr>
            <a:endParaRPr lang="en-US" sz="22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85</a:t>
            </a:fld>
            <a:endParaRPr lang="zh-TW" altLang="en-US"/>
          </a:p>
        </p:txBody>
      </p:sp>
      <p:sp>
        <p:nvSpPr>
          <p:cNvPr id="5" name="Title 1">
            <a:extLst>
              <a:ext uri="{FF2B5EF4-FFF2-40B4-BE49-F238E27FC236}">
                <a16:creationId xmlns:a16="http://schemas.microsoft.com/office/drawing/2014/main" id="{E7C69BD2-4D1D-894C-A797-44A95ECF93F2}"/>
              </a:ext>
            </a:extLst>
          </p:cNvPr>
          <p:cNvSpPr>
            <a:spLocks noGrp="1"/>
          </p:cNvSpPr>
          <p:nvPr>
            <p:ph type="title"/>
          </p:nvPr>
        </p:nvSpPr>
        <p:spPr>
          <a:xfrm>
            <a:off x="457200" y="116632"/>
            <a:ext cx="8229600" cy="864492"/>
          </a:xfrm>
        </p:spPr>
        <p:txBody>
          <a:bodyPr/>
          <a:lstStyle/>
          <a:p>
            <a:r>
              <a:rPr lang="en-US" dirty="0" err="1">
                <a:solidFill>
                  <a:schemeClr val="accent1"/>
                </a:solidFill>
              </a:rPr>
              <a:t>SQuAD</a:t>
            </a:r>
            <a:r>
              <a:rPr lang="en-US" dirty="0">
                <a:solidFill>
                  <a:schemeClr val="accent1"/>
                </a:solidFill>
              </a:rPr>
              <a:t> (Question Answering)</a:t>
            </a:r>
          </a:p>
        </p:txBody>
      </p:sp>
      <p:sp>
        <p:nvSpPr>
          <p:cNvPr id="6" name="Rounded Rectangle 5">
            <a:extLst>
              <a:ext uri="{FF2B5EF4-FFF2-40B4-BE49-F238E27FC236}">
                <a16:creationId xmlns:a16="http://schemas.microsoft.com/office/drawing/2014/main" id="{C9C4BD9C-7D9B-DB42-BFD2-15AFEA07A0ED}"/>
              </a:ext>
            </a:extLst>
          </p:cNvPr>
          <p:cNvSpPr/>
          <p:nvPr/>
        </p:nvSpPr>
        <p:spPr>
          <a:xfrm>
            <a:off x="179512" y="1027701"/>
            <a:ext cx="8712968" cy="2401299"/>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7218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F11537-9EA3-4140-B46A-4BC673F1848B}"/>
              </a:ext>
            </a:extLst>
          </p:cNvPr>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pic>
        <p:nvPicPr>
          <p:cNvPr id="6" name="Picture 5">
            <a:extLst>
              <a:ext uri="{FF2B5EF4-FFF2-40B4-BE49-F238E27FC236}">
                <a16:creationId xmlns:a16="http://schemas.microsoft.com/office/drawing/2014/main" id="{EA6DE105-FEB5-A044-BF89-5BDDD71B9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1342"/>
            <a:ext cx="9144000" cy="5529986"/>
          </a:xfrm>
          <a:prstGeom prst="rect">
            <a:avLst/>
          </a:prstGeom>
        </p:spPr>
      </p:pic>
      <p:sp>
        <p:nvSpPr>
          <p:cNvPr id="7" name="Rectangle 6">
            <a:extLst>
              <a:ext uri="{FF2B5EF4-FFF2-40B4-BE49-F238E27FC236}">
                <a16:creationId xmlns:a16="http://schemas.microsoft.com/office/drawing/2014/main" id="{A2515D8B-613D-0247-B29C-EED807F2DA67}"/>
              </a:ext>
            </a:extLst>
          </p:cNvPr>
          <p:cNvSpPr/>
          <p:nvPr/>
        </p:nvSpPr>
        <p:spPr>
          <a:xfrm>
            <a:off x="2123728" y="6488668"/>
            <a:ext cx="5598368" cy="369332"/>
          </a:xfrm>
          <a:prstGeom prst="rect">
            <a:avLst/>
          </a:prstGeom>
        </p:spPr>
        <p:txBody>
          <a:bodyPr wrap="square">
            <a:spAutoFit/>
          </a:bodyPr>
          <a:lstStyle/>
          <a:p>
            <a:pPr algn="ctr"/>
            <a:r>
              <a:rPr lang="en-US" dirty="0">
                <a:hlinkClick r:id="rId3"/>
              </a:rPr>
              <a:t>https://en.wikipedia.org/wiki/Super_Bowl_50</a:t>
            </a:r>
            <a:endParaRPr lang="en-US" dirty="0"/>
          </a:p>
        </p:txBody>
      </p:sp>
      <p:sp>
        <p:nvSpPr>
          <p:cNvPr id="13" name="Title 1">
            <a:extLst>
              <a:ext uri="{FF2B5EF4-FFF2-40B4-BE49-F238E27FC236}">
                <a16:creationId xmlns:a16="http://schemas.microsoft.com/office/drawing/2014/main" id="{33B59B25-1C07-F543-A333-FD6CC1166534}"/>
              </a:ext>
            </a:extLst>
          </p:cNvPr>
          <p:cNvSpPr>
            <a:spLocks noGrp="1"/>
          </p:cNvSpPr>
          <p:nvPr>
            <p:ph type="title"/>
          </p:nvPr>
        </p:nvSpPr>
        <p:spPr>
          <a:xfrm>
            <a:off x="457200" y="0"/>
            <a:ext cx="8229600" cy="851342"/>
          </a:xfrm>
        </p:spPr>
        <p:txBody>
          <a:bodyPr/>
          <a:lstStyle/>
          <a:p>
            <a:r>
              <a:rPr lang="en-US" dirty="0" err="1">
                <a:solidFill>
                  <a:schemeClr val="accent1"/>
                </a:solidFill>
              </a:rPr>
              <a:t>SQuAD</a:t>
            </a:r>
            <a:r>
              <a:rPr lang="en-US" dirty="0">
                <a:solidFill>
                  <a:schemeClr val="accent1"/>
                </a:solidFill>
              </a:rPr>
              <a:t> (Question Answering)</a:t>
            </a:r>
          </a:p>
        </p:txBody>
      </p:sp>
    </p:spTree>
    <p:extLst>
      <p:ext uri="{BB962C8B-B14F-4D97-AF65-F5344CB8AC3E}">
        <p14:creationId xmlns:p14="http://schemas.microsoft.com/office/powerpoint/2010/main" val="20936300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03A4-8FAC-5844-BD59-1F4EEBDEB162}"/>
              </a:ext>
            </a:extLst>
          </p:cNvPr>
          <p:cNvSpPr>
            <a:spLocks noGrp="1"/>
          </p:cNvSpPr>
          <p:nvPr>
            <p:ph type="title"/>
          </p:nvPr>
        </p:nvSpPr>
        <p:spPr>
          <a:xfrm>
            <a:off x="457200" y="274637"/>
            <a:ext cx="8229600" cy="6245225"/>
          </a:xfrm>
        </p:spPr>
        <p:txBody>
          <a:bodyPr/>
          <a:lstStyle/>
          <a:p>
            <a:r>
              <a:rPr lang="en-US" sz="7000" dirty="0">
                <a:solidFill>
                  <a:schemeClr val="accent1"/>
                </a:solidFill>
              </a:rPr>
              <a:t>Dialogue </a:t>
            </a:r>
            <a:br>
              <a:rPr lang="en-US" sz="7000" dirty="0">
                <a:solidFill>
                  <a:schemeClr val="accent1"/>
                </a:solidFill>
              </a:rPr>
            </a:br>
            <a:r>
              <a:rPr lang="en-US" sz="7000" dirty="0">
                <a:solidFill>
                  <a:schemeClr val="accent1"/>
                </a:solidFill>
              </a:rPr>
              <a:t>on</a:t>
            </a:r>
            <a:br>
              <a:rPr lang="en-US" sz="7000" dirty="0">
                <a:solidFill>
                  <a:schemeClr val="accent1"/>
                </a:solidFill>
              </a:rPr>
            </a:br>
            <a:r>
              <a:rPr lang="en-US" sz="7000" dirty="0">
                <a:solidFill>
                  <a:schemeClr val="accent1"/>
                </a:solidFill>
              </a:rPr>
              <a:t>Airline Travel Information System (ATIS)  </a:t>
            </a:r>
          </a:p>
        </p:txBody>
      </p:sp>
      <p:sp>
        <p:nvSpPr>
          <p:cNvPr id="4" name="Slide Number Placeholder 3">
            <a:extLst>
              <a:ext uri="{FF2B5EF4-FFF2-40B4-BE49-F238E27FC236}">
                <a16:creationId xmlns:a16="http://schemas.microsoft.com/office/drawing/2014/main" id="{1E5B101C-6330-9648-A992-5332E75ABD23}"/>
              </a:ext>
            </a:extLst>
          </p:cNvPr>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Tree>
    <p:extLst>
      <p:ext uri="{BB962C8B-B14F-4D97-AF65-F5344CB8AC3E}">
        <p14:creationId xmlns:p14="http://schemas.microsoft.com/office/powerpoint/2010/main" val="30847879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0D16-137D-F843-A6A1-F1FFFA2B69EA}"/>
              </a:ext>
            </a:extLst>
          </p:cNvPr>
          <p:cNvSpPr>
            <a:spLocks noGrp="1"/>
          </p:cNvSpPr>
          <p:nvPr>
            <p:ph type="title"/>
          </p:nvPr>
        </p:nvSpPr>
        <p:spPr>
          <a:xfrm>
            <a:off x="179512" y="116632"/>
            <a:ext cx="8788025" cy="2004640"/>
          </a:xfrm>
        </p:spPr>
        <p:txBody>
          <a:bodyPr/>
          <a:lstStyle/>
          <a:p>
            <a:r>
              <a:rPr lang="en-US" dirty="0">
                <a:solidFill>
                  <a:schemeClr val="accent1"/>
                </a:solidFill>
              </a:rPr>
              <a:t>The ATIS </a:t>
            </a:r>
            <a:br>
              <a:rPr lang="en-US" dirty="0">
                <a:solidFill>
                  <a:schemeClr val="accent1"/>
                </a:solidFill>
              </a:rPr>
            </a:br>
            <a:r>
              <a:rPr lang="en-US" dirty="0">
                <a:solidFill>
                  <a:schemeClr val="accent1"/>
                </a:solidFill>
              </a:rPr>
              <a:t>(Airline Travel Information System) </a:t>
            </a:r>
            <a:br>
              <a:rPr lang="en-US" dirty="0">
                <a:solidFill>
                  <a:schemeClr val="accent1"/>
                </a:solidFill>
              </a:rPr>
            </a:br>
            <a:r>
              <a:rPr lang="en-US" dirty="0">
                <a:solidFill>
                  <a:schemeClr val="accent1"/>
                </a:solidFill>
              </a:rPr>
              <a:t>Dataset</a:t>
            </a:r>
          </a:p>
        </p:txBody>
      </p:sp>
      <p:sp>
        <p:nvSpPr>
          <p:cNvPr id="4" name="Slide Number Placeholder 3">
            <a:extLst>
              <a:ext uri="{FF2B5EF4-FFF2-40B4-BE49-F238E27FC236}">
                <a16:creationId xmlns:a16="http://schemas.microsoft.com/office/drawing/2014/main" id="{625EF402-FDC1-5D4D-9709-0AA0888F4609}"/>
              </a:ext>
            </a:extLst>
          </p:cNvPr>
          <p:cNvSpPr>
            <a:spLocks noGrp="1"/>
          </p:cNvSpPr>
          <p:nvPr>
            <p:ph type="sldNum" sz="quarter" idx="12"/>
          </p:nvPr>
        </p:nvSpPr>
        <p:spPr/>
        <p:txBody>
          <a:bodyPr/>
          <a:lstStyle/>
          <a:p>
            <a:pPr>
              <a:defRPr/>
            </a:pPr>
            <a:fld id="{E78C9E75-97FD-45D9-8ED3-955348887BB1}" type="slidenum">
              <a:rPr lang="zh-TW" altLang="en-US" smtClean="0"/>
              <a:pPr>
                <a:defRPr/>
              </a:pPr>
              <a:t>88</a:t>
            </a:fld>
            <a:endParaRPr lang="zh-TW" altLang="en-US"/>
          </a:p>
        </p:txBody>
      </p:sp>
      <p:pic>
        <p:nvPicPr>
          <p:cNvPr id="6" name="Picture 5">
            <a:extLst>
              <a:ext uri="{FF2B5EF4-FFF2-40B4-BE49-F238E27FC236}">
                <a16:creationId xmlns:a16="http://schemas.microsoft.com/office/drawing/2014/main" id="{07501B4A-F145-5D46-A414-2702706EB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26" y="2558558"/>
            <a:ext cx="8519131" cy="1441699"/>
          </a:xfrm>
          <a:prstGeom prst="rect">
            <a:avLst/>
          </a:prstGeom>
        </p:spPr>
      </p:pic>
      <p:sp>
        <p:nvSpPr>
          <p:cNvPr id="7" name="Rectangle 6">
            <a:extLst>
              <a:ext uri="{FF2B5EF4-FFF2-40B4-BE49-F238E27FC236}">
                <a16:creationId xmlns:a16="http://schemas.microsoft.com/office/drawing/2014/main" id="{0517A095-B10A-0E4A-AE08-0812C968F7FC}"/>
              </a:ext>
            </a:extLst>
          </p:cNvPr>
          <p:cNvSpPr/>
          <p:nvPr/>
        </p:nvSpPr>
        <p:spPr>
          <a:xfrm>
            <a:off x="296987" y="6519446"/>
            <a:ext cx="8389813" cy="33855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Haihong</a:t>
            </a:r>
            <a:r>
              <a:rPr lang="en-US" sz="800" dirty="0">
                <a:solidFill>
                  <a:schemeClr val="bg1">
                    <a:lumMod val="75000"/>
                  </a:schemeClr>
                </a:solidFill>
              </a:rPr>
              <a:t>, E., </a:t>
            </a:r>
            <a:r>
              <a:rPr lang="en-US" sz="800" dirty="0" err="1">
                <a:solidFill>
                  <a:schemeClr val="bg1">
                    <a:lumMod val="75000"/>
                  </a:schemeClr>
                </a:solidFill>
              </a:rPr>
              <a:t>Peiqing</a:t>
            </a:r>
            <a:r>
              <a:rPr lang="en-US" sz="800" dirty="0">
                <a:solidFill>
                  <a:schemeClr val="bg1">
                    <a:lumMod val="75000"/>
                  </a:schemeClr>
                </a:solidFill>
              </a:rPr>
              <a:t> </a:t>
            </a:r>
            <a:r>
              <a:rPr lang="en-US" sz="800" dirty="0" err="1">
                <a:solidFill>
                  <a:schemeClr val="bg1">
                    <a:lumMod val="75000"/>
                  </a:schemeClr>
                </a:solidFill>
              </a:rPr>
              <a:t>Niu</a:t>
            </a:r>
            <a:r>
              <a:rPr lang="en-US" sz="800" dirty="0">
                <a:solidFill>
                  <a:schemeClr val="bg1">
                    <a:lumMod val="75000"/>
                  </a:schemeClr>
                </a:solidFill>
              </a:rPr>
              <a:t>, </a:t>
            </a:r>
            <a:r>
              <a:rPr lang="en-US" sz="800" dirty="0" err="1">
                <a:solidFill>
                  <a:schemeClr val="bg1">
                    <a:lumMod val="75000"/>
                  </a:schemeClr>
                </a:solidFill>
              </a:rPr>
              <a:t>Zhongfu</a:t>
            </a:r>
            <a:r>
              <a:rPr lang="en-US" sz="800" dirty="0">
                <a:solidFill>
                  <a:schemeClr val="bg1">
                    <a:lumMod val="75000"/>
                  </a:schemeClr>
                </a:solidFill>
              </a:rPr>
              <a:t> Chen, and </a:t>
            </a:r>
            <a:r>
              <a:rPr lang="en-US" sz="800" dirty="0" err="1">
                <a:solidFill>
                  <a:schemeClr val="bg1">
                    <a:lumMod val="75000"/>
                  </a:schemeClr>
                </a:solidFill>
              </a:rPr>
              <a:t>Meina</a:t>
            </a:r>
            <a:r>
              <a:rPr lang="en-US" sz="800" dirty="0">
                <a:solidFill>
                  <a:schemeClr val="bg1">
                    <a:lumMod val="75000"/>
                  </a:schemeClr>
                </a:solidFill>
              </a:rPr>
              <a:t> Song. "A novel bi-directional interrelated model for joint intent detection and slot filling." In Proceedings of the 57th Annual Meeting of the Association for Computational Linguistics, pp. 5467-5471. 2019.</a:t>
            </a:r>
          </a:p>
        </p:txBody>
      </p:sp>
      <p:sp>
        <p:nvSpPr>
          <p:cNvPr id="8" name="Rectangle 7">
            <a:extLst>
              <a:ext uri="{FF2B5EF4-FFF2-40B4-BE49-F238E27FC236}">
                <a16:creationId xmlns:a16="http://schemas.microsoft.com/office/drawing/2014/main" id="{97568097-165B-ED4B-900A-9C16B0804C7B}"/>
              </a:ext>
            </a:extLst>
          </p:cNvPr>
          <p:cNvSpPr/>
          <p:nvPr/>
        </p:nvSpPr>
        <p:spPr>
          <a:xfrm>
            <a:off x="2205891" y="4437543"/>
            <a:ext cx="4572000" cy="1938992"/>
          </a:xfrm>
          <a:prstGeom prst="rect">
            <a:avLst/>
          </a:prstGeom>
        </p:spPr>
        <p:txBody>
          <a:bodyPr>
            <a:spAutoFit/>
          </a:bodyPr>
          <a:lstStyle/>
          <a:p>
            <a:r>
              <a:rPr lang="en-US" sz="2400" dirty="0"/>
              <a:t>Training samples: 4978</a:t>
            </a:r>
          </a:p>
          <a:p>
            <a:r>
              <a:rPr lang="en-US" sz="2400" dirty="0"/>
              <a:t>Testing samples:  893</a:t>
            </a:r>
          </a:p>
          <a:p>
            <a:r>
              <a:rPr lang="en-US" sz="2400" dirty="0"/>
              <a:t>Vocab size:  943</a:t>
            </a:r>
          </a:p>
          <a:p>
            <a:r>
              <a:rPr lang="en-US" sz="2400" dirty="0">
                <a:solidFill>
                  <a:schemeClr val="accent1"/>
                </a:solidFill>
              </a:rPr>
              <a:t>Slot count:  129</a:t>
            </a:r>
          </a:p>
          <a:p>
            <a:r>
              <a:rPr lang="en-US" sz="2400" dirty="0">
                <a:solidFill>
                  <a:schemeClr val="accent1"/>
                </a:solidFill>
              </a:rPr>
              <a:t>Intent count:   26</a:t>
            </a:r>
          </a:p>
        </p:txBody>
      </p:sp>
      <p:sp>
        <p:nvSpPr>
          <p:cNvPr id="9" name="Rectangle 8">
            <a:extLst>
              <a:ext uri="{FF2B5EF4-FFF2-40B4-BE49-F238E27FC236}">
                <a16:creationId xmlns:a16="http://schemas.microsoft.com/office/drawing/2014/main" id="{73949530-BC8C-3845-817B-26A9DC069175}"/>
              </a:ext>
            </a:extLst>
          </p:cNvPr>
          <p:cNvSpPr/>
          <p:nvPr/>
        </p:nvSpPr>
        <p:spPr>
          <a:xfrm>
            <a:off x="1216271" y="2121272"/>
            <a:ext cx="6551240" cy="276999"/>
          </a:xfrm>
          <a:prstGeom prst="rect">
            <a:avLst/>
          </a:prstGeom>
        </p:spPr>
        <p:txBody>
          <a:bodyPr wrap="square">
            <a:spAutoFit/>
          </a:bodyPr>
          <a:lstStyle/>
          <a:p>
            <a:pPr algn="ctr"/>
            <a:r>
              <a:rPr lang="en-US" sz="1200" dirty="0">
                <a:hlinkClick r:id="rId3"/>
              </a:rPr>
              <a:t>https://www.kaggle.com/siddhadev/atis-dataset-from-ms-cntk</a:t>
            </a:r>
            <a:endParaRPr lang="en-US" sz="1200" dirty="0"/>
          </a:p>
        </p:txBody>
      </p:sp>
    </p:spTree>
    <p:extLst>
      <p:ext uri="{BB962C8B-B14F-4D97-AF65-F5344CB8AC3E}">
        <p14:creationId xmlns:p14="http://schemas.microsoft.com/office/powerpoint/2010/main" val="24721320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0D16-137D-F843-A6A1-F1FFFA2B69EA}"/>
              </a:ext>
            </a:extLst>
          </p:cNvPr>
          <p:cNvSpPr>
            <a:spLocks noGrp="1"/>
          </p:cNvSpPr>
          <p:nvPr>
            <p:ph type="title"/>
          </p:nvPr>
        </p:nvSpPr>
        <p:spPr>
          <a:xfrm>
            <a:off x="457200" y="0"/>
            <a:ext cx="8229600" cy="2132856"/>
          </a:xfrm>
        </p:spPr>
        <p:txBody>
          <a:bodyPr/>
          <a:lstStyle/>
          <a:p>
            <a:r>
              <a:rPr lang="en-US" dirty="0">
                <a:solidFill>
                  <a:schemeClr val="accent1"/>
                </a:solidFill>
              </a:rPr>
              <a:t>SF-ID Network </a:t>
            </a:r>
            <a:r>
              <a:rPr lang="en-US" sz="2400" dirty="0">
                <a:solidFill>
                  <a:schemeClr val="accent1"/>
                </a:solidFill>
              </a:rPr>
              <a:t>(E et al., 2019)</a:t>
            </a:r>
            <a:br>
              <a:rPr lang="en-US" sz="2400" dirty="0">
                <a:solidFill>
                  <a:schemeClr val="accent1"/>
                </a:solidFill>
              </a:rPr>
            </a:br>
            <a:r>
              <a:rPr lang="en-US" dirty="0">
                <a:solidFill>
                  <a:schemeClr val="accent1"/>
                </a:solidFill>
              </a:rPr>
              <a:t>Slot Filling (SF) </a:t>
            </a:r>
            <a:br>
              <a:rPr lang="en-US" dirty="0">
                <a:solidFill>
                  <a:schemeClr val="accent1"/>
                </a:solidFill>
              </a:rPr>
            </a:br>
            <a:r>
              <a:rPr lang="en-US" dirty="0">
                <a:solidFill>
                  <a:schemeClr val="accent1"/>
                </a:solidFill>
              </a:rPr>
              <a:t>Intent Detection (ID)</a:t>
            </a:r>
          </a:p>
        </p:txBody>
      </p:sp>
      <p:sp>
        <p:nvSpPr>
          <p:cNvPr id="4" name="Slide Number Placeholder 3">
            <a:extLst>
              <a:ext uri="{FF2B5EF4-FFF2-40B4-BE49-F238E27FC236}">
                <a16:creationId xmlns:a16="http://schemas.microsoft.com/office/drawing/2014/main" id="{625EF402-FDC1-5D4D-9709-0AA0888F4609}"/>
              </a:ext>
            </a:extLst>
          </p:cNvPr>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sp>
        <p:nvSpPr>
          <p:cNvPr id="7" name="Rectangle 6">
            <a:extLst>
              <a:ext uri="{FF2B5EF4-FFF2-40B4-BE49-F238E27FC236}">
                <a16:creationId xmlns:a16="http://schemas.microsoft.com/office/drawing/2014/main" id="{0517A095-B10A-0E4A-AE08-0812C968F7FC}"/>
              </a:ext>
            </a:extLst>
          </p:cNvPr>
          <p:cNvSpPr/>
          <p:nvPr/>
        </p:nvSpPr>
        <p:spPr>
          <a:xfrm>
            <a:off x="296987" y="6519446"/>
            <a:ext cx="8389813" cy="33855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Haihong</a:t>
            </a:r>
            <a:r>
              <a:rPr lang="en-US" sz="800" dirty="0">
                <a:solidFill>
                  <a:schemeClr val="bg1">
                    <a:lumMod val="75000"/>
                  </a:schemeClr>
                </a:solidFill>
              </a:rPr>
              <a:t>, E., </a:t>
            </a:r>
            <a:r>
              <a:rPr lang="en-US" sz="800" dirty="0" err="1">
                <a:solidFill>
                  <a:schemeClr val="bg1">
                    <a:lumMod val="75000"/>
                  </a:schemeClr>
                </a:solidFill>
              </a:rPr>
              <a:t>Peiqing</a:t>
            </a:r>
            <a:r>
              <a:rPr lang="en-US" sz="800" dirty="0">
                <a:solidFill>
                  <a:schemeClr val="bg1">
                    <a:lumMod val="75000"/>
                  </a:schemeClr>
                </a:solidFill>
              </a:rPr>
              <a:t> </a:t>
            </a:r>
            <a:r>
              <a:rPr lang="en-US" sz="800" dirty="0" err="1">
                <a:solidFill>
                  <a:schemeClr val="bg1">
                    <a:lumMod val="75000"/>
                  </a:schemeClr>
                </a:solidFill>
              </a:rPr>
              <a:t>Niu</a:t>
            </a:r>
            <a:r>
              <a:rPr lang="en-US" sz="800" dirty="0">
                <a:solidFill>
                  <a:schemeClr val="bg1">
                    <a:lumMod val="75000"/>
                  </a:schemeClr>
                </a:solidFill>
              </a:rPr>
              <a:t>, </a:t>
            </a:r>
            <a:r>
              <a:rPr lang="en-US" sz="800" dirty="0" err="1">
                <a:solidFill>
                  <a:schemeClr val="bg1">
                    <a:lumMod val="75000"/>
                  </a:schemeClr>
                </a:solidFill>
              </a:rPr>
              <a:t>Zhongfu</a:t>
            </a:r>
            <a:r>
              <a:rPr lang="en-US" sz="800" dirty="0">
                <a:solidFill>
                  <a:schemeClr val="bg1">
                    <a:lumMod val="75000"/>
                  </a:schemeClr>
                </a:solidFill>
              </a:rPr>
              <a:t> Chen, and </a:t>
            </a:r>
            <a:r>
              <a:rPr lang="en-US" sz="800" dirty="0" err="1">
                <a:solidFill>
                  <a:schemeClr val="bg1">
                    <a:lumMod val="75000"/>
                  </a:schemeClr>
                </a:solidFill>
              </a:rPr>
              <a:t>Meina</a:t>
            </a:r>
            <a:r>
              <a:rPr lang="en-US" sz="800" dirty="0">
                <a:solidFill>
                  <a:schemeClr val="bg1">
                    <a:lumMod val="75000"/>
                  </a:schemeClr>
                </a:solidFill>
              </a:rPr>
              <a:t> Song. "A novel bi-directional interrelated model for joint intent detection and slot filling." In Proceedings of the 57th Annual Meeting of the Association for Computational Linguistics, pp. 5467-5471. 2019.</a:t>
            </a:r>
          </a:p>
        </p:txBody>
      </p:sp>
      <p:pic>
        <p:nvPicPr>
          <p:cNvPr id="5" name="Picture 4">
            <a:extLst>
              <a:ext uri="{FF2B5EF4-FFF2-40B4-BE49-F238E27FC236}">
                <a16:creationId xmlns:a16="http://schemas.microsoft.com/office/drawing/2014/main" id="{07F16C0C-F059-514A-9FFB-631708CFD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62" y="2551272"/>
            <a:ext cx="8847013" cy="3816424"/>
          </a:xfrm>
          <a:prstGeom prst="rect">
            <a:avLst/>
          </a:prstGeom>
        </p:spPr>
      </p:pic>
      <p:sp>
        <p:nvSpPr>
          <p:cNvPr id="8" name="Rectangle 7">
            <a:extLst>
              <a:ext uri="{FF2B5EF4-FFF2-40B4-BE49-F238E27FC236}">
                <a16:creationId xmlns:a16="http://schemas.microsoft.com/office/drawing/2014/main" id="{93743C18-F461-E44C-BCED-FFFA5C86D01B}"/>
              </a:ext>
            </a:extLst>
          </p:cNvPr>
          <p:cNvSpPr/>
          <p:nvPr/>
        </p:nvSpPr>
        <p:spPr>
          <a:xfrm>
            <a:off x="99600" y="2084551"/>
            <a:ext cx="8944799" cy="400110"/>
          </a:xfrm>
          <a:prstGeom prst="rect">
            <a:avLst/>
          </a:prstGeom>
        </p:spPr>
        <p:txBody>
          <a:bodyPr wrap="square">
            <a:spAutoFit/>
          </a:bodyPr>
          <a:lstStyle/>
          <a:p>
            <a:pPr algn="ctr"/>
            <a:r>
              <a:rPr lang="en-US" altLang="zh-TW" sz="2000" b="1" dirty="0">
                <a:latin typeface="Calibri" panose="020F0502020204030204" pitchFamily="34" charset="0"/>
                <a:cs typeface="Calibri" panose="020F0502020204030204" pitchFamily="34" charset="0"/>
              </a:rPr>
              <a:t>A Novel Bi-directional Interrelated Model for Joint Intent Detection and Slot Filling</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3270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0D90D-A554-BF4A-B3C6-F3F13AB35705}"/>
              </a:ext>
            </a:extLst>
          </p:cNvPr>
          <p:cNvSpPr>
            <a:spLocks noGrp="1"/>
          </p:cNvSpPr>
          <p:nvPr>
            <p:ph type="title"/>
          </p:nvPr>
        </p:nvSpPr>
        <p:spPr>
          <a:xfrm>
            <a:off x="457200" y="116632"/>
            <a:ext cx="8229600" cy="706090"/>
          </a:xfrm>
        </p:spPr>
        <p:txBody>
          <a:bodyPr/>
          <a:lstStyle/>
          <a:p>
            <a:r>
              <a:rPr lang="en-US" dirty="0">
                <a:solidFill>
                  <a:schemeClr val="accent1"/>
                </a:solidFill>
              </a:rPr>
              <a:t>The Rise of AI</a:t>
            </a:r>
          </a:p>
        </p:txBody>
      </p:sp>
      <p:sp>
        <p:nvSpPr>
          <p:cNvPr id="4" name="Slide Number Placeholder 3">
            <a:extLst>
              <a:ext uri="{FF2B5EF4-FFF2-40B4-BE49-F238E27FC236}">
                <a16:creationId xmlns:a16="http://schemas.microsoft.com/office/drawing/2014/main" id="{865D809F-13C7-7341-8AFC-8F934CE41D8C}"/>
              </a:ext>
            </a:extLst>
          </p:cNvPr>
          <p:cNvSpPr>
            <a:spLocks noGrp="1"/>
          </p:cNvSpPr>
          <p:nvPr>
            <p:ph type="sldNum" sz="quarter" idx="12"/>
          </p:nvPr>
        </p:nvSpPr>
        <p:spPr/>
        <p:txBody>
          <a:bodyPr/>
          <a:lstStyle/>
          <a:p>
            <a:pPr>
              <a:defRPr/>
            </a:pPr>
            <a:fld id="{E78C9E75-97FD-45D9-8ED3-955348887BB1}" type="slidenum">
              <a:rPr lang="zh-TW" altLang="en-US" smtClean="0"/>
              <a:pPr>
                <a:defRPr/>
              </a:pPr>
              <a:t>9</a:t>
            </a:fld>
            <a:endParaRPr lang="zh-TW" altLang="en-US"/>
          </a:p>
        </p:txBody>
      </p:sp>
      <p:sp>
        <p:nvSpPr>
          <p:cNvPr id="5" name="Rectangle 4">
            <a:extLst>
              <a:ext uri="{FF2B5EF4-FFF2-40B4-BE49-F238E27FC236}">
                <a16:creationId xmlns:a16="http://schemas.microsoft.com/office/drawing/2014/main" id="{E95BE83D-1FF1-8344-AE69-5A5CFEEC5A36}"/>
              </a:ext>
            </a:extLst>
          </p:cNvPr>
          <p:cNvSpPr/>
          <p:nvPr/>
        </p:nvSpPr>
        <p:spPr>
          <a:xfrm>
            <a:off x="1268021" y="6457890"/>
            <a:ext cx="6607957" cy="400110"/>
          </a:xfrm>
          <a:prstGeom prst="rect">
            <a:avLst/>
          </a:prstGeom>
        </p:spPr>
        <p:txBody>
          <a:bodyPr wrap="square">
            <a:spAutoFit/>
          </a:bodyPr>
          <a:lstStyle/>
          <a:p>
            <a:pPr algn="ctr"/>
            <a:r>
              <a:rPr lang="en-US" sz="1000" dirty="0">
                <a:solidFill>
                  <a:schemeClr val="bg1">
                    <a:lumMod val="75000"/>
                  </a:schemeClr>
                </a:solidFill>
              </a:rPr>
              <a:t>Source: DHL (2018), Artificial Intelligence in Logistics,  </a:t>
            </a:r>
            <a:br>
              <a:rPr lang="en-US" sz="1000" dirty="0">
                <a:solidFill>
                  <a:schemeClr val="bg1">
                    <a:lumMod val="75000"/>
                  </a:schemeClr>
                </a:solidFill>
              </a:rPr>
            </a:br>
            <a:r>
              <a:rPr lang="en-US" sz="1000" dirty="0">
                <a:solidFill>
                  <a:schemeClr val="bg1">
                    <a:lumMod val="75000"/>
                  </a:schemeClr>
                </a:solidFill>
              </a:rPr>
              <a:t>http://</a:t>
            </a:r>
            <a:r>
              <a:rPr lang="en-US" sz="1000" dirty="0" err="1">
                <a:solidFill>
                  <a:schemeClr val="bg1">
                    <a:lumMod val="75000"/>
                  </a:schemeClr>
                </a:solidFill>
              </a:rPr>
              <a:t>www.globalhha.com</a:t>
            </a:r>
            <a:r>
              <a:rPr lang="en-US" sz="1000" dirty="0">
                <a:solidFill>
                  <a:schemeClr val="bg1">
                    <a:lumMod val="75000"/>
                  </a:schemeClr>
                </a:solidFill>
              </a:rPr>
              <a:t>/</a:t>
            </a:r>
            <a:r>
              <a:rPr lang="en-US" sz="1000" dirty="0" err="1">
                <a:solidFill>
                  <a:schemeClr val="bg1">
                    <a:lumMod val="75000"/>
                  </a:schemeClr>
                </a:solidFill>
              </a:rPr>
              <a:t>doclib</a:t>
            </a:r>
            <a:r>
              <a:rPr lang="en-US" sz="1000" dirty="0">
                <a:solidFill>
                  <a:schemeClr val="bg1">
                    <a:lumMod val="75000"/>
                  </a:schemeClr>
                </a:solidFill>
              </a:rPr>
              <a:t>/data/upload/</a:t>
            </a:r>
            <a:r>
              <a:rPr lang="en-US" sz="1000" dirty="0" err="1">
                <a:solidFill>
                  <a:schemeClr val="bg1">
                    <a:lumMod val="75000"/>
                  </a:schemeClr>
                </a:solidFill>
              </a:rPr>
              <a:t>doc_con</a:t>
            </a:r>
            <a:r>
              <a:rPr lang="en-US" sz="1000" dirty="0">
                <a:solidFill>
                  <a:schemeClr val="bg1">
                    <a:lumMod val="75000"/>
                  </a:schemeClr>
                </a:solidFill>
              </a:rPr>
              <a:t>/5e50c53c5bf67.pdf/</a:t>
            </a:r>
          </a:p>
        </p:txBody>
      </p:sp>
      <p:pic>
        <p:nvPicPr>
          <p:cNvPr id="6" name="Picture 5">
            <a:extLst>
              <a:ext uri="{FF2B5EF4-FFF2-40B4-BE49-F238E27FC236}">
                <a16:creationId xmlns:a16="http://schemas.microsoft.com/office/drawing/2014/main" id="{6499BAE8-51A7-7D49-B3DB-AEC28A3C3B17}"/>
              </a:ext>
            </a:extLst>
          </p:cNvPr>
          <p:cNvPicPr>
            <a:picLocks noChangeAspect="1"/>
          </p:cNvPicPr>
          <p:nvPr/>
        </p:nvPicPr>
        <p:blipFill>
          <a:blip r:embed="rId2"/>
          <a:stretch>
            <a:fillRect/>
          </a:stretch>
        </p:blipFill>
        <p:spPr>
          <a:xfrm>
            <a:off x="106933" y="1052736"/>
            <a:ext cx="8929563" cy="5191607"/>
          </a:xfrm>
          <a:prstGeom prst="rect">
            <a:avLst/>
          </a:prstGeom>
        </p:spPr>
      </p:pic>
    </p:spTree>
    <p:extLst>
      <p:ext uri="{BB962C8B-B14F-4D97-AF65-F5344CB8AC3E}">
        <p14:creationId xmlns:p14="http://schemas.microsoft.com/office/powerpoint/2010/main" val="26203950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1332-BCC4-A045-A79B-FA3F31EDA4AD}"/>
              </a:ext>
            </a:extLst>
          </p:cNvPr>
          <p:cNvSpPr>
            <a:spLocks noGrp="1"/>
          </p:cNvSpPr>
          <p:nvPr>
            <p:ph type="title"/>
          </p:nvPr>
        </p:nvSpPr>
        <p:spPr>
          <a:xfrm>
            <a:off x="457200" y="0"/>
            <a:ext cx="8229600" cy="1417638"/>
          </a:xfrm>
        </p:spPr>
        <p:txBody>
          <a:bodyPr/>
          <a:lstStyle/>
          <a:p>
            <a:r>
              <a:rPr lang="en-US" dirty="0">
                <a:solidFill>
                  <a:schemeClr val="accent1"/>
                </a:solidFill>
              </a:rPr>
              <a:t>Intent Detection on ATIS</a:t>
            </a:r>
            <a:br>
              <a:rPr lang="en-US" dirty="0">
                <a:solidFill>
                  <a:schemeClr val="accent1"/>
                </a:solidFill>
              </a:rPr>
            </a:br>
            <a:r>
              <a:rPr lang="en-US" dirty="0">
                <a:solidFill>
                  <a:schemeClr val="accent1"/>
                </a:solidFill>
              </a:rPr>
              <a:t>State-of-the-art</a:t>
            </a:r>
          </a:p>
        </p:txBody>
      </p:sp>
      <p:sp>
        <p:nvSpPr>
          <p:cNvPr id="4" name="Slide Number Placeholder 3">
            <a:extLst>
              <a:ext uri="{FF2B5EF4-FFF2-40B4-BE49-F238E27FC236}">
                <a16:creationId xmlns:a16="http://schemas.microsoft.com/office/drawing/2014/main" id="{80FCF7F3-C7EB-6C4A-8EF9-B89F1A99EEF5}"/>
              </a:ext>
            </a:extLst>
          </p:cNvPr>
          <p:cNvSpPr>
            <a:spLocks noGrp="1"/>
          </p:cNvSpPr>
          <p:nvPr>
            <p:ph type="sldNum" sz="quarter" idx="12"/>
          </p:nvPr>
        </p:nvSpPr>
        <p:spPr/>
        <p:txBody>
          <a:bodyPr/>
          <a:lstStyle/>
          <a:p>
            <a:pPr>
              <a:defRPr/>
            </a:pPr>
            <a:fld id="{E78C9E75-97FD-45D9-8ED3-955348887BB1}" type="slidenum">
              <a:rPr lang="zh-TW" altLang="en-US" smtClean="0"/>
              <a:pPr>
                <a:defRPr/>
              </a:pPr>
              <a:t>90</a:t>
            </a:fld>
            <a:endParaRPr lang="zh-TW" altLang="en-US"/>
          </a:p>
        </p:txBody>
      </p:sp>
      <p:pic>
        <p:nvPicPr>
          <p:cNvPr id="7" name="Picture 6">
            <a:extLst>
              <a:ext uri="{FF2B5EF4-FFF2-40B4-BE49-F238E27FC236}">
                <a16:creationId xmlns:a16="http://schemas.microsoft.com/office/drawing/2014/main" id="{9D39CA28-4763-3044-BA37-9083C1EFF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526" y="1412776"/>
            <a:ext cx="7884914" cy="5131025"/>
          </a:xfrm>
          <a:prstGeom prst="rect">
            <a:avLst/>
          </a:prstGeom>
        </p:spPr>
      </p:pic>
      <p:sp>
        <p:nvSpPr>
          <p:cNvPr id="6" name="Rectangle 5">
            <a:extLst>
              <a:ext uri="{FF2B5EF4-FFF2-40B4-BE49-F238E27FC236}">
                <a16:creationId xmlns:a16="http://schemas.microsoft.com/office/drawing/2014/main" id="{204BEAAE-4F7A-6F49-8944-DE2F8D2EA799}"/>
              </a:ext>
            </a:extLst>
          </p:cNvPr>
          <p:cNvSpPr/>
          <p:nvPr/>
        </p:nvSpPr>
        <p:spPr>
          <a:xfrm>
            <a:off x="546956" y="6598236"/>
            <a:ext cx="8003232"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a:hlinkClick r:id="rId3"/>
              </a:rPr>
              <a:t>https://paperswithcode.com/sota/intent-detection-on-atis</a:t>
            </a:r>
            <a:endParaRPr lang="en-US" sz="1000" dirty="0"/>
          </a:p>
        </p:txBody>
      </p:sp>
    </p:spTree>
    <p:extLst>
      <p:ext uri="{BB962C8B-B14F-4D97-AF65-F5344CB8AC3E}">
        <p14:creationId xmlns:p14="http://schemas.microsoft.com/office/powerpoint/2010/main" val="4612645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1332-BCC4-A045-A79B-FA3F31EDA4AD}"/>
              </a:ext>
            </a:extLst>
          </p:cNvPr>
          <p:cNvSpPr>
            <a:spLocks noGrp="1"/>
          </p:cNvSpPr>
          <p:nvPr>
            <p:ph type="title"/>
          </p:nvPr>
        </p:nvSpPr>
        <p:spPr>
          <a:xfrm>
            <a:off x="457200" y="0"/>
            <a:ext cx="8229600" cy="1417638"/>
          </a:xfrm>
        </p:spPr>
        <p:txBody>
          <a:bodyPr/>
          <a:lstStyle/>
          <a:p>
            <a:r>
              <a:rPr lang="en-US" dirty="0">
                <a:solidFill>
                  <a:schemeClr val="accent1"/>
                </a:solidFill>
              </a:rPr>
              <a:t>Slot Filling on ATIS</a:t>
            </a:r>
            <a:br>
              <a:rPr lang="en-US" dirty="0">
                <a:solidFill>
                  <a:schemeClr val="accent1"/>
                </a:solidFill>
              </a:rPr>
            </a:br>
            <a:r>
              <a:rPr lang="en-US" dirty="0">
                <a:solidFill>
                  <a:schemeClr val="accent1"/>
                </a:solidFill>
              </a:rPr>
              <a:t>State-of-the-art</a:t>
            </a:r>
          </a:p>
        </p:txBody>
      </p:sp>
      <p:sp>
        <p:nvSpPr>
          <p:cNvPr id="4" name="Slide Number Placeholder 3">
            <a:extLst>
              <a:ext uri="{FF2B5EF4-FFF2-40B4-BE49-F238E27FC236}">
                <a16:creationId xmlns:a16="http://schemas.microsoft.com/office/drawing/2014/main" id="{80FCF7F3-C7EB-6C4A-8EF9-B89F1A99EEF5}"/>
              </a:ext>
            </a:extLst>
          </p:cNvPr>
          <p:cNvSpPr>
            <a:spLocks noGrp="1"/>
          </p:cNvSpPr>
          <p:nvPr>
            <p:ph type="sldNum" sz="quarter" idx="12"/>
          </p:nvPr>
        </p:nvSpPr>
        <p:spPr/>
        <p:txBody>
          <a:bodyPr/>
          <a:lstStyle/>
          <a:p>
            <a:pPr>
              <a:defRPr/>
            </a:pPr>
            <a:fld id="{E78C9E75-97FD-45D9-8ED3-955348887BB1}" type="slidenum">
              <a:rPr lang="zh-TW" altLang="en-US" smtClean="0"/>
              <a:pPr>
                <a:defRPr/>
              </a:pPr>
              <a:t>91</a:t>
            </a:fld>
            <a:endParaRPr lang="zh-TW" altLang="en-US"/>
          </a:p>
        </p:txBody>
      </p:sp>
      <p:pic>
        <p:nvPicPr>
          <p:cNvPr id="5" name="Picture 4">
            <a:extLst>
              <a:ext uri="{FF2B5EF4-FFF2-40B4-BE49-F238E27FC236}">
                <a16:creationId xmlns:a16="http://schemas.microsoft.com/office/drawing/2014/main" id="{8DFC44FB-4321-894C-A801-639F89F3B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695" y="1288883"/>
            <a:ext cx="8078105" cy="5308469"/>
          </a:xfrm>
          <a:prstGeom prst="rect">
            <a:avLst/>
          </a:prstGeom>
        </p:spPr>
      </p:pic>
      <p:sp>
        <p:nvSpPr>
          <p:cNvPr id="9" name="Rectangle 8">
            <a:extLst>
              <a:ext uri="{FF2B5EF4-FFF2-40B4-BE49-F238E27FC236}">
                <a16:creationId xmlns:a16="http://schemas.microsoft.com/office/drawing/2014/main" id="{25424358-DDE0-194B-86AA-9478D55C88F7}"/>
              </a:ext>
            </a:extLst>
          </p:cNvPr>
          <p:cNvSpPr/>
          <p:nvPr/>
        </p:nvSpPr>
        <p:spPr>
          <a:xfrm>
            <a:off x="546956" y="6598236"/>
            <a:ext cx="8003232"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a:hlinkClick r:id="rId3"/>
              </a:rPr>
              <a:t>https://paperswithcode.com/sota/slot-filling-on-atis</a:t>
            </a:r>
            <a:endParaRPr lang="en-US" sz="1000" dirty="0"/>
          </a:p>
        </p:txBody>
      </p:sp>
    </p:spTree>
    <p:extLst>
      <p:ext uri="{BB962C8B-B14F-4D97-AF65-F5344CB8AC3E}">
        <p14:creationId xmlns:p14="http://schemas.microsoft.com/office/powerpoint/2010/main" val="6560558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932D-E483-6740-8B39-08DB436E63D3}"/>
              </a:ext>
            </a:extLst>
          </p:cNvPr>
          <p:cNvSpPr>
            <a:spLocks noGrp="1"/>
          </p:cNvSpPr>
          <p:nvPr>
            <p:ph type="title"/>
          </p:nvPr>
        </p:nvSpPr>
        <p:spPr/>
        <p:txBody>
          <a:bodyPr/>
          <a:lstStyle/>
          <a:p>
            <a:r>
              <a:rPr lang="en-US" dirty="0">
                <a:solidFill>
                  <a:schemeClr val="accent1"/>
                </a:solidFill>
              </a:rPr>
              <a:t>Restaurants Dialogue Datasets</a:t>
            </a:r>
          </a:p>
        </p:txBody>
      </p:sp>
      <p:sp>
        <p:nvSpPr>
          <p:cNvPr id="3" name="Content Placeholder 2">
            <a:extLst>
              <a:ext uri="{FF2B5EF4-FFF2-40B4-BE49-F238E27FC236}">
                <a16:creationId xmlns:a16="http://schemas.microsoft.com/office/drawing/2014/main" id="{F7B4703E-CF3B-9A45-9524-24F16BB7A3A7}"/>
              </a:ext>
            </a:extLst>
          </p:cNvPr>
          <p:cNvSpPr>
            <a:spLocks noGrp="1"/>
          </p:cNvSpPr>
          <p:nvPr>
            <p:ph idx="1"/>
          </p:nvPr>
        </p:nvSpPr>
        <p:spPr>
          <a:xfrm>
            <a:off x="385192" y="1600200"/>
            <a:ext cx="8435280" cy="4525963"/>
          </a:xfrm>
        </p:spPr>
        <p:txBody>
          <a:bodyPr/>
          <a:lstStyle/>
          <a:p>
            <a:r>
              <a:rPr lang="en-US" dirty="0"/>
              <a:t>MIT Restaurant Corpus</a:t>
            </a:r>
          </a:p>
          <a:p>
            <a:pPr lvl="1"/>
            <a:r>
              <a:rPr lang="en-US" sz="2400" dirty="0">
                <a:hlinkClick r:id="rId2"/>
              </a:rPr>
              <a:t>https://groups.csail.mit.edu/sls/downloads/restaurant/</a:t>
            </a:r>
            <a:endParaRPr lang="en-US" sz="2400" dirty="0"/>
          </a:p>
          <a:p>
            <a:r>
              <a:rPr lang="en-US" dirty="0"/>
              <a:t>CamRest676 </a:t>
            </a:r>
            <a:br>
              <a:rPr lang="en-US" dirty="0"/>
            </a:br>
            <a:r>
              <a:rPr lang="en-US" dirty="0"/>
              <a:t>(Cambridge restaurant dialogue domain dataset)</a:t>
            </a:r>
          </a:p>
          <a:p>
            <a:pPr lvl="1"/>
            <a:r>
              <a:rPr lang="en-US" sz="2400" dirty="0">
                <a:hlinkClick r:id="rId3"/>
              </a:rPr>
              <a:t>https://www.repository.cam.ac.uk/handle/1810/260970</a:t>
            </a:r>
            <a:endParaRPr lang="en-US" dirty="0"/>
          </a:p>
          <a:p>
            <a:r>
              <a:rPr lang="en-US" dirty="0"/>
              <a:t>DSTC2 (Dialog State Tracking Challenge 2 &amp; 3)</a:t>
            </a:r>
          </a:p>
          <a:p>
            <a:pPr lvl="1"/>
            <a:r>
              <a:rPr lang="en-US" dirty="0">
                <a:hlinkClick r:id="rId4"/>
              </a:rPr>
              <a:t>http://camdial.org/~mh521/dstc/</a:t>
            </a:r>
            <a:endParaRPr lang="en-US" dirty="0"/>
          </a:p>
        </p:txBody>
      </p:sp>
      <p:sp>
        <p:nvSpPr>
          <p:cNvPr id="4" name="Slide Number Placeholder 3">
            <a:extLst>
              <a:ext uri="{FF2B5EF4-FFF2-40B4-BE49-F238E27FC236}">
                <a16:creationId xmlns:a16="http://schemas.microsoft.com/office/drawing/2014/main" id="{0DDABEBC-384F-8846-9BB4-B56BA567A71F}"/>
              </a:ext>
            </a:extLst>
          </p:cNvPr>
          <p:cNvSpPr>
            <a:spLocks noGrp="1"/>
          </p:cNvSpPr>
          <p:nvPr>
            <p:ph type="sldNum" sz="quarter" idx="12"/>
          </p:nvPr>
        </p:nvSpPr>
        <p:spPr/>
        <p:txBody>
          <a:bodyPr/>
          <a:lstStyle/>
          <a:p>
            <a:pPr>
              <a:defRPr/>
            </a:pPr>
            <a:fld id="{E78C9E75-97FD-45D9-8ED3-955348887BB1}" type="slidenum">
              <a:rPr lang="zh-TW" altLang="en-US" smtClean="0"/>
              <a:pPr>
                <a:defRPr/>
              </a:pPr>
              <a:t>92</a:t>
            </a:fld>
            <a:endParaRPr lang="zh-TW" altLang="en-US"/>
          </a:p>
        </p:txBody>
      </p:sp>
    </p:spTree>
    <p:extLst>
      <p:ext uri="{BB962C8B-B14F-4D97-AF65-F5344CB8AC3E}">
        <p14:creationId xmlns:p14="http://schemas.microsoft.com/office/powerpoint/2010/main" val="39388570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F367-705C-0F4A-AAA0-9D837069C68F}"/>
              </a:ext>
            </a:extLst>
          </p:cNvPr>
          <p:cNvSpPr>
            <a:spLocks noGrp="1"/>
          </p:cNvSpPr>
          <p:nvPr>
            <p:ph type="title"/>
          </p:nvPr>
        </p:nvSpPr>
        <p:spPr>
          <a:xfrm>
            <a:off x="467544" y="188640"/>
            <a:ext cx="8229600" cy="1786210"/>
          </a:xfrm>
        </p:spPr>
        <p:txBody>
          <a:bodyPr/>
          <a:lstStyle/>
          <a:p>
            <a:r>
              <a:rPr lang="en-US" dirty="0" err="1">
                <a:solidFill>
                  <a:schemeClr val="accent1"/>
                </a:solidFill>
              </a:rPr>
              <a:t>CrossWOZ</a:t>
            </a:r>
            <a:r>
              <a:rPr lang="en-US" dirty="0">
                <a:solidFill>
                  <a:schemeClr val="accent1"/>
                </a:solidFill>
              </a:rPr>
              <a:t>: </a:t>
            </a:r>
            <a:br>
              <a:rPr lang="en-US" dirty="0">
                <a:solidFill>
                  <a:schemeClr val="accent1"/>
                </a:solidFill>
              </a:rPr>
            </a:br>
            <a:r>
              <a:rPr lang="en-US" sz="4000" dirty="0">
                <a:solidFill>
                  <a:schemeClr val="accent1"/>
                </a:solidFill>
              </a:rPr>
              <a:t>A Large-Scale Chinese Cross-Domain Task-Oriented Dialogue Dataset</a:t>
            </a:r>
          </a:p>
        </p:txBody>
      </p:sp>
      <p:sp>
        <p:nvSpPr>
          <p:cNvPr id="4" name="Slide Number Placeholder 3">
            <a:extLst>
              <a:ext uri="{FF2B5EF4-FFF2-40B4-BE49-F238E27FC236}">
                <a16:creationId xmlns:a16="http://schemas.microsoft.com/office/drawing/2014/main" id="{BAE39D83-53EC-1344-A74B-7B3CEBAD0B74}"/>
              </a:ext>
            </a:extLst>
          </p:cNvPr>
          <p:cNvSpPr>
            <a:spLocks noGrp="1"/>
          </p:cNvSpPr>
          <p:nvPr>
            <p:ph type="sldNum" sz="quarter" idx="12"/>
          </p:nvPr>
        </p:nvSpPr>
        <p:spPr/>
        <p:txBody>
          <a:bodyPr/>
          <a:lstStyle/>
          <a:p>
            <a:pPr>
              <a:defRPr/>
            </a:pPr>
            <a:fld id="{E78C9E75-97FD-45D9-8ED3-955348887BB1}" type="slidenum">
              <a:rPr lang="zh-TW" altLang="en-US" smtClean="0"/>
              <a:pPr>
                <a:defRPr/>
              </a:pPr>
              <a:t>93</a:t>
            </a:fld>
            <a:endParaRPr lang="zh-TW" altLang="en-US"/>
          </a:p>
        </p:txBody>
      </p:sp>
      <p:pic>
        <p:nvPicPr>
          <p:cNvPr id="6" name="Picture 5">
            <a:extLst>
              <a:ext uri="{FF2B5EF4-FFF2-40B4-BE49-F238E27FC236}">
                <a16:creationId xmlns:a16="http://schemas.microsoft.com/office/drawing/2014/main" id="{AF5824C2-DD75-FC48-8E6A-E9903F195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1" y="2359024"/>
            <a:ext cx="9144000" cy="2972397"/>
          </a:xfrm>
          <a:prstGeom prst="rect">
            <a:avLst/>
          </a:prstGeom>
        </p:spPr>
      </p:pic>
      <p:sp>
        <p:nvSpPr>
          <p:cNvPr id="8" name="TextBox 7">
            <a:extLst>
              <a:ext uri="{FF2B5EF4-FFF2-40B4-BE49-F238E27FC236}">
                <a16:creationId xmlns:a16="http://schemas.microsoft.com/office/drawing/2014/main" id="{866BEEA7-190B-6549-A054-7AF5A5B79591}"/>
              </a:ext>
            </a:extLst>
          </p:cNvPr>
          <p:cNvSpPr txBox="1"/>
          <p:nvPr/>
        </p:nvSpPr>
        <p:spPr>
          <a:xfrm>
            <a:off x="863588" y="6396335"/>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spTree>
    <p:extLst>
      <p:ext uri="{BB962C8B-B14F-4D97-AF65-F5344CB8AC3E}">
        <p14:creationId xmlns:p14="http://schemas.microsoft.com/office/powerpoint/2010/main" val="161765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D7C634-C645-744C-B9AE-CEC5BC54880F}"/>
              </a:ext>
            </a:extLst>
          </p:cNvPr>
          <p:cNvSpPr>
            <a:spLocks noGrp="1"/>
          </p:cNvSpPr>
          <p:nvPr>
            <p:ph type="sldNum" sz="quarter" idx="12"/>
          </p:nvPr>
        </p:nvSpPr>
        <p:spPr/>
        <p:txBody>
          <a:bodyPr/>
          <a:lstStyle/>
          <a:p>
            <a:pPr>
              <a:defRPr/>
            </a:pPr>
            <a:fld id="{E78C9E75-97FD-45D9-8ED3-955348887BB1}" type="slidenum">
              <a:rPr lang="zh-TW" altLang="en-US" smtClean="0"/>
              <a:pPr>
                <a:defRPr/>
              </a:pPr>
              <a:t>94</a:t>
            </a:fld>
            <a:endParaRPr lang="zh-TW" altLang="en-US"/>
          </a:p>
        </p:txBody>
      </p:sp>
      <p:pic>
        <p:nvPicPr>
          <p:cNvPr id="6" name="Picture 5">
            <a:extLst>
              <a:ext uri="{FF2B5EF4-FFF2-40B4-BE49-F238E27FC236}">
                <a16:creationId xmlns:a16="http://schemas.microsoft.com/office/drawing/2014/main" id="{5AB26218-4BBE-1748-880E-043974FDC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44" y="2060848"/>
            <a:ext cx="8460432" cy="3013611"/>
          </a:xfrm>
          <a:prstGeom prst="rect">
            <a:avLst/>
          </a:prstGeom>
        </p:spPr>
      </p:pic>
      <p:sp>
        <p:nvSpPr>
          <p:cNvPr id="7" name="TextBox 6">
            <a:extLst>
              <a:ext uri="{FF2B5EF4-FFF2-40B4-BE49-F238E27FC236}">
                <a16:creationId xmlns:a16="http://schemas.microsoft.com/office/drawing/2014/main" id="{67F7CA72-0EA8-A844-A9C0-738B264194D8}"/>
              </a:ext>
            </a:extLst>
          </p:cNvPr>
          <p:cNvSpPr txBox="1"/>
          <p:nvPr/>
        </p:nvSpPr>
        <p:spPr>
          <a:xfrm>
            <a:off x="863588" y="6396335"/>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sp>
        <p:nvSpPr>
          <p:cNvPr id="8" name="Title 1">
            <a:extLst>
              <a:ext uri="{FF2B5EF4-FFF2-40B4-BE49-F238E27FC236}">
                <a16:creationId xmlns:a16="http://schemas.microsoft.com/office/drawing/2014/main" id="{ACFA226A-474F-E642-A1CC-CB28626701B1}"/>
              </a:ext>
            </a:extLst>
          </p:cNvPr>
          <p:cNvSpPr>
            <a:spLocks noGrp="1"/>
          </p:cNvSpPr>
          <p:nvPr>
            <p:ph type="title"/>
          </p:nvPr>
        </p:nvSpPr>
        <p:spPr>
          <a:xfrm>
            <a:off x="467544" y="188640"/>
            <a:ext cx="8229600" cy="1786210"/>
          </a:xfrm>
        </p:spPr>
        <p:txBody>
          <a:bodyPr/>
          <a:lstStyle/>
          <a:p>
            <a:r>
              <a:rPr lang="en-US" dirty="0" err="1">
                <a:solidFill>
                  <a:schemeClr val="accent1"/>
                </a:solidFill>
              </a:rPr>
              <a:t>CrossWOZ</a:t>
            </a:r>
            <a:r>
              <a:rPr lang="en-US" dirty="0">
                <a:solidFill>
                  <a:schemeClr val="accent1"/>
                </a:solidFill>
              </a:rPr>
              <a:t>: </a:t>
            </a:r>
            <a:br>
              <a:rPr lang="en-US" dirty="0">
                <a:solidFill>
                  <a:schemeClr val="accent1"/>
                </a:solidFill>
              </a:rPr>
            </a:br>
            <a:r>
              <a:rPr lang="en-US" sz="4000" dirty="0">
                <a:solidFill>
                  <a:schemeClr val="accent1"/>
                </a:solidFill>
              </a:rPr>
              <a:t>A Large-Scale Chinese Cross-Domain Task-Oriented Dialogue Dataset</a:t>
            </a:r>
          </a:p>
        </p:txBody>
      </p:sp>
    </p:spTree>
    <p:extLst>
      <p:ext uri="{BB962C8B-B14F-4D97-AF65-F5344CB8AC3E}">
        <p14:creationId xmlns:p14="http://schemas.microsoft.com/office/powerpoint/2010/main" val="18477923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39D83-53EC-1344-A74B-7B3CEBAD0B74}"/>
              </a:ext>
            </a:extLst>
          </p:cNvPr>
          <p:cNvSpPr>
            <a:spLocks noGrp="1"/>
          </p:cNvSpPr>
          <p:nvPr>
            <p:ph type="sldNum" sz="quarter" idx="12"/>
          </p:nvPr>
        </p:nvSpPr>
        <p:spPr/>
        <p:txBody>
          <a:bodyPr/>
          <a:lstStyle/>
          <a:p>
            <a:pPr>
              <a:defRPr/>
            </a:pPr>
            <a:fld id="{E78C9E75-97FD-45D9-8ED3-955348887BB1}" type="slidenum">
              <a:rPr lang="zh-TW" altLang="en-US" smtClean="0"/>
              <a:pPr>
                <a:defRPr/>
              </a:pPr>
              <a:t>95</a:t>
            </a:fld>
            <a:endParaRPr lang="zh-TW" altLang="en-US"/>
          </a:p>
        </p:txBody>
      </p:sp>
      <p:pic>
        <p:nvPicPr>
          <p:cNvPr id="5" name="Picture 4">
            <a:extLst>
              <a:ext uri="{FF2B5EF4-FFF2-40B4-BE49-F238E27FC236}">
                <a16:creationId xmlns:a16="http://schemas.microsoft.com/office/drawing/2014/main" id="{82343EA1-CD56-9340-9C52-22D230D2EAED}"/>
              </a:ext>
            </a:extLst>
          </p:cNvPr>
          <p:cNvPicPr>
            <a:picLocks noChangeAspect="1"/>
          </p:cNvPicPr>
          <p:nvPr/>
        </p:nvPicPr>
        <p:blipFill rotWithShape="1">
          <a:blip r:embed="rId2">
            <a:extLst>
              <a:ext uri="{28A0092B-C50C-407E-A947-70E740481C1C}">
                <a14:useLocalDpi xmlns:a14="http://schemas.microsoft.com/office/drawing/2010/main" val="0"/>
              </a:ext>
            </a:extLst>
          </a:blip>
          <a:srcRect t="20278"/>
          <a:stretch/>
        </p:blipFill>
        <p:spPr>
          <a:xfrm>
            <a:off x="5254588" y="990749"/>
            <a:ext cx="3160166" cy="5467350"/>
          </a:xfrm>
          <a:prstGeom prst="rect">
            <a:avLst/>
          </a:prstGeom>
        </p:spPr>
      </p:pic>
      <p:pic>
        <p:nvPicPr>
          <p:cNvPr id="8" name="Picture 7">
            <a:extLst>
              <a:ext uri="{FF2B5EF4-FFF2-40B4-BE49-F238E27FC236}">
                <a16:creationId xmlns:a16="http://schemas.microsoft.com/office/drawing/2014/main" id="{35131D20-20FB-9A46-8DD3-3C5F6FB03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74" y="3682110"/>
            <a:ext cx="4652590" cy="2750114"/>
          </a:xfrm>
          <a:prstGeom prst="rect">
            <a:avLst/>
          </a:prstGeom>
        </p:spPr>
      </p:pic>
      <p:sp>
        <p:nvSpPr>
          <p:cNvPr id="9" name="TextBox 8">
            <a:extLst>
              <a:ext uri="{FF2B5EF4-FFF2-40B4-BE49-F238E27FC236}">
                <a16:creationId xmlns:a16="http://schemas.microsoft.com/office/drawing/2014/main" id="{ED312A9D-A0A5-4B43-A906-C55F80F66F75}"/>
              </a:ext>
            </a:extLst>
          </p:cNvPr>
          <p:cNvSpPr txBox="1"/>
          <p:nvPr/>
        </p:nvSpPr>
        <p:spPr>
          <a:xfrm>
            <a:off x="863588" y="6396335"/>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pic>
        <p:nvPicPr>
          <p:cNvPr id="10" name="Picture 9">
            <a:extLst>
              <a:ext uri="{FF2B5EF4-FFF2-40B4-BE49-F238E27FC236}">
                <a16:creationId xmlns:a16="http://schemas.microsoft.com/office/drawing/2014/main" id="{A4857C57-EE84-3040-9708-75CA97E8950C}"/>
              </a:ext>
            </a:extLst>
          </p:cNvPr>
          <p:cNvPicPr>
            <a:picLocks noChangeAspect="1"/>
          </p:cNvPicPr>
          <p:nvPr/>
        </p:nvPicPr>
        <p:blipFill rotWithShape="1">
          <a:blip r:embed="rId2">
            <a:extLst>
              <a:ext uri="{28A0092B-C50C-407E-A947-70E740481C1C}">
                <a14:useLocalDpi xmlns:a14="http://schemas.microsoft.com/office/drawing/2010/main" val="0"/>
              </a:ext>
            </a:extLst>
          </a:blip>
          <a:srcRect r="16746" b="80229"/>
          <a:stretch/>
        </p:blipFill>
        <p:spPr>
          <a:xfrm>
            <a:off x="457200" y="1052654"/>
            <a:ext cx="4937812" cy="2544688"/>
          </a:xfrm>
          <a:prstGeom prst="rect">
            <a:avLst/>
          </a:prstGeom>
        </p:spPr>
      </p:pic>
      <p:sp>
        <p:nvSpPr>
          <p:cNvPr id="11" name="Title 1">
            <a:extLst>
              <a:ext uri="{FF2B5EF4-FFF2-40B4-BE49-F238E27FC236}">
                <a16:creationId xmlns:a16="http://schemas.microsoft.com/office/drawing/2014/main" id="{314B32E4-5113-1447-924B-690A4E7D3315}"/>
              </a:ext>
            </a:extLst>
          </p:cNvPr>
          <p:cNvSpPr>
            <a:spLocks noGrp="1"/>
          </p:cNvSpPr>
          <p:nvPr>
            <p:ph type="title"/>
          </p:nvPr>
        </p:nvSpPr>
        <p:spPr>
          <a:xfrm>
            <a:off x="457200" y="50813"/>
            <a:ext cx="8229600" cy="855167"/>
          </a:xfrm>
        </p:spPr>
        <p:txBody>
          <a:bodyPr/>
          <a:lstStyle/>
          <a:p>
            <a:r>
              <a:rPr lang="en-US" sz="4000" dirty="0">
                <a:solidFill>
                  <a:schemeClr val="accent1"/>
                </a:solidFill>
              </a:rPr>
              <a:t>Task-Oriented Dialogue</a:t>
            </a:r>
          </a:p>
        </p:txBody>
      </p:sp>
    </p:spTree>
    <p:extLst>
      <p:ext uri="{BB962C8B-B14F-4D97-AF65-F5344CB8AC3E}">
        <p14:creationId xmlns:p14="http://schemas.microsoft.com/office/powerpoint/2010/main" val="6835042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482E-F248-AE45-B985-740379CA6208}"/>
              </a:ext>
            </a:extLst>
          </p:cNvPr>
          <p:cNvSpPr>
            <a:spLocks noGrp="1"/>
          </p:cNvSpPr>
          <p:nvPr>
            <p:ph type="title"/>
          </p:nvPr>
        </p:nvSpPr>
        <p:spPr>
          <a:xfrm>
            <a:off x="457200" y="188640"/>
            <a:ext cx="8229600" cy="1656184"/>
          </a:xfrm>
        </p:spPr>
        <p:txBody>
          <a:bodyPr/>
          <a:lstStyle/>
          <a:p>
            <a:r>
              <a:rPr lang="zh-TW" altLang="en-US" sz="4800" dirty="0">
                <a:solidFill>
                  <a:schemeClr val="accent1"/>
                </a:solidFill>
              </a:rPr>
              <a:t>任務型對話系統</a:t>
            </a:r>
            <a:br>
              <a:rPr lang="zh-TW" altLang="en-US" sz="3200" dirty="0">
                <a:solidFill>
                  <a:schemeClr val="accent1"/>
                </a:solidFill>
              </a:rPr>
            </a:br>
            <a:r>
              <a:rPr lang="en-US" sz="3200" dirty="0">
                <a:solidFill>
                  <a:schemeClr val="accent1"/>
                </a:solidFill>
              </a:rPr>
              <a:t>The Evaluation of Chinese Human-Computer Dialogue Technology, SMP2019-ECDT</a:t>
            </a:r>
          </a:p>
        </p:txBody>
      </p:sp>
      <p:sp>
        <p:nvSpPr>
          <p:cNvPr id="3" name="Content Placeholder 2">
            <a:extLst>
              <a:ext uri="{FF2B5EF4-FFF2-40B4-BE49-F238E27FC236}">
                <a16:creationId xmlns:a16="http://schemas.microsoft.com/office/drawing/2014/main" id="{9A426A21-99BC-F748-AA09-8F69EA02A887}"/>
              </a:ext>
            </a:extLst>
          </p:cNvPr>
          <p:cNvSpPr>
            <a:spLocks noGrp="1"/>
          </p:cNvSpPr>
          <p:nvPr>
            <p:ph idx="1"/>
          </p:nvPr>
        </p:nvSpPr>
        <p:spPr>
          <a:xfrm>
            <a:off x="457200" y="2012976"/>
            <a:ext cx="8229600" cy="4113187"/>
          </a:xfrm>
        </p:spPr>
        <p:txBody>
          <a:bodyPr/>
          <a:lstStyle/>
          <a:p>
            <a:r>
              <a:rPr lang="zh-TW" altLang="en-US" dirty="0"/>
              <a:t>自然語言理解 </a:t>
            </a:r>
            <a:br>
              <a:rPr lang="en-US" altLang="zh-TW" dirty="0"/>
            </a:br>
            <a:r>
              <a:rPr lang="en-US" dirty="0"/>
              <a:t>Natural Language Understanding (NLU)</a:t>
            </a:r>
          </a:p>
          <a:p>
            <a:r>
              <a:rPr lang="zh-TW" altLang="en-US" dirty="0"/>
              <a:t>對話管理</a:t>
            </a:r>
            <a:r>
              <a:rPr lang="en-US" altLang="zh-TW" dirty="0"/>
              <a:t> </a:t>
            </a:r>
            <a:br>
              <a:rPr lang="en-US" altLang="zh-TW" dirty="0"/>
            </a:br>
            <a:r>
              <a:rPr lang="en-US" dirty="0"/>
              <a:t>Dialog Management (DM)</a:t>
            </a:r>
          </a:p>
          <a:p>
            <a:r>
              <a:rPr lang="zh-TW" altLang="en-US" dirty="0"/>
              <a:t>自然語言生成</a:t>
            </a:r>
            <a:r>
              <a:rPr lang="en-US" altLang="zh-TW" dirty="0"/>
              <a:t> </a:t>
            </a:r>
            <a:br>
              <a:rPr lang="en-US" altLang="zh-TW" dirty="0"/>
            </a:br>
            <a:r>
              <a:rPr lang="en-US" dirty="0"/>
              <a:t>Natural Language Generation (NLG)</a:t>
            </a:r>
          </a:p>
        </p:txBody>
      </p:sp>
      <p:sp>
        <p:nvSpPr>
          <p:cNvPr id="4" name="Slide Number Placeholder 3">
            <a:extLst>
              <a:ext uri="{FF2B5EF4-FFF2-40B4-BE49-F238E27FC236}">
                <a16:creationId xmlns:a16="http://schemas.microsoft.com/office/drawing/2014/main" id="{8B0044F6-E086-794B-ADFA-0ACD61257391}"/>
              </a:ext>
            </a:extLst>
          </p:cNvPr>
          <p:cNvSpPr>
            <a:spLocks noGrp="1"/>
          </p:cNvSpPr>
          <p:nvPr>
            <p:ph type="sldNum" sz="quarter" idx="12"/>
          </p:nvPr>
        </p:nvSpPr>
        <p:spPr/>
        <p:txBody>
          <a:bodyPr/>
          <a:lstStyle/>
          <a:p>
            <a:pPr>
              <a:defRPr/>
            </a:pPr>
            <a:fld id="{E78C9E75-97FD-45D9-8ED3-955348887BB1}" type="slidenum">
              <a:rPr lang="zh-TW" altLang="en-US" smtClean="0"/>
              <a:pPr>
                <a:defRPr/>
              </a:pPr>
              <a:t>96</a:t>
            </a:fld>
            <a:endParaRPr lang="zh-TW" altLang="en-US"/>
          </a:p>
        </p:txBody>
      </p:sp>
      <p:sp>
        <p:nvSpPr>
          <p:cNvPr id="5" name="Rectangle 4">
            <a:extLst>
              <a:ext uri="{FF2B5EF4-FFF2-40B4-BE49-F238E27FC236}">
                <a16:creationId xmlns:a16="http://schemas.microsoft.com/office/drawing/2014/main" id="{8546E239-932C-3042-83D0-A8953FDE9D20}"/>
              </a:ext>
            </a:extLst>
          </p:cNvPr>
          <p:cNvSpPr/>
          <p:nvPr/>
        </p:nvSpPr>
        <p:spPr>
          <a:xfrm>
            <a:off x="683568" y="6351711"/>
            <a:ext cx="7992888" cy="461665"/>
          </a:xfrm>
          <a:prstGeom prst="rect">
            <a:avLst/>
          </a:prstGeom>
        </p:spPr>
        <p:txBody>
          <a:bodyPr wrap="square">
            <a:spAutoFit/>
          </a:bodyPr>
          <a:lstStyle/>
          <a:p>
            <a:pPr algn="ctr"/>
            <a:r>
              <a:rPr lang="en-US" sz="1200" dirty="0">
                <a:solidFill>
                  <a:schemeClr val="bg1">
                    <a:lumMod val="75000"/>
                  </a:schemeClr>
                </a:solidFill>
              </a:rPr>
              <a:t>Source: </a:t>
            </a:r>
            <a:r>
              <a:rPr lang="en-US" sz="1200" dirty="0">
                <a:hlinkClick r:id="rId2"/>
              </a:rPr>
              <a:t>http://conference.cipsc.org.cn/smp2019/evaluation.html</a:t>
            </a:r>
            <a:endParaRPr lang="en-US" sz="1200" dirty="0"/>
          </a:p>
          <a:p>
            <a:pPr algn="ctr"/>
            <a:r>
              <a:rPr lang="en-US" sz="1200" dirty="0">
                <a:hlinkClick r:id="rId3"/>
              </a:rPr>
              <a:t>https://github.com/OnionWang/SMP2019-ECDT-NLU</a:t>
            </a:r>
            <a:endParaRPr lang="en-US" sz="1200" dirty="0"/>
          </a:p>
        </p:txBody>
      </p:sp>
    </p:spTree>
    <p:extLst>
      <p:ext uri="{BB962C8B-B14F-4D97-AF65-F5344CB8AC3E}">
        <p14:creationId xmlns:p14="http://schemas.microsoft.com/office/powerpoint/2010/main" val="27087520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97</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5" name="Picture 4">
            <a:extLst>
              <a:ext uri="{FF2B5EF4-FFF2-40B4-BE49-F238E27FC236}">
                <a16:creationId xmlns:a16="http://schemas.microsoft.com/office/drawing/2014/main" id="{65CBBE5A-FCDE-6C45-BA04-B05FE1474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0768"/>
            <a:ext cx="9144000" cy="5126400"/>
          </a:xfrm>
          <a:prstGeom prst="rect">
            <a:avLst/>
          </a:prstGeom>
        </p:spPr>
      </p:pic>
      <p:sp>
        <p:nvSpPr>
          <p:cNvPr id="9" name="Rectangle 8">
            <a:extLst>
              <a:ext uri="{FF2B5EF4-FFF2-40B4-BE49-F238E27FC236}">
                <a16:creationId xmlns:a16="http://schemas.microsoft.com/office/drawing/2014/main" id="{BDEE4846-A0A3-2F42-9B12-9A3CFE6226F1}"/>
              </a:ext>
            </a:extLst>
          </p:cNvPr>
          <p:cNvSpPr/>
          <p:nvPr/>
        </p:nvSpPr>
        <p:spPr>
          <a:xfrm>
            <a:off x="2729188"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
        <p:nvSpPr>
          <p:cNvPr id="2" name="Rectangle 1">
            <a:extLst>
              <a:ext uri="{FF2B5EF4-FFF2-40B4-BE49-F238E27FC236}">
                <a16:creationId xmlns:a16="http://schemas.microsoft.com/office/drawing/2014/main" id="{23943873-BFF8-5947-A927-67B225AA042E}"/>
              </a:ext>
            </a:extLst>
          </p:cNvPr>
          <p:cNvSpPr/>
          <p:nvPr/>
        </p:nvSpPr>
        <p:spPr>
          <a:xfrm>
            <a:off x="5075485" y="2381979"/>
            <a:ext cx="3961011" cy="830997"/>
          </a:xfrm>
          <a:prstGeom prst="rect">
            <a:avLst/>
          </a:prstGeom>
        </p:spPr>
        <p:txBody>
          <a:bodyPr wrap="square">
            <a:spAutoFit/>
          </a:bodyPr>
          <a:lstStyle/>
          <a:p>
            <a:r>
              <a:rPr lang="en-US" sz="2400" b="1" dirty="0">
                <a:solidFill>
                  <a:srgbClr val="C00000"/>
                </a:solidFill>
              </a:rPr>
              <a:t>Question Answering and </a:t>
            </a:r>
            <a:br>
              <a:rPr lang="en-US" sz="2400" b="1" dirty="0">
                <a:solidFill>
                  <a:srgbClr val="C00000"/>
                </a:solidFill>
              </a:rPr>
            </a:br>
            <a:r>
              <a:rPr lang="en-US" sz="2400" b="1" dirty="0">
                <a:solidFill>
                  <a:srgbClr val="C00000"/>
                </a:solidFill>
              </a:rPr>
              <a:t>Dialogue Systems</a:t>
            </a:r>
            <a:endParaRPr lang="en-US" sz="2400" dirty="0"/>
          </a:p>
        </p:txBody>
      </p:sp>
    </p:spTree>
    <p:extLst>
      <p:ext uri="{BB962C8B-B14F-4D97-AF65-F5344CB8AC3E}">
        <p14:creationId xmlns:p14="http://schemas.microsoft.com/office/powerpoint/2010/main" val="15079828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457200" y="260648"/>
            <a:ext cx="8229600" cy="850900"/>
          </a:xfrm>
        </p:spPr>
        <p:txBody>
          <a:bodyPr/>
          <a:lstStyle/>
          <a:p>
            <a:pPr eaLnBrk="1" hangingPunct="1"/>
            <a:r>
              <a:rPr lang="en-US" altLang="zh-TW" sz="7200" dirty="0">
                <a:solidFill>
                  <a:schemeClr val="accent1"/>
                </a:solidFill>
                <a:latin typeface="Calibri" charset="0"/>
                <a:ea typeface="標楷體" charset="-120"/>
              </a:rPr>
              <a:t>Summary</a:t>
            </a:r>
          </a:p>
        </p:txBody>
      </p:sp>
      <p:sp>
        <p:nvSpPr>
          <p:cNvPr id="142338"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6D96C178-6047-CA48-ABEA-383FDC994EFD}" type="slidenum">
              <a:rPr kumimoji="0" lang="en-US" altLang="zh-TW" sz="1200">
                <a:solidFill>
                  <a:srgbClr val="898989"/>
                </a:solidFill>
                <a:latin typeface="Calibri" charset="0"/>
                <a:ea typeface="MS PGothic" charset="-128"/>
              </a:rPr>
              <a:pPr eaLnBrk="1" hangingPunct="1"/>
              <a:t>98</a:t>
            </a:fld>
            <a:endParaRPr kumimoji="0" lang="en-US" altLang="zh-TW" sz="1200">
              <a:solidFill>
                <a:srgbClr val="898989"/>
              </a:solidFill>
              <a:latin typeface="Calibri" charset="0"/>
              <a:ea typeface="MS PGothic" charset="-128"/>
            </a:endParaRPr>
          </a:p>
        </p:txBody>
      </p:sp>
      <p:sp>
        <p:nvSpPr>
          <p:cNvPr id="6" name="Rectangle 3">
            <a:extLst>
              <a:ext uri="{FF2B5EF4-FFF2-40B4-BE49-F238E27FC236}">
                <a16:creationId xmlns:a16="http://schemas.microsoft.com/office/drawing/2014/main" id="{920D81C7-A993-C942-8067-25BC443545C9}"/>
              </a:ext>
            </a:extLst>
          </p:cNvPr>
          <p:cNvSpPr txBox="1">
            <a:spLocks noChangeArrowheads="1"/>
          </p:cNvSpPr>
          <p:nvPr/>
        </p:nvSpPr>
        <p:spPr bwMode="auto">
          <a:xfrm>
            <a:off x="323529" y="1412776"/>
            <a:ext cx="8496944" cy="50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spcBef>
                <a:spcPct val="20000"/>
              </a:spcBef>
              <a:buFont typeface="Arial" charset="0"/>
              <a:buChar char="•"/>
            </a:pPr>
            <a:r>
              <a:rPr lang="en-US" altLang="zh-TW" sz="4000" dirty="0">
                <a:latin typeface="Calibri" charset="0"/>
                <a:ea typeface="MS PGothic" charset="-128"/>
              </a:rPr>
              <a:t>Artificial Intelligence</a:t>
            </a:r>
          </a:p>
          <a:p>
            <a:pPr eaLnBrk="1" hangingPunct="1">
              <a:spcBef>
                <a:spcPct val="20000"/>
              </a:spcBef>
              <a:buFont typeface="Arial" charset="0"/>
              <a:buChar char="•"/>
            </a:pPr>
            <a:r>
              <a:rPr lang="en-US" altLang="zh-TW" sz="4000" dirty="0">
                <a:latin typeface="Calibri" charset="0"/>
                <a:ea typeface="MS PGothic" charset="-128"/>
              </a:rPr>
              <a:t>Question Answering </a:t>
            </a:r>
          </a:p>
          <a:p>
            <a:pPr eaLnBrk="1" hangingPunct="1">
              <a:spcBef>
                <a:spcPct val="20000"/>
              </a:spcBef>
              <a:buFont typeface="Arial" charset="0"/>
              <a:buChar char="•"/>
            </a:pPr>
            <a:r>
              <a:rPr lang="en-US" altLang="zh-TW" sz="4000" dirty="0">
                <a:latin typeface="Calibri" charset="0"/>
                <a:ea typeface="MS PGothic" charset="-128"/>
              </a:rPr>
              <a:t>Dialogue Systems</a:t>
            </a:r>
          </a:p>
          <a:p>
            <a:pPr eaLnBrk="1" hangingPunct="1">
              <a:spcBef>
                <a:spcPct val="20000"/>
              </a:spcBef>
              <a:buFont typeface="Arial" charset="0"/>
              <a:buChar char="•"/>
            </a:pPr>
            <a:r>
              <a:rPr lang="en-US" altLang="zh-TW" sz="4000" dirty="0">
                <a:latin typeface="Calibri" charset="0"/>
                <a:ea typeface="MS PGothic" charset="-128"/>
              </a:rPr>
              <a:t>Task Oriented Dialogue System </a:t>
            </a:r>
          </a:p>
        </p:txBody>
      </p:sp>
    </p:spTree>
    <p:extLst>
      <p:ext uri="{BB962C8B-B14F-4D97-AF65-F5344CB8AC3E}">
        <p14:creationId xmlns:p14="http://schemas.microsoft.com/office/powerpoint/2010/main" val="16200902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標題 1"/>
          <p:cNvSpPr>
            <a:spLocks noGrp="1"/>
          </p:cNvSpPr>
          <p:nvPr>
            <p:ph type="title"/>
          </p:nvPr>
        </p:nvSpPr>
        <p:spPr>
          <a:xfrm>
            <a:off x="457200" y="45567"/>
            <a:ext cx="8229600" cy="719137"/>
          </a:xfrm>
        </p:spPr>
        <p:txBody>
          <a:bodyPr/>
          <a:lstStyle/>
          <a:p>
            <a:pPr eaLnBrk="1" hangingPunct="1"/>
            <a:r>
              <a:rPr lang="en-US" altLang="zh-TW" dirty="0">
                <a:solidFill>
                  <a:srgbClr val="4F81BD"/>
                </a:solidFill>
                <a:latin typeface="Calibri" charset="0"/>
                <a:ea typeface="標楷體" charset="-120"/>
              </a:rPr>
              <a:t>References</a:t>
            </a:r>
            <a:endParaRPr lang="zh-TW" altLang="en-US" dirty="0">
              <a:solidFill>
                <a:srgbClr val="4F81BD"/>
              </a:solidFill>
              <a:latin typeface="Calibri" charset="0"/>
              <a:ea typeface="標楷體" charset="-120"/>
            </a:endParaRPr>
          </a:p>
        </p:txBody>
      </p:sp>
      <p:sp>
        <p:nvSpPr>
          <p:cNvPr id="144386" name="內容版面配置區 2"/>
          <p:cNvSpPr>
            <a:spLocks noGrp="1"/>
          </p:cNvSpPr>
          <p:nvPr>
            <p:ph idx="1"/>
          </p:nvPr>
        </p:nvSpPr>
        <p:spPr>
          <a:xfrm>
            <a:off x="250825" y="908720"/>
            <a:ext cx="8642350" cy="5760640"/>
          </a:xfrm>
        </p:spPr>
        <p:txBody>
          <a:bodyPr/>
          <a:lstStyle/>
          <a:p>
            <a:pPr algn="just" eaLnBrk="1" hangingPunct="1"/>
            <a:r>
              <a:rPr lang="en-US" altLang="zh-TW" sz="1100" dirty="0"/>
              <a:t>Stuart Russell and Peter </a:t>
            </a:r>
            <a:r>
              <a:rPr lang="en-US" altLang="zh-TW" sz="1100" dirty="0" err="1"/>
              <a:t>Norvig</a:t>
            </a:r>
            <a:r>
              <a:rPr lang="en-US" altLang="zh-TW" sz="1100" dirty="0"/>
              <a:t> (2020), Artificial Intelligence: A Modern Approach, 4th Edition, Pearson</a:t>
            </a:r>
          </a:p>
          <a:p>
            <a:pPr algn="just" eaLnBrk="1" hangingPunct="1"/>
            <a:r>
              <a:rPr lang="en-US" altLang="zh-TW" sz="1100" dirty="0"/>
              <a:t>Day, Min-</a:t>
            </a:r>
            <a:r>
              <a:rPr lang="en-US" altLang="zh-TW" sz="1100" dirty="0" err="1"/>
              <a:t>Yuh</a:t>
            </a:r>
            <a:r>
              <a:rPr lang="en-US" altLang="zh-TW" sz="1100" dirty="0"/>
              <a:t> and Chi-Sheng Hung, "AI Affective Conversational Robot with Hybrid Generative-based and Retrieval-based Dialogue Models", in Proceedings of The 20th IEEE International Conference on Information Reuse and Integration for Data Science (IEEE IRI 2019), Los Angeles, CA, USA, July 30 - August 1, 2019.</a:t>
            </a:r>
          </a:p>
          <a:p>
            <a:pPr algn="just" eaLnBrk="1" hangingPunct="1"/>
            <a:r>
              <a:rPr lang="en-US" altLang="zh-TW" sz="1100" dirty="0"/>
              <a:t>Day, Min-</a:t>
            </a:r>
            <a:r>
              <a:rPr lang="en-US" altLang="zh-TW" sz="1100" dirty="0" err="1"/>
              <a:t>Yuh</a:t>
            </a:r>
            <a:r>
              <a:rPr lang="en-US" altLang="zh-TW" sz="1100" dirty="0"/>
              <a:t>, Chi-Sheng Hung, Yi-Jun </a:t>
            </a:r>
            <a:r>
              <a:rPr lang="en-US" altLang="zh-TW" sz="1100" dirty="0" err="1"/>
              <a:t>Xie</a:t>
            </a:r>
            <a:r>
              <a:rPr lang="en-US" altLang="zh-TW" sz="1100" dirty="0"/>
              <a:t>, </a:t>
            </a:r>
            <a:r>
              <a:rPr lang="en-US" altLang="zh-TW" sz="1100" dirty="0" err="1"/>
              <a:t>Jhih</a:t>
            </a:r>
            <a:r>
              <a:rPr lang="en-US" altLang="zh-TW" sz="1100" dirty="0"/>
              <a:t>-Yi Chen, Yu-Ling </a:t>
            </a:r>
            <a:r>
              <a:rPr lang="en-US" altLang="zh-TW" sz="1100" dirty="0" err="1"/>
              <a:t>Kuo</a:t>
            </a:r>
            <a:r>
              <a:rPr lang="en-US" altLang="zh-TW" sz="1100" dirty="0"/>
              <a:t> and Jian-Ting Lin (2019), "IMTKU Emotional Dialogue System for Short Text Conversation at NTCIR-14 STC-3 (CECG) Task", The 14th NTCIR Conference on Evaluation of Information Access Technologies (NTCIR-14), Tokyo, Japan, June 10-13, 2019. </a:t>
            </a:r>
          </a:p>
          <a:p>
            <a:pPr algn="just" eaLnBrk="1" hangingPunct="1"/>
            <a:r>
              <a:rPr lang="en-US" altLang="zh-TW" sz="1100" dirty="0"/>
              <a:t>Zhou, Hao, </a:t>
            </a:r>
            <a:r>
              <a:rPr lang="en-US" altLang="zh-TW" sz="1100" dirty="0" err="1"/>
              <a:t>Minlie</a:t>
            </a:r>
            <a:r>
              <a:rPr lang="en-US" altLang="zh-TW" sz="1100" dirty="0"/>
              <a:t> Huang, </a:t>
            </a:r>
            <a:r>
              <a:rPr lang="en-US" altLang="zh-TW" sz="1100" dirty="0" err="1"/>
              <a:t>Tianyang</a:t>
            </a:r>
            <a:r>
              <a:rPr lang="en-US" altLang="zh-TW" sz="1100" dirty="0"/>
              <a:t> Zhang, </a:t>
            </a:r>
            <a:r>
              <a:rPr lang="en-US" altLang="zh-TW" sz="1100" dirty="0" err="1"/>
              <a:t>Xiaoyan</a:t>
            </a:r>
            <a:r>
              <a:rPr lang="en-US" altLang="zh-TW" sz="1100" dirty="0"/>
              <a:t> Zhu, and Bing Liu. "Emotional chatting machine: emotional conversation generation with internal and external memory." </a:t>
            </a:r>
            <a:r>
              <a:rPr lang="en-US" altLang="zh-TW" sz="1100" dirty="0" err="1"/>
              <a:t>arXiv</a:t>
            </a:r>
            <a:r>
              <a:rPr lang="en-US" altLang="zh-TW" sz="1100" dirty="0"/>
              <a:t> preprint arXiv:1704.01074 (2017).</a:t>
            </a:r>
          </a:p>
          <a:p>
            <a:pPr algn="just" eaLnBrk="1" hangingPunct="1"/>
            <a:r>
              <a:rPr lang="en-US" altLang="zh-TW" sz="1100" dirty="0"/>
              <a:t>Yu, Kai, </a:t>
            </a:r>
            <a:r>
              <a:rPr lang="en-US" altLang="zh-TW" sz="1100" dirty="0" err="1"/>
              <a:t>Zijian</a:t>
            </a:r>
            <a:r>
              <a:rPr lang="en-US" altLang="zh-TW" sz="1100" dirty="0"/>
              <a:t> Zhao, </a:t>
            </a:r>
            <a:r>
              <a:rPr lang="en-US" altLang="zh-TW" sz="1100" dirty="0" err="1"/>
              <a:t>Xueyang</a:t>
            </a:r>
            <a:r>
              <a:rPr lang="en-US" altLang="zh-TW" sz="1100" dirty="0"/>
              <a:t> Wu, </a:t>
            </a:r>
            <a:r>
              <a:rPr lang="en-US" altLang="zh-TW" sz="1100" dirty="0" err="1"/>
              <a:t>Hongtao</a:t>
            </a:r>
            <a:r>
              <a:rPr lang="en-US" altLang="zh-TW" sz="1100" dirty="0"/>
              <a:t> Lin, and Xuan Liu. "Rich Short Text Conversation Using Semantic Key Controlled Sequence Generation." IEEE/ACM Transactions on Audio, Speech, and Language Processing (2018).</a:t>
            </a:r>
          </a:p>
          <a:p>
            <a:pPr algn="just" eaLnBrk="1" hangingPunct="1"/>
            <a:r>
              <a:rPr lang="en-US" altLang="zh-TW" sz="1100" dirty="0"/>
              <a:t>Borah, </a:t>
            </a:r>
            <a:r>
              <a:rPr lang="en-US" altLang="zh-TW" sz="1100" dirty="0" err="1"/>
              <a:t>Bhriguraj</a:t>
            </a:r>
            <a:r>
              <a:rPr lang="en-US" altLang="zh-TW" sz="1100" dirty="0"/>
              <a:t>, </a:t>
            </a:r>
            <a:r>
              <a:rPr lang="en-US" altLang="zh-TW" sz="1100" dirty="0" err="1"/>
              <a:t>Dhrubajyoti</a:t>
            </a:r>
            <a:r>
              <a:rPr lang="en-US" altLang="zh-TW" sz="1100" dirty="0"/>
              <a:t> Pathak, </a:t>
            </a:r>
            <a:r>
              <a:rPr lang="en-US" altLang="zh-TW" sz="1100" dirty="0" err="1"/>
              <a:t>Priyankoo</a:t>
            </a:r>
            <a:r>
              <a:rPr lang="en-US" altLang="zh-TW" sz="1100" dirty="0"/>
              <a:t> </a:t>
            </a:r>
            <a:r>
              <a:rPr lang="en-US" altLang="zh-TW" sz="1100" dirty="0" err="1"/>
              <a:t>Sarmah</a:t>
            </a:r>
            <a:r>
              <a:rPr lang="en-US" altLang="zh-TW" sz="1100" dirty="0"/>
              <a:t>, </a:t>
            </a:r>
            <a:r>
              <a:rPr lang="en-US" altLang="zh-TW" sz="1100" dirty="0" err="1"/>
              <a:t>Bidisha</a:t>
            </a:r>
            <a:r>
              <a:rPr lang="en-US" altLang="zh-TW" sz="1100" dirty="0"/>
              <a:t> </a:t>
            </a:r>
            <a:r>
              <a:rPr lang="en-US" altLang="zh-TW" sz="1100" dirty="0" err="1"/>
              <a:t>Som</a:t>
            </a:r>
            <a:r>
              <a:rPr lang="en-US" altLang="zh-TW" sz="1100" dirty="0"/>
              <a:t>, and Sukumar Nandi. "Survey of </a:t>
            </a:r>
            <a:r>
              <a:rPr lang="en-US" altLang="zh-TW" sz="1100" dirty="0" err="1"/>
              <a:t>Textbased</a:t>
            </a:r>
            <a:r>
              <a:rPr lang="en-US" altLang="zh-TW" sz="1100" dirty="0"/>
              <a:t> Chatbot in Perspective of Recent Technologies." In International Conference on Computational Intelligence, Communications, and Business Analytics, pp. 84-96. Springer, Singapore, 2018.</a:t>
            </a:r>
          </a:p>
          <a:p>
            <a:pPr algn="just" eaLnBrk="1" hangingPunct="1"/>
            <a:r>
              <a:rPr lang="en-US" altLang="zh-TW" sz="1100" dirty="0" err="1"/>
              <a:t>Haihong</a:t>
            </a:r>
            <a:r>
              <a:rPr lang="en-US" altLang="zh-TW" sz="1100" dirty="0"/>
              <a:t>, E., </a:t>
            </a:r>
            <a:r>
              <a:rPr lang="en-US" altLang="zh-TW" sz="1100" dirty="0" err="1"/>
              <a:t>Peiqing</a:t>
            </a:r>
            <a:r>
              <a:rPr lang="en-US" altLang="zh-TW" sz="1100" dirty="0"/>
              <a:t> </a:t>
            </a:r>
            <a:r>
              <a:rPr lang="en-US" altLang="zh-TW" sz="1100" dirty="0" err="1"/>
              <a:t>Niu</a:t>
            </a:r>
            <a:r>
              <a:rPr lang="en-US" altLang="zh-TW" sz="1100" dirty="0"/>
              <a:t>, </a:t>
            </a:r>
            <a:r>
              <a:rPr lang="en-US" altLang="zh-TW" sz="1100" dirty="0" err="1"/>
              <a:t>Zhongfu</a:t>
            </a:r>
            <a:r>
              <a:rPr lang="en-US" altLang="zh-TW" sz="1100" dirty="0"/>
              <a:t> Chen, and </a:t>
            </a:r>
            <a:r>
              <a:rPr lang="en-US" altLang="zh-TW" sz="1100" dirty="0" err="1"/>
              <a:t>Meina</a:t>
            </a:r>
            <a:r>
              <a:rPr lang="en-US" altLang="zh-TW" sz="1100" dirty="0"/>
              <a:t> Song. "A novel bi-directional interrelated model for joint intent detection and slot filling." In Proceedings of the 57th Annual Meeting of the Association for Computational Linguistics, pp. 5467-5471. 2019.</a:t>
            </a:r>
          </a:p>
          <a:p>
            <a:pPr algn="just" eaLnBrk="1" hangingPunct="1"/>
            <a:r>
              <a:rPr lang="en-US" altLang="zh-TW" sz="1100" dirty="0" err="1"/>
              <a:t>Rajpurkar</a:t>
            </a:r>
            <a:r>
              <a:rPr lang="en-US" altLang="zh-TW" sz="1100" dirty="0"/>
              <a:t>, Pranav, Jian Zhang, Konstantin </a:t>
            </a:r>
            <a:r>
              <a:rPr lang="en-US" altLang="zh-TW" sz="1100" dirty="0" err="1"/>
              <a:t>Lopyrev</a:t>
            </a:r>
            <a:r>
              <a:rPr lang="en-US" altLang="zh-TW" sz="1100" dirty="0"/>
              <a:t>, and Percy Liang. "Squad: 100,000+ questions for machine comprehension of text." </a:t>
            </a:r>
            <a:r>
              <a:rPr lang="en-US" altLang="zh-TW" sz="1100" dirty="0" err="1"/>
              <a:t>arXiv</a:t>
            </a:r>
            <a:r>
              <a:rPr lang="en-US" altLang="zh-TW" sz="1100" dirty="0"/>
              <a:t> preprint arXiv:1606.05250 (2016).</a:t>
            </a:r>
          </a:p>
          <a:p>
            <a:pPr algn="just" eaLnBrk="1" hangingPunct="1"/>
            <a:r>
              <a:rPr lang="en-US" altLang="zh-TW" sz="1100" dirty="0"/>
              <a:t>Zhu, Qi, </a:t>
            </a:r>
            <a:r>
              <a:rPr lang="en-US" altLang="zh-TW" sz="1100" dirty="0" err="1"/>
              <a:t>Kaili</a:t>
            </a:r>
            <a:r>
              <a:rPr lang="en-US" altLang="zh-TW" sz="1100" dirty="0"/>
              <a:t> Huang, Zheng Zhang, </a:t>
            </a:r>
            <a:r>
              <a:rPr lang="en-US" altLang="zh-TW" sz="1100" dirty="0" err="1"/>
              <a:t>Xiaoyan</a:t>
            </a:r>
            <a:r>
              <a:rPr lang="en-US" altLang="zh-TW" sz="1100" dirty="0"/>
              <a:t> Zhu, and </a:t>
            </a:r>
            <a:r>
              <a:rPr lang="en-US" altLang="zh-TW" sz="1100" dirty="0" err="1"/>
              <a:t>Minlie</a:t>
            </a:r>
            <a:r>
              <a:rPr lang="en-US" altLang="zh-TW" sz="1100" dirty="0"/>
              <a:t> Huang. "</a:t>
            </a:r>
            <a:r>
              <a:rPr lang="en-US" altLang="zh-TW" sz="1100" dirty="0" err="1"/>
              <a:t>Crosswoz</a:t>
            </a:r>
            <a:r>
              <a:rPr lang="en-US" altLang="zh-TW" sz="1100" dirty="0"/>
              <a:t>: A large-scale </a:t>
            </a:r>
            <a:r>
              <a:rPr lang="en-US" altLang="zh-TW" sz="1100" dirty="0" err="1"/>
              <a:t>chinese</a:t>
            </a:r>
            <a:r>
              <a:rPr lang="en-US" altLang="zh-TW" sz="1100" dirty="0"/>
              <a:t> cross-domain task-oriented dialogue dataset." </a:t>
            </a:r>
            <a:r>
              <a:rPr lang="en-US" altLang="zh-TW" sz="1100" dirty="0" err="1"/>
              <a:t>arXiv</a:t>
            </a:r>
            <a:r>
              <a:rPr lang="en-US" altLang="zh-TW" sz="1100" dirty="0"/>
              <a:t> preprint arXiv:2002.11893 (2020).</a:t>
            </a:r>
          </a:p>
          <a:p>
            <a:pPr algn="just" eaLnBrk="1" hangingPunct="1"/>
            <a:r>
              <a:rPr lang="en-US" altLang="zh-TW" sz="1100" dirty="0">
                <a:latin typeface="Calibri" charset="0"/>
                <a:ea typeface="標楷體" charset="-120"/>
              </a:rPr>
              <a:t>Zeng, </a:t>
            </a:r>
            <a:r>
              <a:rPr lang="en-US" altLang="zh-TW" sz="1100" dirty="0" err="1">
                <a:latin typeface="Calibri" charset="0"/>
                <a:ea typeface="標楷體" charset="-120"/>
              </a:rPr>
              <a:t>Zhaohao</a:t>
            </a:r>
            <a:r>
              <a:rPr lang="en-US" altLang="zh-TW" sz="1100" dirty="0">
                <a:latin typeface="Calibri" charset="0"/>
                <a:ea typeface="標楷體" charset="-120"/>
              </a:rPr>
              <a:t>, </a:t>
            </a:r>
            <a:r>
              <a:rPr lang="en-US" altLang="zh-TW" sz="1100" dirty="0" err="1">
                <a:latin typeface="Calibri" charset="0"/>
                <a:ea typeface="標楷體" charset="-120"/>
              </a:rPr>
              <a:t>Sosuke</a:t>
            </a:r>
            <a:r>
              <a:rPr lang="en-US" altLang="zh-TW" sz="1100" dirty="0">
                <a:latin typeface="Calibri" charset="0"/>
                <a:ea typeface="標楷體" charset="-120"/>
              </a:rPr>
              <a:t> Kato, Tetsuya Sakai, and </a:t>
            </a:r>
            <a:r>
              <a:rPr lang="en-US" altLang="zh-TW" sz="1100" dirty="0" err="1">
                <a:latin typeface="Calibri" charset="0"/>
                <a:ea typeface="標楷體" charset="-120"/>
              </a:rPr>
              <a:t>Inho</a:t>
            </a:r>
            <a:r>
              <a:rPr lang="en-US" altLang="zh-TW" sz="1100" dirty="0">
                <a:latin typeface="Calibri" charset="0"/>
                <a:ea typeface="標楷體" charset="-120"/>
              </a:rPr>
              <a:t> Kang (2020), “Overview of the NTCIR-15 Dialogue Evaluation (DialEval-1) Task”, Proceedings of NTCIR-15, 2020.</a:t>
            </a:r>
          </a:p>
          <a:p>
            <a:pPr eaLnBrk="1" hangingPunct="1"/>
            <a:r>
              <a:rPr lang="en-US" altLang="zh-TW" sz="1100" dirty="0" err="1">
                <a:latin typeface="Calibri" charset="0"/>
                <a:ea typeface="標楷體" charset="-120"/>
              </a:rPr>
              <a:t>Apoorv</a:t>
            </a:r>
            <a:r>
              <a:rPr lang="en-US" altLang="zh-TW" sz="1100" dirty="0">
                <a:latin typeface="Calibri" charset="0"/>
                <a:ea typeface="標楷體" charset="-120"/>
              </a:rPr>
              <a:t> Nandan (2020), BERT (from </a:t>
            </a:r>
            <a:r>
              <a:rPr lang="en-US" altLang="zh-TW" sz="1100" dirty="0" err="1">
                <a:latin typeface="Calibri" charset="0"/>
                <a:ea typeface="標楷體" charset="-120"/>
              </a:rPr>
              <a:t>HuggingFace</a:t>
            </a:r>
            <a:r>
              <a:rPr lang="en-US" altLang="zh-TW" sz="1100" dirty="0">
                <a:latin typeface="Calibri" charset="0"/>
                <a:ea typeface="標楷體" charset="-120"/>
              </a:rPr>
              <a:t> Transformers) for Text Extraction, </a:t>
            </a:r>
            <a:r>
              <a:rPr lang="en-US" altLang="zh-TW" sz="1100" dirty="0">
                <a:latin typeface="Calibri" charset="0"/>
                <a:ea typeface="標楷體" charset="-120"/>
                <a:hlinkClick r:id="rId2"/>
              </a:rPr>
              <a:t>https://keras.io/examples/nlp/text_extraction_with_bert/</a:t>
            </a:r>
            <a:endParaRPr lang="en-US" altLang="zh-TW" sz="1100" dirty="0">
              <a:latin typeface="Calibri" charset="0"/>
              <a:ea typeface="標楷體" charset="-120"/>
            </a:endParaRPr>
          </a:p>
          <a:p>
            <a:pPr eaLnBrk="1" hangingPunct="1"/>
            <a:r>
              <a:rPr lang="en-US" altLang="zh-TW" sz="1100" dirty="0">
                <a:latin typeface="Calibri" charset="0"/>
                <a:ea typeface="標楷體" charset="-120"/>
              </a:rPr>
              <a:t>Olivier Grisel (2020), Transformers (BERT fine-tuning): Joint Intent Classification and Slot Filling, </a:t>
            </a:r>
            <a:r>
              <a:rPr lang="en-US" altLang="zh-TW" sz="1100" dirty="0">
                <a:latin typeface="Calibri" charset="0"/>
                <a:ea typeface="標楷體" charset="-120"/>
                <a:hlinkClick r:id="rId3"/>
              </a:rPr>
              <a:t>https://m2dsupsdlclass.github.io/lectures-labs/</a:t>
            </a:r>
            <a:endParaRPr lang="en-US" altLang="zh-TW" sz="1100" dirty="0">
              <a:latin typeface="Calibri" charset="0"/>
              <a:ea typeface="標楷體" charset="-120"/>
            </a:endParaRPr>
          </a:p>
          <a:p>
            <a:pPr eaLnBrk="1" hangingPunct="1"/>
            <a:r>
              <a:rPr lang="en-US" altLang="zh-TW" sz="1100" dirty="0" err="1">
                <a:latin typeface="Calibri" charset="0"/>
                <a:ea typeface="標楷體" charset="-120"/>
              </a:rPr>
              <a:t>Dipanjan</a:t>
            </a:r>
            <a:r>
              <a:rPr lang="en-US" altLang="zh-TW" sz="1100" dirty="0">
                <a:latin typeface="Calibri" charset="0"/>
                <a:ea typeface="標楷體" charset="-120"/>
              </a:rPr>
              <a:t> Sarkar (2019), Text Analytics with Python: A Practitioner’s Guide to Natural Language Processing, Second Edition. </a:t>
            </a:r>
            <a:r>
              <a:rPr lang="en-US" altLang="zh-TW" sz="1100" dirty="0" err="1">
                <a:latin typeface="Calibri" charset="0"/>
                <a:ea typeface="標楷體" charset="-120"/>
              </a:rPr>
              <a:t>APress</a:t>
            </a:r>
            <a:r>
              <a:rPr lang="en-US" altLang="zh-TW" sz="1100" dirty="0">
                <a:latin typeface="Calibri" charset="0"/>
                <a:ea typeface="標楷體" charset="-120"/>
              </a:rPr>
              <a:t>. </a:t>
            </a:r>
            <a:r>
              <a:rPr lang="en-US" altLang="zh-TW" sz="1100" dirty="0">
                <a:latin typeface="Calibri" charset="0"/>
                <a:ea typeface="標楷體" charset="-120"/>
                <a:hlinkClick r:id="rId4"/>
              </a:rPr>
              <a:t>https://github.com/Apress/text-analytics-w-python-2e</a:t>
            </a:r>
            <a:endParaRPr lang="en-US" altLang="zh-TW" sz="1100" dirty="0">
              <a:latin typeface="Calibri" charset="0"/>
              <a:ea typeface="標楷體" charset="-120"/>
            </a:endParaRPr>
          </a:p>
          <a:p>
            <a:pPr eaLnBrk="1" hangingPunct="1"/>
            <a:r>
              <a:rPr lang="en-US" altLang="zh-TW" sz="1100" dirty="0">
                <a:latin typeface="Calibri" charset="0"/>
                <a:ea typeface="標楷體" charset="-120"/>
              </a:rPr>
              <a:t>Benjamin Bengfort, Rebecca </a:t>
            </a:r>
            <a:r>
              <a:rPr lang="en-US" altLang="zh-TW" sz="1100" dirty="0" err="1">
                <a:latin typeface="Calibri" charset="0"/>
                <a:ea typeface="標楷體" charset="-120"/>
              </a:rPr>
              <a:t>Bilbro</a:t>
            </a:r>
            <a:r>
              <a:rPr lang="en-US" altLang="zh-TW" sz="1100" dirty="0">
                <a:latin typeface="Calibri" charset="0"/>
                <a:ea typeface="標楷體" charset="-120"/>
              </a:rPr>
              <a:t>, and Tony Ojeda (2018), Applied Text Analysis with Python, O'Reilly Media.</a:t>
            </a:r>
            <a:br>
              <a:rPr lang="en-US" altLang="zh-TW" sz="1100" dirty="0">
                <a:latin typeface="Calibri" charset="0"/>
                <a:ea typeface="標楷體" charset="-120"/>
              </a:rPr>
            </a:br>
            <a:r>
              <a:rPr lang="en-US" sz="1100" dirty="0">
                <a:hlinkClick r:id="rId5"/>
              </a:rPr>
              <a:t>https://www.oreilly.com/library/view/applied-text-analysis/9781491963036/</a:t>
            </a:r>
            <a:endParaRPr lang="en-US" sz="1100" dirty="0"/>
          </a:p>
          <a:p>
            <a:pPr eaLnBrk="1" hangingPunct="1"/>
            <a:r>
              <a:rPr lang="en-US" sz="1100" dirty="0" err="1"/>
              <a:t>HuggingFace</a:t>
            </a:r>
            <a:r>
              <a:rPr lang="en-US" sz="1100" dirty="0"/>
              <a:t> (2020), Transformers Notebook, </a:t>
            </a:r>
            <a:r>
              <a:rPr lang="en-US" sz="1100" dirty="0">
                <a:hlinkClick r:id="rId6"/>
              </a:rPr>
              <a:t>https://huggingface.co/transformers/notebooks.html</a:t>
            </a:r>
            <a:endParaRPr lang="en-US" sz="1100" dirty="0"/>
          </a:p>
          <a:p>
            <a:pPr eaLnBrk="1" hangingPunct="1"/>
            <a:r>
              <a:rPr lang="en-US" sz="1100" dirty="0"/>
              <a:t>The Super Duper NLP Repo, </a:t>
            </a:r>
            <a:r>
              <a:rPr lang="en-US" sz="1100" dirty="0">
                <a:hlinkClick r:id="rId7"/>
              </a:rPr>
              <a:t>https://notebooks.quantumstat.com/</a:t>
            </a:r>
            <a:endParaRPr lang="en-US" sz="1100" dirty="0"/>
          </a:p>
          <a:p>
            <a:pPr eaLnBrk="1" hangingPunct="1"/>
            <a:r>
              <a:rPr lang="en-US" altLang="zh-TW" sz="1100" dirty="0">
                <a:latin typeface="Calibri" charset="0"/>
                <a:ea typeface="標楷體" charset="-120"/>
              </a:rPr>
              <a:t>Min-</a:t>
            </a:r>
            <a:r>
              <a:rPr lang="en-US" altLang="zh-TW" sz="1100" dirty="0" err="1">
                <a:latin typeface="Calibri" charset="0"/>
                <a:ea typeface="標楷體" charset="-120"/>
              </a:rPr>
              <a:t>Yuh</a:t>
            </a:r>
            <a:r>
              <a:rPr lang="en-US" altLang="zh-TW" sz="1100" dirty="0">
                <a:latin typeface="Calibri" charset="0"/>
                <a:ea typeface="標楷體" charset="-120"/>
              </a:rPr>
              <a:t> Day (2020), Python 101, </a:t>
            </a:r>
            <a:r>
              <a:rPr lang="en-US" altLang="zh-TW" sz="1100" dirty="0">
                <a:latin typeface="Calibri" charset="0"/>
                <a:ea typeface="標楷體" charset="-120"/>
                <a:hlinkClick r:id="rId8"/>
              </a:rPr>
              <a:t>https://tinyurl.com/aintpupython101</a:t>
            </a:r>
            <a:endParaRPr lang="en-US" altLang="zh-TW" sz="1100" dirty="0">
              <a:latin typeface="Calibri" charset="0"/>
              <a:ea typeface="標楷體" charset="-120"/>
            </a:endParaRPr>
          </a:p>
        </p:txBody>
      </p:sp>
      <p:sp>
        <p:nvSpPr>
          <p:cNvPr id="144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9B038A-02CF-644D-BAD5-0819065A699B}" type="slidenum">
              <a:rPr kumimoji="0" lang="zh-TW" altLang="en-US" sz="1200">
                <a:solidFill>
                  <a:srgbClr val="898989"/>
                </a:solidFill>
                <a:latin typeface="Calibri" charset="0"/>
                <a:ea typeface="MS PGothic" charset="-128"/>
              </a:rPr>
              <a:pPr eaLnBrk="1" hangingPunct="1"/>
              <a:t>99</a:t>
            </a:fld>
            <a:endParaRPr kumimoji="0" lang="zh-TW" altLang="en-US" sz="1200" dirty="0">
              <a:solidFill>
                <a:srgbClr val="898989"/>
              </a:solidFill>
              <a:latin typeface="Calibri" charset="0"/>
              <a:ea typeface="MS PGothic" charset="-128"/>
            </a:endParaRPr>
          </a:p>
        </p:txBody>
      </p:sp>
    </p:spTree>
    <p:extLst>
      <p:ext uri="{BB962C8B-B14F-4D97-AF65-F5344CB8AC3E}">
        <p14:creationId xmlns:p14="http://schemas.microsoft.com/office/powerpoint/2010/main" val="20475442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18997</TotalTime>
  <Words>4746</Words>
  <Application>Microsoft Macintosh PowerPoint</Application>
  <PresentationFormat>On-screen Show (4:3)</PresentationFormat>
  <Paragraphs>648</Paragraphs>
  <Slides>100</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100</vt:i4>
      </vt:variant>
    </vt:vector>
  </HeadingPairs>
  <TitlesOfParts>
    <vt:vector size="111" baseType="lpstr">
      <vt:lpstr>Arial Unicode MS</vt:lpstr>
      <vt:lpstr>標楷體</vt:lpstr>
      <vt:lpstr>標楷體</vt:lpstr>
      <vt:lpstr>Heiti TC Medium</vt:lpstr>
      <vt:lpstr>ＭＳ Ｐゴシック</vt:lpstr>
      <vt:lpstr>ＭＳ Ｐゴシック</vt:lpstr>
      <vt:lpstr>新細明體</vt:lpstr>
      <vt:lpstr>Arial</vt:lpstr>
      <vt:lpstr>Calibri</vt:lpstr>
      <vt:lpstr>Times New Roman</vt:lpstr>
      <vt:lpstr>Office 佈景主題</vt:lpstr>
      <vt:lpstr>PowerPoint Presentation</vt:lpstr>
      <vt:lpstr>戴敏育 博士  (Min-Yuh Day, Ph.D.)</vt:lpstr>
      <vt:lpstr>Outline</vt:lpstr>
      <vt:lpstr>AIWISFIN  AI Conversational Robo-Advisor (人工智慧對話式理財機器人)</vt:lpstr>
      <vt:lpstr> 2018 The 23th International ICT  Innovative Services Awards  (InnoServe Awards 2018) </vt:lpstr>
      <vt:lpstr> 2018 International ICT Innovative Services Awards (InnoServe Awards 2018)  (2018第23屆大專校院資訊應用服務創新競賽)</vt:lpstr>
      <vt:lpstr>AI</vt:lpstr>
      <vt:lpstr>Artificial Intelligence (A.I.) Timeline </vt:lpstr>
      <vt:lpstr>The Rise of AI</vt:lpstr>
      <vt:lpstr>Definition  of  Artificial Intelligence (A.I.) </vt:lpstr>
      <vt:lpstr>Artificial Intelligence   “… the science and  engineering  of  making  intelligent machines”  (John McCarthy, 1955)</vt:lpstr>
      <vt:lpstr>Artificial Intelligence    “… technology that  thinks and acts  like humans”</vt:lpstr>
      <vt:lpstr>Artificial Intelligence    “… intelligence exhibited by machines or software”</vt:lpstr>
      <vt:lpstr>4 Approaches of AI</vt:lpstr>
      <vt:lpstr>4 Approaches of AI</vt:lpstr>
      <vt:lpstr>AI Acting Humanly: The Turing Test Approach (Alan Turing, 1950)</vt:lpstr>
      <vt:lpstr>PowerPoint Presentation</vt:lpstr>
      <vt:lpstr>PowerPoint Presentation</vt:lpstr>
      <vt:lpstr>IMTKU Textual Entailment System for  Recognizing Inference in Text  at NTCIR-10 RITE-2</vt:lpstr>
      <vt:lpstr>PowerPoint Presentation</vt:lpstr>
      <vt:lpstr>IMTKU Question Answering System for  World History Exams at NTCIR-12 QA Lab2</vt:lpstr>
      <vt:lpstr>IMTKU Question Answering System for  World History Exams at NTCIR-13 QALab-3</vt:lpstr>
      <vt:lpstr>IMTKU Emotional Dialogue System for  Short Text Conversation at NTCIR-14 STC-3 (CECG) Task</vt:lpstr>
      <vt:lpstr>NTCIR-15 Dialogue Evaluation (DialEval-1) Task Dialogue Quality (DQ) and Nugget Detection (ND) Chinese Dialogue Quality (S-score) Results (Zeng et al., 2020)</vt:lpstr>
      <vt:lpstr>IMTKU System Architecture for NTCIR-13 QALab-3 </vt:lpstr>
      <vt:lpstr>System Architecture of  Intelligent Dialogue and Question Answering System</vt:lpstr>
      <vt:lpstr>IMTKU Emotional Dialogue System Architecture</vt:lpstr>
      <vt:lpstr>The system architecture of  IMTKU retrieval-based model for NTCIR-14 STC-3</vt:lpstr>
      <vt:lpstr>The system architecture of  IMTKU generation-based model for NTCIR-14 STC-3</vt:lpstr>
      <vt:lpstr>The system architecture of  IMTKU emotion classification model for NTCIR-14 STC-3</vt:lpstr>
      <vt:lpstr>The system architecture of  IMTKU Response Ranking for NTCIR-14 STC-3</vt:lpstr>
      <vt:lpstr>Short Text Conversation Task  (STC-3) Chinese Emotional Conversation Generation (CECG) Subtask</vt:lpstr>
      <vt:lpstr>NTCIR Short Text Conversation STC-1, STC-2, STC-3</vt:lpstr>
      <vt:lpstr>Chatbots: Evolution of UI/UX </vt:lpstr>
      <vt:lpstr>AI Humanoid  Robo-Advisor</vt:lpstr>
      <vt:lpstr>AI Humanoid Robo-Advisor for Multi-channel Conversational Commerce</vt:lpstr>
      <vt:lpstr>System Architecture of  AI Humanoid Robo-Advisor</vt:lpstr>
      <vt:lpstr>Conversational Model  (LINE, FB Messenger)</vt:lpstr>
      <vt:lpstr>Conversational Robo-Advisor Multichannel UI/UX  Robots</vt:lpstr>
      <vt:lpstr>AI Dialogue System</vt:lpstr>
      <vt:lpstr>Dialogue Subtasks</vt:lpstr>
      <vt:lpstr>Chatbot Dialogue System Intelligent Agent</vt:lpstr>
      <vt:lpstr>Chatbot</vt:lpstr>
      <vt:lpstr>Dialogue System</vt:lpstr>
      <vt:lpstr>Overall Architecture of  Intelligent Chatbot</vt:lpstr>
      <vt:lpstr>Can  machines think? (Alan Turing ,1950)</vt:lpstr>
      <vt:lpstr>Chatbot “online human-computer  dialog system  with  natural language.”</vt:lpstr>
      <vt:lpstr>Chatbot Conversation Framework</vt:lpstr>
      <vt:lpstr>Chatbots Bot Maturity Model</vt:lpstr>
      <vt:lpstr>From  E-Commerce  to  Conversational Commerce: Chatbots  and  Virtual Assistants</vt:lpstr>
      <vt:lpstr>Conversational Commerce:  eBay AI Chatbots</vt:lpstr>
      <vt:lpstr>Hotel Chatbot</vt:lpstr>
      <vt:lpstr>H&amp;M’s Chatbot on Kik</vt:lpstr>
      <vt:lpstr>Uber’s Chatbot on Facebook’s Messenger</vt:lpstr>
      <vt:lpstr>Bot Life Cycle and Platform Ecosystem</vt:lpstr>
      <vt:lpstr>The Bot Lifecycle</vt:lpstr>
      <vt:lpstr>PowerPoint Presentation</vt:lpstr>
      <vt:lpstr>PowerPoint Presentation</vt:lpstr>
      <vt:lpstr>PowerPoint Presentation</vt:lpstr>
      <vt:lpstr>PowerPoint Presentation</vt:lpstr>
      <vt:lpstr>How to Build Chatbots</vt:lpstr>
      <vt:lpstr>Chatbot Frameworks  and AI Services</vt:lpstr>
      <vt:lpstr>Chatbot Frameworks</vt:lpstr>
      <vt:lpstr>PowerPoint Presentation</vt:lpstr>
      <vt:lpstr>Transformer (Attention is All You Need)  (Vaswani et al., 2017)</vt:lpstr>
      <vt:lpstr>BERT: Pre-training of Deep Bidirectional Transformers for Language Understanding</vt:lpstr>
      <vt:lpstr>BERT: Pre-training of Deep Bidirectional Transformers for Language Understanding</vt:lpstr>
      <vt:lpstr>BERT, OpenAI GPT, ELMo</vt:lpstr>
      <vt:lpstr>Fine-tuning BERT on Different Tasks</vt:lpstr>
      <vt:lpstr>Fine-tuning BERT on  Question Answering (QA)</vt:lpstr>
      <vt:lpstr>Fine-tuning BERT on Dialogue Intent Detection (ID; Classification)</vt:lpstr>
      <vt:lpstr>Fine-tuning BERT on Dialogue Slot Filling (SF)</vt:lpstr>
      <vt:lpstr>Pre-trained Language Model (PLM)</vt:lpstr>
      <vt:lpstr>Turing Natural Language Generation (T-NLG) </vt:lpstr>
      <vt:lpstr>Transformers State-of-the-art Natural Language Processing for TensorFlow 2.0 and PyTorch</vt:lpstr>
      <vt:lpstr>Transfer Learning  in Natural Language Processing</vt:lpstr>
      <vt:lpstr>Question Answering (QA) SQuAD Stanford Question Answering Dataset</vt:lpstr>
      <vt:lpstr>SQuAD</vt:lpstr>
      <vt:lpstr>SQuAD</vt:lpstr>
      <vt:lpstr>SQuAD (Question Answering)</vt:lpstr>
      <vt:lpstr>SQuAD (Question Answering)</vt:lpstr>
      <vt:lpstr>SQuAD (Question Answering)</vt:lpstr>
      <vt:lpstr>SQuAD (Question Answering)</vt:lpstr>
      <vt:lpstr>SQuAD (Question Answering)</vt:lpstr>
      <vt:lpstr>SQuAD (Question Answering)</vt:lpstr>
      <vt:lpstr>SQuAD (Question Answering)</vt:lpstr>
      <vt:lpstr>Dialogue  on Airline Travel Information System (ATIS)  </vt:lpstr>
      <vt:lpstr>The ATIS  (Airline Travel Information System)  Dataset</vt:lpstr>
      <vt:lpstr>SF-ID Network (E et al., 2019) Slot Filling (SF)  Intent Detection (ID)</vt:lpstr>
      <vt:lpstr>Intent Detection on ATIS State-of-the-art</vt:lpstr>
      <vt:lpstr>Slot Filling on ATIS State-of-the-art</vt:lpstr>
      <vt:lpstr>Restaurants Dialogue Datasets</vt:lpstr>
      <vt:lpstr>CrossWOZ:  A Large-Scale Chinese Cross-Domain Task-Oriented Dialogue Dataset</vt:lpstr>
      <vt:lpstr>CrossWOZ:  A Large-Scale Chinese Cross-Domain Task-Oriented Dialogue Dataset</vt:lpstr>
      <vt:lpstr>Task-Oriented Dialogue</vt:lpstr>
      <vt:lpstr>任務型對話系統 The Evaluation of Chinese Human-Computer Dialogue Technology, SMP2019-ECDT</vt:lpstr>
      <vt:lpstr>Python in Google Colab (Python101)</vt:lpstr>
      <vt:lpstr>Summary</vt:lpstr>
      <vt:lpstr>References</vt:lpstr>
      <vt:lpstr>PowerPoint Presentation</vt:lpstr>
    </vt:vector>
  </TitlesOfParts>
  <Manager/>
  <Company>NTPU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人工智慧任務導向對話系統 (AI Task-Oriented Dialogue System)</dc:title>
  <dc:subject/>
  <dc:creator>myday</dc:creator>
  <cp:keywords>人工智慧, 任務導向對話系統, AI, Task-Oriented Dialogue System</cp:keywords>
  <dc:description>人工智慧任務導向對話系統 
(AI Task-Oriented Dialogue System)
</dc:description>
  <cp:lastModifiedBy>Microsoft Office User</cp:lastModifiedBy>
  <cp:revision>956</cp:revision>
  <cp:lastPrinted>2020-11-26T23:41:49Z</cp:lastPrinted>
  <dcterms:created xsi:type="dcterms:W3CDTF">2011-02-14T23:24:00Z</dcterms:created>
  <dcterms:modified xsi:type="dcterms:W3CDTF">2020-11-26T23:42:25Z</dcterms:modified>
  <cp:category/>
</cp:coreProperties>
</file>