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029" r:id="rId2"/>
    <p:sldId id="1382" r:id="rId3"/>
    <p:sldId id="2716" r:id="rId4"/>
    <p:sldId id="2027" r:id="rId5"/>
    <p:sldId id="3107" r:id="rId6"/>
    <p:sldId id="3108" r:id="rId7"/>
    <p:sldId id="3109" r:id="rId8"/>
    <p:sldId id="3110" r:id="rId9"/>
    <p:sldId id="3111" r:id="rId10"/>
    <p:sldId id="3112" r:id="rId11"/>
    <p:sldId id="3113" r:id="rId12"/>
    <p:sldId id="1679" r:id="rId13"/>
    <p:sldId id="3090" r:id="rId14"/>
    <p:sldId id="3091" r:id="rId15"/>
    <p:sldId id="3092" r:id="rId16"/>
    <p:sldId id="3123" r:id="rId17"/>
    <p:sldId id="3122" r:id="rId18"/>
    <p:sldId id="3114" r:id="rId19"/>
    <p:sldId id="3115" r:id="rId20"/>
    <p:sldId id="1074" r:id="rId21"/>
    <p:sldId id="1073" r:id="rId22"/>
    <p:sldId id="1075" r:id="rId23"/>
    <p:sldId id="2860" r:id="rId24"/>
    <p:sldId id="2986" r:id="rId25"/>
    <p:sldId id="2988" r:id="rId26"/>
    <p:sldId id="2989" r:id="rId27"/>
    <p:sldId id="2990" r:id="rId28"/>
    <p:sldId id="2991" r:id="rId29"/>
    <p:sldId id="2994" r:id="rId30"/>
    <p:sldId id="3004" r:id="rId31"/>
    <p:sldId id="3116" r:id="rId32"/>
    <p:sldId id="3117" r:id="rId33"/>
    <p:sldId id="2993" r:id="rId34"/>
    <p:sldId id="3118" r:id="rId35"/>
    <p:sldId id="3119" r:id="rId36"/>
    <p:sldId id="3120" r:id="rId37"/>
    <p:sldId id="3125" r:id="rId3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797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0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3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35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458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2020-08-14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40028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1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B831E1-DB53-174C-8967-B56766CFBC23}"/>
              </a:ext>
            </a:extLst>
          </p:cNvPr>
          <p:cNvSpPr/>
          <p:nvPr/>
        </p:nvSpPr>
        <p:spPr>
          <a:xfrm>
            <a:off x="2570763" y="1095118"/>
            <a:ext cx="1951117" cy="436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Science Python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BED25-28D7-DD4C-B07F-39B7554F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3" y="1145997"/>
            <a:ext cx="1427488" cy="40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1519-FFD3-2D4A-A760-1764CD207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22" y="836712"/>
            <a:ext cx="1034366" cy="299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3D1DB-A520-9E4E-8331-01286131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6" y="799379"/>
            <a:ext cx="1709982" cy="346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9833B-CBA8-3146-BAF3-57C01D1E6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1"/>
            <a:ext cx="1377751" cy="504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E6157-1CB4-7E47-8DED-E2C04A0B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58" y="3140968"/>
            <a:ext cx="1059986" cy="3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495A-B9E2-594C-8963-2B6BCF03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AE35-FED7-4149-B8AE-CF76FC8D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8857554" cy="47085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Universal Sentence Encoder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u="sng" dirty="0">
                <a:solidFill>
                  <a:srgbClr val="C00000"/>
                </a:solidFill>
              </a:rPr>
              <a:t>encodes </a:t>
            </a:r>
            <a:r>
              <a:rPr lang="en-US" b="1" u="sng" dirty="0">
                <a:solidFill>
                  <a:srgbClr val="C00000"/>
                </a:solidFill>
              </a:rPr>
              <a:t>text</a:t>
            </a:r>
            <a:r>
              <a:rPr lang="en-US" u="sng" dirty="0">
                <a:solidFill>
                  <a:srgbClr val="C00000"/>
                </a:solidFill>
              </a:rPr>
              <a:t> into high-dimensional </a:t>
            </a:r>
            <a:r>
              <a:rPr lang="en-US" b="1" u="sng" dirty="0">
                <a:solidFill>
                  <a:srgbClr val="C00000"/>
                </a:solidFill>
              </a:rPr>
              <a:t>vectors</a:t>
            </a:r>
            <a:r>
              <a:rPr lang="en-US" u="sng" dirty="0">
                <a:solidFill>
                  <a:srgbClr val="C00000"/>
                </a:solidFill>
              </a:rPr>
              <a:t> </a:t>
            </a:r>
            <a:r>
              <a:rPr lang="en-US" dirty="0"/>
              <a:t>that can be used for </a:t>
            </a:r>
            <a:br>
              <a:rPr lang="en-US" dirty="0"/>
            </a:br>
            <a:r>
              <a:rPr lang="en-US" dirty="0"/>
              <a:t>text classification, </a:t>
            </a:r>
            <a:br>
              <a:rPr lang="en-US" dirty="0"/>
            </a:br>
            <a:r>
              <a:rPr lang="en-US" dirty="0"/>
              <a:t>semantic similarity, </a:t>
            </a:r>
            <a:br>
              <a:rPr lang="en-US" dirty="0"/>
            </a:br>
            <a:r>
              <a:rPr lang="en-US" dirty="0"/>
              <a:t>clustering and </a:t>
            </a:r>
            <a:br>
              <a:rPr lang="en-US" dirty="0"/>
            </a:br>
            <a:r>
              <a:rPr lang="en-US" dirty="0"/>
              <a:t>other natural language tasks.</a:t>
            </a:r>
          </a:p>
          <a:p>
            <a:r>
              <a:rPr lang="en-US" dirty="0"/>
              <a:t>The universal-sentence-encoder model is trained with a </a:t>
            </a:r>
            <a:r>
              <a:rPr lang="en-US" b="1" dirty="0">
                <a:solidFill>
                  <a:srgbClr val="C00000"/>
                </a:solidFill>
              </a:rPr>
              <a:t>deep averaging network (DAN) </a:t>
            </a:r>
            <a:r>
              <a:rPr lang="en-US" dirty="0"/>
              <a:t>encoder.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49D3-DBBF-9245-938C-DD18AA28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78CE4-18CC-ED4C-9A2F-12E675CACF16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804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Semantic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87C65-F02F-DA4B-B195-AC284142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6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80EF5-3BF0-3F41-8B12-0A380B4E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457200" y="6457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Sheng-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Nan Hua, Nicole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Limtiaco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Rhomni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St. John, Noah Constant, Mario Guajardo-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Céspedes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Brian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Strope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Ray Kurzweil. Universal Sentence Encoder. arXiv:1803.11175, 2018.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0F9E-E12B-CF41-AB39-7CA27ACC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339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Multilingual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Universal Sentence Encoder (MUSE)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948426" y="6457890"/>
            <a:ext cx="724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Amin Ahmad, Mandy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Law, Noah Constant, Gustavo Hernandez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Abrego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Ray Kurzweil. Multilingual Universal Sentence Encoder for Semantic Retrieval. July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F5611-DDC5-9A42-BE4A-9A4D7997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" y="2457835"/>
            <a:ext cx="8897205" cy="37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0BA86-462D-B24B-838C-66BDFEC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18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623E89-E55F-2140-81C3-F234817E058D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8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5C7-E460-0C4C-97FE-660D5C49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07" y="1120462"/>
            <a:ext cx="6868962" cy="539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EC3598-A4E8-164C-B1E5-CB4100F6EF3C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3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663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19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1576872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83159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71751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136958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3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0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141829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6" y="835024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411933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3138908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3560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2669421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A42F30-CDE3-EE42-BB37-8C3A1A36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</p:txBody>
      </p:sp>
    </p:spTree>
    <p:extLst>
      <p:ext uri="{BB962C8B-B14F-4D97-AF65-F5344CB8AC3E}">
        <p14:creationId xmlns:p14="http://schemas.microsoft.com/office/powerpoint/2010/main" val="2097888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16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6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600" dirty="0">
                <a:latin typeface="Calibri" charset="0"/>
                <a:ea typeface="標楷體" charset="-120"/>
              </a:rPr>
              <a:t>. </a:t>
            </a:r>
            <a:r>
              <a:rPr lang="en-US" altLang="zh-TW" sz="16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6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Tony Ojeda (2018),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Applied Text Analysis with Python, O'Reilly Media.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sz="1600" dirty="0">
                <a:hlinkClick r:id="rId3"/>
              </a:rPr>
              <a:t>https://www.oreilly.com/library/view/applied-text-analysis/9781491963036/</a:t>
            </a:r>
            <a:endParaRPr lang="en-US" sz="1600" dirty="0"/>
          </a:p>
          <a:p>
            <a:pPr eaLnBrk="1" hangingPunct="1"/>
            <a:r>
              <a:rPr lang="en-US" sz="1600" dirty="0"/>
              <a:t>Daniel </a:t>
            </a:r>
            <a:r>
              <a:rPr lang="en-US" sz="1600" dirty="0" err="1"/>
              <a:t>Cer</a:t>
            </a:r>
            <a:r>
              <a:rPr lang="en-US" sz="1600" dirty="0"/>
              <a:t>, </a:t>
            </a:r>
            <a:r>
              <a:rPr lang="en-US" sz="1600" dirty="0" err="1"/>
              <a:t>Yinfei</a:t>
            </a:r>
            <a:r>
              <a:rPr lang="en-US" sz="1600" dirty="0"/>
              <a:t> Yang, Sheng-</a:t>
            </a:r>
            <a:r>
              <a:rPr lang="en-US" sz="1600" dirty="0" err="1"/>
              <a:t>yi</a:t>
            </a:r>
            <a:r>
              <a:rPr lang="en-US" sz="1600" dirty="0"/>
              <a:t> Kong, Nan Hua, Nicole </a:t>
            </a:r>
            <a:r>
              <a:rPr lang="en-US" sz="1600" dirty="0" err="1"/>
              <a:t>Limtiaco</a:t>
            </a:r>
            <a:r>
              <a:rPr lang="en-US" sz="1600" dirty="0"/>
              <a:t>, </a:t>
            </a:r>
            <a:r>
              <a:rPr lang="en-US" sz="1600" dirty="0" err="1"/>
              <a:t>Rhomni</a:t>
            </a:r>
            <a:r>
              <a:rPr lang="en-US" sz="1600" dirty="0"/>
              <a:t> St. John, Noah Constant, Mario Guajardo-</a:t>
            </a:r>
            <a:r>
              <a:rPr lang="en-US" sz="1600" dirty="0" err="1"/>
              <a:t>Céspedes</a:t>
            </a:r>
            <a:r>
              <a:rPr lang="en-US" sz="1600" dirty="0"/>
              <a:t>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Brian </a:t>
            </a:r>
            <a:r>
              <a:rPr lang="en-US" sz="1600" dirty="0" err="1"/>
              <a:t>Strope</a:t>
            </a:r>
            <a:r>
              <a:rPr lang="en-US" sz="1600" dirty="0"/>
              <a:t>, Ray Kurzweil (2018). Universal Sentence Encoder. arXiv:1803.11175.</a:t>
            </a:r>
          </a:p>
          <a:p>
            <a:pPr eaLnBrk="1" hangingPunct="1"/>
            <a:r>
              <a:rPr lang="en-US" sz="1600" dirty="0" err="1"/>
              <a:t>Yinfei</a:t>
            </a:r>
            <a:r>
              <a:rPr lang="en-US" sz="1600" dirty="0"/>
              <a:t> Yang, Daniel </a:t>
            </a:r>
            <a:r>
              <a:rPr lang="en-US" sz="1600" dirty="0" err="1"/>
              <a:t>Cer</a:t>
            </a:r>
            <a:r>
              <a:rPr lang="en-US" sz="1600" dirty="0"/>
              <a:t>, Amin Ahmad, Mandy Guo, </a:t>
            </a:r>
            <a:r>
              <a:rPr lang="en-US" sz="1600" dirty="0" err="1"/>
              <a:t>Jax</a:t>
            </a:r>
            <a:r>
              <a:rPr lang="en-US" sz="1600" dirty="0"/>
              <a:t> Law, Noah Constant, Gustavo Hernandez </a:t>
            </a:r>
            <a:r>
              <a:rPr lang="en-US" sz="1600" dirty="0" err="1"/>
              <a:t>Abrego</a:t>
            </a:r>
            <a:r>
              <a:rPr lang="en-US" sz="1600" dirty="0"/>
              <a:t> 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Ray Kurzweil (2019). Multilingual Universal Sentence Encoder for Semantic Retrieval.</a:t>
            </a:r>
          </a:p>
          <a:p>
            <a:pPr eaLnBrk="1" hangingPunct="1"/>
            <a:r>
              <a:rPr lang="en-US" sz="1600" dirty="0" err="1"/>
              <a:t>Xipeng</a:t>
            </a:r>
            <a:r>
              <a:rPr lang="en-US" sz="1600" dirty="0"/>
              <a:t> </a:t>
            </a:r>
            <a:r>
              <a:rPr lang="en-US" sz="1600" dirty="0" err="1"/>
              <a:t>Qiu</a:t>
            </a:r>
            <a:r>
              <a:rPr lang="en-US" sz="1600" dirty="0"/>
              <a:t>, </a:t>
            </a:r>
            <a:r>
              <a:rPr lang="en-US" sz="1600" dirty="0" err="1"/>
              <a:t>Tianxiang</a:t>
            </a:r>
            <a:r>
              <a:rPr lang="en-US" sz="1600" dirty="0"/>
              <a:t> Sun, </a:t>
            </a:r>
            <a:r>
              <a:rPr lang="en-US" sz="1600" dirty="0" err="1"/>
              <a:t>Yige</a:t>
            </a:r>
            <a:r>
              <a:rPr lang="en-US" sz="1600" dirty="0"/>
              <a:t> Xu, </a:t>
            </a:r>
            <a:r>
              <a:rPr lang="en-US" sz="1600" dirty="0" err="1"/>
              <a:t>Yunfan</a:t>
            </a:r>
            <a:r>
              <a:rPr lang="en-US" sz="1600" dirty="0"/>
              <a:t> Shao, Ning Dai, and </a:t>
            </a:r>
            <a:r>
              <a:rPr lang="en-US" sz="1600" dirty="0" err="1"/>
              <a:t>Xuanjing</a:t>
            </a:r>
            <a:r>
              <a:rPr lang="en-US" sz="1600" dirty="0"/>
              <a:t> Huang (2020). "Pre-trained Models for Natural Language Processing: A Survey." </a:t>
            </a:r>
            <a:r>
              <a:rPr lang="en-US" sz="1600" dirty="0" err="1"/>
              <a:t>arXiv</a:t>
            </a:r>
            <a:r>
              <a:rPr lang="en-US" sz="1600" dirty="0"/>
              <a:t> preprint arXiv:2003.08271.</a:t>
            </a:r>
          </a:p>
          <a:p>
            <a:pPr eaLnBrk="1" hangingPunct="1"/>
            <a:r>
              <a:rPr lang="en-US" sz="1600" dirty="0" err="1"/>
              <a:t>HuggingFace</a:t>
            </a:r>
            <a:r>
              <a:rPr lang="en-US" sz="1600" dirty="0"/>
              <a:t> (2020), Transformers Notebook, </a:t>
            </a:r>
            <a:r>
              <a:rPr lang="en-US" sz="1600" dirty="0">
                <a:hlinkClick r:id="rId4"/>
              </a:rPr>
              <a:t>https://huggingface.co/transformers/notebooks.html</a:t>
            </a:r>
            <a:endParaRPr lang="en-US" sz="1600" dirty="0"/>
          </a:p>
          <a:p>
            <a:pPr eaLnBrk="1" hangingPunct="1"/>
            <a:r>
              <a:rPr lang="en-US" sz="1600" dirty="0"/>
              <a:t>The Super Duper NLP Repo, </a:t>
            </a:r>
            <a:r>
              <a:rPr lang="en-US" sz="1600" dirty="0">
                <a:hlinkClick r:id="rId5"/>
              </a:rPr>
              <a:t>https://notebooks.quantumstat.com/</a:t>
            </a:r>
            <a:endParaRPr lang="en-US" sz="1600" dirty="0"/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Min-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6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6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36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226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2020-08-14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2396F-CFD1-144A-AEA2-63257DA1C460}"/>
              </a:ext>
            </a:extLst>
          </p:cNvPr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9672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21D-28ED-5A42-A5F9-33DD09A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3" y="0"/>
            <a:ext cx="8229600" cy="10527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FE07F-8A1D-B441-81F6-1F57F078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" y="1052736"/>
            <a:ext cx="8385109" cy="5544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自然語言處理核心技術與文字探勘 </a:t>
            </a:r>
            <a:br>
              <a:rPr lang="en-US" altLang="zh-TW" sz="2400" dirty="0"/>
            </a:br>
            <a:r>
              <a:rPr lang="en-US" altLang="zh-TW" sz="2000" dirty="0"/>
              <a:t>(</a:t>
            </a:r>
            <a:r>
              <a:rPr lang="en-US" sz="2000" dirty="0"/>
              <a:t>Core Technologies of Natural Language Processing and Text Mining)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人工智慧文本分析基礎與應用 </a:t>
            </a:r>
            <a:br>
              <a:rPr lang="en-US" altLang="zh-TW" sz="2400" b="1" dirty="0"/>
            </a:br>
            <a:r>
              <a:rPr lang="en-US" altLang="zh-TW" sz="2000" b="1" dirty="0"/>
              <a:t>(</a:t>
            </a:r>
            <a:r>
              <a:rPr lang="en-US" sz="2000" b="1" dirty="0"/>
              <a:t>Artificial Intelligence for Text Analytics: Foundations and Applications)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文本表達特徵工程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Feature Engineering for Text Representation)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語意分析和命名實體識別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Semantic Analysis and Named Entity Recognition; NER)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rgbClr val="C00000"/>
                </a:solidFill>
              </a:rPr>
              <a:t>深度學習和通用句子嵌入模型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Deep Learning and Universal Sentence-Embedding Models)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問答系統與對話系統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Question Answering and Dialogue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75C5-B377-0D40-B8E3-A0BEE21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70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Universal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Sentence-Embedding Models</a:t>
            </a:r>
            <a:endParaRPr lang="en-US" altLang="en-US" sz="7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7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03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347963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368528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1119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15489</TotalTime>
  <Words>1896</Words>
  <Application>Microsoft Macintosh PowerPoint</Application>
  <PresentationFormat>On-screen Show (4:3)</PresentationFormat>
  <Paragraphs>208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DFKai-SB</vt:lpstr>
      <vt:lpstr>DFKai-SB</vt:lpstr>
      <vt:lpstr>MS PGothic</vt:lpstr>
      <vt:lpstr>新細明體</vt:lpstr>
      <vt:lpstr>Arial</vt:lpstr>
      <vt:lpstr>Calibri</vt:lpstr>
      <vt:lpstr>Courier</vt:lpstr>
      <vt:lpstr>Times New Roman</vt:lpstr>
      <vt:lpstr>Wingdings</vt:lpstr>
      <vt:lpstr>Office 佈景主題</vt:lpstr>
      <vt:lpstr>PowerPoint Presentation</vt:lpstr>
      <vt:lpstr>戴敏育 博士  (Min-Yuh Day, Ph.D.)</vt:lpstr>
      <vt:lpstr>AI for Text Analytics</vt:lpstr>
      <vt:lpstr>Topics</vt:lpstr>
      <vt:lpstr>Deep Learning  and  Universal  Sentence-Embedding Models</vt:lpstr>
      <vt:lpstr>Outline</vt:lpstr>
      <vt:lpstr>NLP</vt:lpstr>
      <vt:lpstr>Modern NLP Pipeline</vt:lpstr>
      <vt:lpstr>Modern NLP Pipeline</vt:lpstr>
      <vt:lpstr>Deep Learning NLP</vt:lpstr>
      <vt:lpstr>Natural Language Processing (NLP) and Text Mining</vt:lpstr>
      <vt:lpstr>Data Science Python Stack</vt:lpstr>
      <vt:lpstr>Universal Sentence Encoder (USE)</vt:lpstr>
      <vt:lpstr>Universal Sentence Encoder (USE) Semantic Similarity</vt:lpstr>
      <vt:lpstr>Universal Sentence Encoder (USE) Classification</vt:lpstr>
      <vt:lpstr>Universal Sentence Encoder (USE)</vt:lpstr>
      <vt:lpstr>Multilingual  Universal Sentence Encoder (MUSE)</vt:lpstr>
      <vt:lpstr>Python in Google Colab (Python101)</vt:lpstr>
      <vt:lpstr>Python in Google Colab (Python101)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Pre-trained Language Model (PLM)</vt:lpstr>
      <vt:lpstr>Turing Natural Language Generation (T-NLG) </vt:lpstr>
      <vt:lpstr>Pre-trained Models (PTM)</vt:lpstr>
      <vt:lpstr>Pre-trained Models (PTM)</vt:lpstr>
      <vt:lpstr>Transformers State-of-the-art Natural Language Processing for TensorFlow 2.0 and PyTorch</vt:lpstr>
      <vt:lpstr>NLP Benchmark Datasets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深度學習和通用句子嵌入模型 (Deep Learning and Universal Sentence-Embedding Models)</dc:title>
  <dc:subject/>
  <dc:creator>myday</dc:creator>
  <cp:keywords>深度學習, 通用句子嵌入模型, Deep Learning, Universal Sentence-Embedding Models</cp:keywords>
  <dc:description>深度學習和通用句子嵌入模型 (Deep Learning and Universal Sentence-Embedding Models)</dc:description>
  <cp:lastModifiedBy>Microsoft Office User</cp:lastModifiedBy>
  <cp:revision>898</cp:revision>
  <cp:lastPrinted>2020-08-13T15:35:38Z</cp:lastPrinted>
  <dcterms:created xsi:type="dcterms:W3CDTF">2011-02-14T23:24:00Z</dcterms:created>
  <dcterms:modified xsi:type="dcterms:W3CDTF">2020-08-14T09:44:37Z</dcterms:modified>
  <cp:category/>
</cp:coreProperties>
</file>